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9"/>
  </p:notesMasterIdLst>
  <p:sldIdLst>
    <p:sldId id="315" r:id="rId3"/>
    <p:sldId id="259"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E9DA1D-50D7-4DA7-BDBC-B13D6627F4D5}" type="datetimeFigureOut">
              <a:rPr lang="es-CO" smtClean="0"/>
              <a:t>26/02/2015</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21C127-C6C0-430D-B06E-EF9C203F392A}" type="slidenum">
              <a:rPr lang="es-CO" smtClean="0"/>
              <a:t>‹Nº›</a:t>
            </a:fld>
            <a:endParaRPr lang="es-CO"/>
          </a:p>
        </p:txBody>
      </p:sp>
    </p:spTree>
    <p:extLst>
      <p:ext uri="{BB962C8B-B14F-4D97-AF65-F5344CB8AC3E}">
        <p14:creationId xmlns:p14="http://schemas.microsoft.com/office/powerpoint/2010/main" val="4081765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pPr>
              <a:defRPr/>
            </a:pPr>
            <a:fld id="{BFD55C90-67F9-450A-AB30-7C9A7A7E7870}" type="slidenum">
              <a:rPr lang="es-ES" smtClean="0"/>
              <a:pPr>
                <a:defRPr/>
              </a:pPr>
              <a:t>2</a:t>
            </a:fld>
            <a:endParaRPr lang="es-ES"/>
          </a:p>
        </p:txBody>
      </p:sp>
    </p:spTree>
    <p:extLst>
      <p:ext uri="{BB962C8B-B14F-4D97-AF65-F5344CB8AC3E}">
        <p14:creationId xmlns:p14="http://schemas.microsoft.com/office/powerpoint/2010/main" val="891058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748FF7A-4188-4CD9-9B31-E5EDEE751D8B}" type="datetimeFigureOut">
              <a:rPr lang="es-CO" smtClean="0"/>
              <a:t>26/02/2015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F124E87-EAD4-4202-94FA-67D2518378F4}" type="slidenum">
              <a:rPr lang="es-CO" smtClean="0"/>
              <a:t>‹Nº›</a:t>
            </a:fld>
            <a:endParaRPr lang="es-CO"/>
          </a:p>
        </p:txBody>
      </p:sp>
    </p:spTree>
    <p:extLst>
      <p:ext uri="{BB962C8B-B14F-4D97-AF65-F5344CB8AC3E}">
        <p14:creationId xmlns:p14="http://schemas.microsoft.com/office/powerpoint/2010/main" val="205182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748FF7A-4188-4CD9-9B31-E5EDEE751D8B}" type="datetimeFigureOut">
              <a:rPr lang="es-CO" smtClean="0"/>
              <a:t>26/02/2015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F124E87-EAD4-4202-94FA-67D2518378F4}" type="slidenum">
              <a:rPr lang="es-CO" smtClean="0"/>
              <a:t>‹Nº›</a:t>
            </a:fld>
            <a:endParaRPr lang="es-CO"/>
          </a:p>
        </p:txBody>
      </p:sp>
    </p:spTree>
    <p:extLst>
      <p:ext uri="{BB962C8B-B14F-4D97-AF65-F5344CB8AC3E}">
        <p14:creationId xmlns:p14="http://schemas.microsoft.com/office/powerpoint/2010/main" val="326729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748FF7A-4188-4CD9-9B31-E5EDEE751D8B}" type="datetimeFigureOut">
              <a:rPr lang="es-CO" smtClean="0"/>
              <a:t>26/02/2015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F124E87-EAD4-4202-94FA-67D2518378F4}" type="slidenum">
              <a:rPr lang="es-CO" smtClean="0"/>
              <a:t>‹Nº›</a:t>
            </a:fld>
            <a:endParaRPr lang="es-CO"/>
          </a:p>
        </p:txBody>
      </p:sp>
    </p:spTree>
    <p:extLst>
      <p:ext uri="{BB962C8B-B14F-4D97-AF65-F5344CB8AC3E}">
        <p14:creationId xmlns:p14="http://schemas.microsoft.com/office/powerpoint/2010/main" val="1437198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294522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84354663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8262070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2060830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O">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4241350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O">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6804454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O">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720118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408363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748FF7A-4188-4CD9-9B31-E5EDEE751D8B}" type="datetimeFigureOut">
              <a:rPr lang="es-CO" smtClean="0"/>
              <a:t>26/02/2015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F124E87-EAD4-4202-94FA-67D2518378F4}" type="slidenum">
              <a:rPr lang="es-CO" smtClean="0"/>
              <a:t>‹Nº›</a:t>
            </a:fld>
            <a:endParaRPr lang="es-CO"/>
          </a:p>
        </p:txBody>
      </p:sp>
    </p:spTree>
    <p:extLst>
      <p:ext uri="{BB962C8B-B14F-4D97-AF65-F5344CB8AC3E}">
        <p14:creationId xmlns:p14="http://schemas.microsoft.com/office/powerpoint/2010/main" val="30660909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O">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751366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365622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O">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2437685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748FF7A-4188-4CD9-9B31-E5EDEE751D8B}" type="datetimeFigureOut">
              <a:rPr lang="es-CO" smtClean="0"/>
              <a:t>26/02/2015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F124E87-EAD4-4202-94FA-67D2518378F4}" type="slidenum">
              <a:rPr lang="es-CO" smtClean="0"/>
              <a:t>‹Nº›</a:t>
            </a:fld>
            <a:endParaRPr lang="es-CO"/>
          </a:p>
        </p:txBody>
      </p:sp>
    </p:spTree>
    <p:extLst>
      <p:ext uri="{BB962C8B-B14F-4D97-AF65-F5344CB8AC3E}">
        <p14:creationId xmlns:p14="http://schemas.microsoft.com/office/powerpoint/2010/main" val="268023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748FF7A-4188-4CD9-9B31-E5EDEE751D8B}" type="datetimeFigureOut">
              <a:rPr lang="es-CO" smtClean="0"/>
              <a:t>26/02/2015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F124E87-EAD4-4202-94FA-67D2518378F4}" type="slidenum">
              <a:rPr lang="es-CO" smtClean="0"/>
              <a:t>‹Nº›</a:t>
            </a:fld>
            <a:endParaRPr lang="es-CO"/>
          </a:p>
        </p:txBody>
      </p:sp>
    </p:spTree>
    <p:extLst>
      <p:ext uri="{BB962C8B-B14F-4D97-AF65-F5344CB8AC3E}">
        <p14:creationId xmlns:p14="http://schemas.microsoft.com/office/powerpoint/2010/main" val="3002831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748FF7A-4188-4CD9-9B31-E5EDEE751D8B}" type="datetimeFigureOut">
              <a:rPr lang="es-CO" smtClean="0"/>
              <a:t>26/02/2015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7F124E87-EAD4-4202-94FA-67D2518378F4}" type="slidenum">
              <a:rPr lang="es-CO" smtClean="0"/>
              <a:t>‹Nº›</a:t>
            </a:fld>
            <a:endParaRPr lang="es-CO"/>
          </a:p>
        </p:txBody>
      </p:sp>
    </p:spTree>
    <p:extLst>
      <p:ext uri="{BB962C8B-B14F-4D97-AF65-F5344CB8AC3E}">
        <p14:creationId xmlns:p14="http://schemas.microsoft.com/office/powerpoint/2010/main" val="1137715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748FF7A-4188-4CD9-9B31-E5EDEE751D8B}" type="datetimeFigureOut">
              <a:rPr lang="es-CO" smtClean="0"/>
              <a:t>26/02/2015</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7F124E87-EAD4-4202-94FA-67D2518378F4}" type="slidenum">
              <a:rPr lang="es-CO" smtClean="0"/>
              <a:t>‹Nº›</a:t>
            </a:fld>
            <a:endParaRPr lang="es-CO"/>
          </a:p>
        </p:txBody>
      </p:sp>
    </p:spTree>
    <p:extLst>
      <p:ext uri="{BB962C8B-B14F-4D97-AF65-F5344CB8AC3E}">
        <p14:creationId xmlns:p14="http://schemas.microsoft.com/office/powerpoint/2010/main" val="1392178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748FF7A-4188-4CD9-9B31-E5EDEE751D8B}" type="datetimeFigureOut">
              <a:rPr lang="es-CO" smtClean="0"/>
              <a:t>26/02/2015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7F124E87-EAD4-4202-94FA-67D2518378F4}" type="slidenum">
              <a:rPr lang="es-CO" smtClean="0"/>
              <a:t>‹Nº›</a:t>
            </a:fld>
            <a:endParaRPr lang="es-CO"/>
          </a:p>
        </p:txBody>
      </p:sp>
    </p:spTree>
    <p:extLst>
      <p:ext uri="{BB962C8B-B14F-4D97-AF65-F5344CB8AC3E}">
        <p14:creationId xmlns:p14="http://schemas.microsoft.com/office/powerpoint/2010/main" val="380153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748FF7A-4188-4CD9-9B31-E5EDEE751D8B}" type="datetimeFigureOut">
              <a:rPr lang="es-CO" smtClean="0"/>
              <a:t>26/02/2015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F124E87-EAD4-4202-94FA-67D2518378F4}" type="slidenum">
              <a:rPr lang="es-CO" smtClean="0"/>
              <a:t>‹Nº›</a:t>
            </a:fld>
            <a:endParaRPr lang="es-CO"/>
          </a:p>
        </p:txBody>
      </p:sp>
    </p:spTree>
    <p:extLst>
      <p:ext uri="{BB962C8B-B14F-4D97-AF65-F5344CB8AC3E}">
        <p14:creationId xmlns:p14="http://schemas.microsoft.com/office/powerpoint/2010/main" val="712565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748FF7A-4188-4CD9-9B31-E5EDEE751D8B}" type="datetimeFigureOut">
              <a:rPr lang="es-CO" smtClean="0"/>
              <a:t>26/02/2015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F124E87-EAD4-4202-94FA-67D2518378F4}" type="slidenum">
              <a:rPr lang="es-CO" smtClean="0"/>
              <a:t>‹Nº›</a:t>
            </a:fld>
            <a:endParaRPr lang="es-CO"/>
          </a:p>
        </p:txBody>
      </p:sp>
    </p:spTree>
    <p:extLst>
      <p:ext uri="{BB962C8B-B14F-4D97-AF65-F5344CB8AC3E}">
        <p14:creationId xmlns:p14="http://schemas.microsoft.com/office/powerpoint/2010/main" val="364564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48FF7A-4188-4CD9-9B31-E5EDEE751D8B}" type="datetimeFigureOut">
              <a:rPr lang="es-CO" smtClean="0"/>
              <a:t>26/02/2015</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124E87-EAD4-4202-94FA-67D2518378F4}" type="slidenum">
              <a:rPr lang="es-CO" smtClean="0"/>
              <a:t>‹Nº›</a:t>
            </a:fld>
            <a:endParaRPr lang="es-CO"/>
          </a:p>
        </p:txBody>
      </p:sp>
    </p:spTree>
    <p:extLst>
      <p:ext uri="{BB962C8B-B14F-4D97-AF65-F5344CB8AC3E}">
        <p14:creationId xmlns:p14="http://schemas.microsoft.com/office/powerpoint/2010/main" val="736923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399BE-47D2-4C25-AB6B-297498CA8321}" type="datetimeFigureOut">
              <a:rPr lang="es-CO" smtClean="0">
                <a:solidFill>
                  <a:prstClr val="black">
                    <a:tint val="75000"/>
                  </a:prstClr>
                </a:solidFill>
              </a:rPr>
              <a:pPr/>
              <a:t>26/02/2015</a:t>
            </a:fld>
            <a:endParaRPr lang="es-CO">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125D9-6358-46CC-AA96-EDAF1386F688}" type="slidenum">
              <a:rPr lang="es-CO" smtClean="0">
                <a:solidFill>
                  <a:prstClr val="black">
                    <a:tint val="75000"/>
                  </a:prstClr>
                </a:solidFill>
              </a:rPr>
              <a:pPr/>
              <a:t>‹Nº›</a:t>
            </a:fld>
            <a:endParaRPr lang="es-CO">
              <a:solidFill>
                <a:prstClr val="black">
                  <a:tint val="75000"/>
                </a:prstClr>
              </a:solidFill>
            </a:endParaRPr>
          </a:p>
        </p:txBody>
      </p:sp>
    </p:spTree>
    <p:extLst>
      <p:ext uri="{BB962C8B-B14F-4D97-AF65-F5344CB8AC3E}">
        <p14:creationId xmlns:p14="http://schemas.microsoft.com/office/powerpoint/2010/main" val="1226639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2730314" y="4077072"/>
            <a:ext cx="3771545" cy="1323439"/>
          </a:xfrm>
          <a:prstGeom prst="rect">
            <a:avLst/>
          </a:prstGeom>
          <a:noFill/>
        </p:spPr>
        <p:txBody>
          <a:bodyPr wrap="none" rtlCol="0">
            <a:spAutoFit/>
          </a:bodyPr>
          <a:lstStyle/>
          <a:p>
            <a:pPr algn="ctr">
              <a:spcBef>
                <a:spcPct val="50000"/>
              </a:spcBef>
            </a:pPr>
            <a:r>
              <a:rPr lang="es-ES" sz="3200" b="1" i="1" dirty="0" smtClean="0"/>
              <a:t>AUDITORIA </a:t>
            </a:r>
          </a:p>
          <a:p>
            <a:pPr algn="ctr">
              <a:spcBef>
                <a:spcPct val="50000"/>
              </a:spcBef>
            </a:pPr>
            <a:r>
              <a:rPr lang="es-ES" sz="3200" b="1" i="1" dirty="0" smtClean="0"/>
              <a:t>Y </a:t>
            </a:r>
            <a:r>
              <a:rPr lang="es-ES" sz="3200" b="1" i="1" dirty="0"/>
              <a:t>CONTROL INTERNO</a:t>
            </a:r>
            <a:endParaRPr lang="es-ES" sz="3200" b="1" i="1" dirty="0"/>
          </a:p>
        </p:txBody>
      </p:sp>
    </p:spTree>
    <p:extLst>
      <p:ext uri="{BB962C8B-B14F-4D97-AF65-F5344CB8AC3E}">
        <p14:creationId xmlns:p14="http://schemas.microsoft.com/office/powerpoint/2010/main" val="971543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4994" name="Group 1026"/>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RIESGO Y CERTEZA RAZONABLE DE AUDITORIA</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85000" name="Text Box 1032"/>
          <p:cNvSpPr txBox="1">
            <a:spLocks noChangeArrowheads="1"/>
          </p:cNvSpPr>
          <p:nvPr/>
        </p:nvSpPr>
        <p:spPr bwMode="auto">
          <a:xfrm>
            <a:off x="990600" y="1493838"/>
            <a:ext cx="38100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400" b="1" u="none">
                <a:cs typeface="Times New Roman" charset="0"/>
              </a:rPr>
              <a:t>Riesgo de Detección</a:t>
            </a:r>
            <a:endParaRPr lang="es-ES" sz="2400" b="1" u="none">
              <a:cs typeface="Times New Roman" charset="0"/>
            </a:endParaRPr>
          </a:p>
        </p:txBody>
      </p:sp>
      <p:sp>
        <p:nvSpPr>
          <p:cNvPr id="85001" name="Text Box 1033"/>
          <p:cNvSpPr txBox="1">
            <a:spLocks noChangeArrowheads="1"/>
          </p:cNvSpPr>
          <p:nvPr/>
        </p:nvSpPr>
        <p:spPr bwMode="auto">
          <a:xfrm>
            <a:off x="990600" y="2209800"/>
            <a:ext cx="7315200" cy="37338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400" u="none">
                <a:cs typeface="Times New Roman" charset="0"/>
              </a:rPr>
              <a:t>Es el riesgo de que nuestros procedimientos sustantivos (Pruebas analíticas y Pruebas de detalles) no detecten los errores o irregularidades significativos.</a:t>
            </a:r>
          </a:p>
          <a:p>
            <a:pPr algn="just" eaLnBrk="1" hangingPunct="1">
              <a:buFontTx/>
              <a:buChar char="-"/>
            </a:pPr>
            <a:endParaRPr lang="es-ES_tradnl" sz="2400" u="none">
              <a:cs typeface="Times New Roman" charset="0"/>
            </a:endParaRPr>
          </a:p>
          <a:p>
            <a:pPr algn="just" eaLnBrk="1" hangingPunct="1">
              <a:buFontTx/>
              <a:buChar char="-"/>
            </a:pPr>
            <a:r>
              <a:rPr lang="es-ES_tradnl" sz="2400" u="none">
                <a:cs typeface="Times New Roman" charset="0"/>
              </a:rPr>
              <a:t>El auditor selecciona procedimientos sustantivos de auditoria para lograr los objetivos de auditoria para obtener evidencia sobre si las afirmaciones de los estados financieros carecen de errores e  irregularidades significativos.</a:t>
            </a:r>
          </a:p>
        </p:txBody>
      </p:sp>
    </p:spTree>
    <p:extLst>
      <p:ext uri="{BB962C8B-B14F-4D97-AF65-F5344CB8AC3E}">
        <p14:creationId xmlns:p14="http://schemas.microsoft.com/office/powerpoint/2010/main" val="5963389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5000"/>
                                        </p:tgtEl>
                                        <p:attrNameLst>
                                          <p:attrName>style.visibility</p:attrName>
                                        </p:attrNameLst>
                                      </p:cBhvr>
                                      <p:to>
                                        <p:strVal val="visible"/>
                                      </p:to>
                                    </p:set>
                                    <p:anim calcmode="lin" valueType="num">
                                      <p:cBhvr additive="base">
                                        <p:cTn id="7" dur="500" fill="hold"/>
                                        <p:tgtEl>
                                          <p:spTgt spid="85000"/>
                                        </p:tgtEl>
                                        <p:attrNameLst>
                                          <p:attrName>ppt_x</p:attrName>
                                        </p:attrNameLst>
                                      </p:cBhvr>
                                      <p:tavLst>
                                        <p:tav tm="0">
                                          <p:val>
                                            <p:strVal val="0-#ppt_w/2"/>
                                          </p:val>
                                        </p:tav>
                                        <p:tav tm="100000">
                                          <p:val>
                                            <p:strVal val="#ppt_x"/>
                                          </p:val>
                                        </p:tav>
                                      </p:tavLst>
                                    </p:anim>
                                    <p:anim calcmode="lin" valueType="num">
                                      <p:cBhvr additive="base">
                                        <p:cTn id="8" dur="500" fill="hold"/>
                                        <p:tgtEl>
                                          <p:spTgt spid="8500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5001"/>
                                        </p:tgtEl>
                                        <p:attrNameLst>
                                          <p:attrName>style.visibility</p:attrName>
                                        </p:attrNameLst>
                                      </p:cBhvr>
                                      <p:to>
                                        <p:strVal val="visible"/>
                                      </p:to>
                                    </p:set>
                                    <p:anim calcmode="lin" valueType="num">
                                      <p:cBhvr additive="base">
                                        <p:cTn id="13" dur="500" fill="hold"/>
                                        <p:tgtEl>
                                          <p:spTgt spid="85001"/>
                                        </p:tgtEl>
                                        <p:attrNameLst>
                                          <p:attrName>ppt_x</p:attrName>
                                        </p:attrNameLst>
                                      </p:cBhvr>
                                      <p:tavLst>
                                        <p:tav tm="0">
                                          <p:val>
                                            <p:strVal val="0-#ppt_w/2"/>
                                          </p:val>
                                        </p:tav>
                                        <p:tav tm="100000">
                                          <p:val>
                                            <p:strVal val="#ppt_x"/>
                                          </p:val>
                                        </p:tav>
                                      </p:tavLst>
                                    </p:anim>
                                    <p:anim calcmode="lin" valueType="num">
                                      <p:cBhvr additive="base">
                                        <p:cTn id="14" dur="500" fill="hold"/>
                                        <p:tgtEl>
                                          <p:spTgt spid="850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00" grpId="0" animBg="1" autoUpdateAnimBg="0"/>
      <p:bldP spid="85001"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018" name="Group 2"/>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RIESGO Y CERTEZA RAZONABLE DE AUDITORIA</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86024" name="Text Box 8"/>
          <p:cNvSpPr txBox="1">
            <a:spLocks noChangeArrowheads="1"/>
          </p:cNvSpPr>
          <p:nvPr/>
        </p:nvSpPr>
        <p:spPr bwMode="auto">
          <a:xfrm>
            <a:off x="990600" y="1465263"/>
            <a:ext cx="33528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400" b="1" u="none">
                <a:cs typeface="Times New Roman" charset="0"/>
              </a:rPr>
              <a:t>Riesgo de Auditoria</a:t>
            </a:r>
            <a:endParaRPr lang="es-ES" sz="2400" b="1" u="none">
              <a:cs typeface="Times New Roman" charset="0"/>
            </a:endParaRPr>
          </a:p>
        </p:txBody>
      </p:sp>
      <p:sp>
        <p:nvSpPr>
          <p:cNvPr id="86025" name="Text Box 9"/>
          <p:cNvSpPr txBox="1">
            <a:spLocks noChangeArrowheads="1"/>
          </p:cNvSpPr>
          <p:nvPr/>
        </p:nvSpPr>
        <p:spPr bwMode="auto">
          <a:xfrm>
            <a:off x="990600" y="2209800"/>
            <a:ext cx="7239000" cy="37338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2400" u="none">
                <a:cs typeface="Times New Roman" charset="0"/>
              </a:rPr>
              <a:t>Disponibilidad del auditor para aceptar que los estados financieros contienen errores importantes después que ha terminado la auditoria y que se ha emitido una opinión con salvedades.</a:t>
            </a:r>
          </a:p>
          <a:p>
            <a:pPr algn="just" eaLnBrk="1" hangingPunct="1">
              <a:buFontTx/>
              <a:buChar char="-"/>
            </a:pPr>
            <a:endParaRPr lang="es-ES_tradnl" sz="2400" u="none">
              <a:cs typeface="Times New Roman" charset="0"/>
            </a:endParaRPr>
          </a:p>
          <a:p>
            <a:pPr algn="just" eaLnBrk="1" hangingPunct="1">
              <a:buFontTx/>
              <a:buChar char="-"/>
            </a:pPr>
            <a:r>
              <a:rPr lang="es-ES_tradnl" sz="2400" u="none">
                <a:cs typeface="Times New Roman" charset="0"/>
              </a:rPr>
              <a:t>La certeza total de la precisión de los estados financieros no es algo practico, el auditor no puede garantizar la total ausencia de errores importantes.</a:t>
            </a:r>
            <a:endParaRPr lang="es-ES" sz="2400" u="none">
              <a:cs typeface="Times New Roman" charset="0"/>
            </a:endParaRPr>
          </a:p>
        </p:txBody>
      </p:sp>
    </p:spTree>
    <p:extLst>
      <p:ext uri="{BB962C8B-B14F-4D97-AF65-F5344CB8AC3E}">
        <p14:creationId xmlns:p14="http://schemas.microsoft.com/office/powerpoint/2010/main" val="1474371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24"/>
                                        </p:tgtEl>
                                        <p:attrNameLst>
                                          <p:attrName>style.visibility</p:attrName>
                                        </p:attrNameLst>
                                      </p:cBhvr>
                                      <p:to>
                                        <p:strVal val="visible"/>
                                      </p:to>
                                    </p:set>
                                    <p:anim calcmode="lin" valueType="num">
                                      <p:cBhvr additive="base">
                                        <p:cTn id="7" dur="500" fill="hold"/>
                                        <p:tgtEl>
                                          <p:spTgt spid="86024"/>
                                        </p:tgtEl>
                                        <p:attrNameLst>
                                          <p:attrName>ppt_x</p:attrName>
                                        </p:attrNameLst>
                                      </p:cBhvr>
                                      <p:tavLst>
                                        <p:tav tm="0">
                                          <p:val>
                                            <p:strVal val="0-#ppt_w/2"/>
                                          </p:val>
                                        </p:tav>
                                        <p:tav tm="100000">
                                          <p:val>
                                            <p:strVal val="#ppt_x"/>
                                          </p:val>
                                        </p:tav>
                                      </p:tavLst>
                                    </p:anim>
                                    <p:anim calcmode="lin" valueType="num">
                                      <p:cBhvr additive="base">
                                        <p:cTn id="8" dur="500" fill="hold"/>
                                        <p:tgtEl>
                                          <p:spTgt spid="8602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6025"/>
                                        </p:tgtEl>
                                        <p:attrNameLst>
                                          <p:attrName>style.visibility</p:attrName>
                                        </p:attrNameLst>
                                      </p:cBhvr>
                                      <p:to>
                                        <p:strVal val="visible"/>
                                      </p:to>
                                    </p:set>
                                    <p:anim calcmode="lin" valueType="num">
                                      <p:cBhvr additive="base">
                                        <p:cTn id="13" dur="500" fill="hold"/>
                                        <p:tgtEl>
                                          <p:spTgt spid="86025"/>
                                        </p:tgtEl>
                                        <p:attrNameLst>
                                          <p:attrName>ppt_x</p:attrName>
                                        </p:attrNameLst>
                                      </p:cBhvr>
                                      <p:tavLst>
                                        <p:tav tm="0">
                                          <p:val>
                                            <p:strVal val="0-#ppt_w/2"/>
                                          </p:val>
                                        </p:tav>
                                        <p:tav tm="100000">
                                          <p:val>
                                            <p:strVal val="#ppt_x"/>
                                          </p:val>
                                        </p:tav>
                                      </p:tavLst>
                                    </p:anim>
                                    <p:anim calcmode="lin" valueType="num">
                                      <p:cBhvr additive="base">
                                        <p:cTn id="14" dur="500" fill="hold"/>
                                        <p:tgtEl>
                                          <p:spTgt spid="860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4" grpId="0" animBg="1" autoUpdateAnimBg="0"/>
      <p:bldP spid="86025"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828800" y="3068638"/>
            <a:ext cx="1828800" cy="673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ES_tradnl" sz="2000" b="1" u="none">
                <a:cs typeface="Arial" charset="0"/>
              </a:rPr>
              <a:t>Afirmaciones </a:t>
            </a:r>
            <a:endParaRPr lang="es-ES" sz="2000" b="1" u="none">
              <a:cs typeface="Arial" charset="0"/>
            </a:endParaRPr>
          </a:p>
        </p:txBody>
      </p:sp>
      <p:sp>
        <p:nvSpPr>
          <p:cNvPr id="22531" name="Text Box 3"/>
          <p:cNvSpPr txBox="1">
            <a:spLocks noChangeArrowheads="1"/>
          </p:cNvSpPr>
          <p:nvPr/>
        </p:nvSpPr>
        <p:spPr bwMode="auto">
          <a:xfrm>
            <a:off x="4624388" y="2154238"/>
            <a:ext cx="1547812"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000" b="1" u="none">
                <a:cs typeface="Arial" charset="0"/>
              </a:rPr>
              <a:t>Integridad</a:t>
            </a:r>
            <a:endParaRPr lang="es-ES" sz="2000" b="1" u="none"/>
          </a:p>
        </p:txBody>
      </p:sp>
      <p:sp>
        <p:nvSpPr>
          <p:cNvPr id="22532" name="Text Box 4"/>
          <p:cNvSpPr txBox="1">
            <a:spLocks noChangeArrowheads="1"/>
          </p:cNvSpPr>
          <p:nvPr/>
        </p:nvSpPr>
        <p:spPr bwMode="auto">
          <a:xfrm>
            <a:off x="4624388" y="4135438"/>
            <a:ext cx="1547812"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2000" b="1" u="none">
                <a:cs typeface="Times New Roman" charset="0"/>
              </a:rPr>
              <a:t>-Exactitud</a:t>
            </a:r>
            <a:r>
              <a:rPr lang="es-ES" sz="2000" b="1" u="none">
                <a:cs typeface="Times New Roman" charset="0"/>
              </a:rPr>
              <a:t> </a:t>
            </a:r>
          </a:p>
        </p:txBody>
      </p:sp>
      <p:sp>
        <p:nvSpPr>
          <p:cNvPr id="22533" name="Text Box 5"/>
          <p:cNvSpPr txBox="1">
            <a:spLocks noChangeArrowheads="1"/>
          </p:cNvSpPr>
          <p:nvPr/>
        </p:nvSpPr>
        <p:spPr bwMode="auto">
          <a:xfrm>
            <a:off x="4624388" y="1544638"/>
            <a:ext cx="1547812"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MX" sz="2000" b="1" u="none">
                <a:cs typeface="Times New Roman" charset="0"/>
              </a:rPr>
              <a:t>Existencia</a:t>
            </a:r>
            <a:endParaRPr lang="es-ES" sz="2000" b="1" i="1" u="none">
              <a:cs typeface="Times New Roman" charset="0"/>
            </a:endParaRPr>
          </a:p>
        </p:txBody>
      </p:sp>
      <p:graphicFrame>
        <p:nvGraphicFramePr>
          <p:cNvPr id="22534" name="Group 6"/>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AFIRMACIONES DE LOS ESTADOS FINANCIEROS</a:t>
                      </a:r>
                      <a:r>
                        <a:rPr kumimoji="0" lang="es-ES" sz="2000" b="1" i="0" u="none" strike="noStrike" cap="none" normalizeH="0" baseline="0" smtClean="0">
                          <a:ln>
                            <a:noFill/>
                          </a:ln>
                          <a:solidFill>
                            <a:srgbClr val="000080"/>
                          </a:solidFill>
                          <a:effectLst/>
                          <a:latin typeface="Arial" charset="0"/>
                          <a:cs typeface="Times New Roman" charset="0"/>
                        </a:rPr>
                        <a:t> </a:t>
                      </a:r>
                      <a:endParaRPr kumimoji="0" lang="es-ES" sz="2000" b="1" i="0" u="none" strike="noStrike" cap="none" normalizeH="0" baseline="0" smtClean="0">
                        <a:ln>
                          <a:noFill/>
                        </a:ln>
                        <a:solidFill>
                          <a:schemeClr val="accent2"/>
                        </a:solidFill>
                        <a:effectLst/>
                        <a:latin typeface="Arial" charset="0"/>
                        <a:cs typeface="Arial"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22541" name="Text Box 13"/>
          <p:cNvSpPr txBox="1">
            <a:spLocks noChangeArrowheads="1"/>
          </p:cNvSpPr>
          <p:nvPr/>
        </p:nvSpPr>
        <p:spPr bwMode="auto">
          <a:xfrm>
            <a:off x="4624388" y="3525838"/>
            <a:ext cx="1547812"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2000" b="1" u="none">
                <a:cs typeface="Times New Roman" charset="0"/>
              </a:rPr>
              <a:t>-Propiedad</a:t>
            </a:r>
            <a:r>
              <a:rPr lang="es-ES" sz="2000" b="1" u="none">
                <a:cs typeface="Times New Roman" charset="0"/>
              </a:rPr>
              <a:t> </a:t>
            </a:r>
          </a:p>
        </p:txBody>
      </p:sp>
      <p:sp>
        <p:nvSpPr>
          <p:cNvPr id="22542" name="Text Box 14"/>
          <p:cNvSpPr txBox="1">
            <a:spLocks noChangeArrowheads="1"/>
          </p:cNvSpPr>
          <p:nvPr/>
        </p:nvSpPr>
        <p:spPr bwMode="auto">
          <a:xfrm>
            <a:off x="4624388" y="2840038"/>
            <a:ext cx="1547812"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2000" b="1" u="none">
                <a:cs typeface="Times New Roman" charset="0"/>
              </a:rPr>
              <a:t>-Valuación</a:t>
            </a:r>
            <a:endParaRPr lang="es-ES" sz="2000" b="1" u="none">
              <a:cs typeface="Times New Roman" charset="0"/>
            </a:endParaRPr>
          </a:p>
        </p:txBody>
      </p:sp>
      <p:sp>
        <p:nvSpPr>
          <p:cNvPr id="22543" name="Text Box 15"/>
          <p:cNvSpPr txBox="1">
            <a:spLocks noChangeArrowheads="1"/>
          </p:cNvSpPr>
          <p:nvPr/>
        </p:nvSpPr>
        <p:spPr bwMode="auto">
          <a:xfrm>
            <a:off x="4624388" y="4668838"/>
            <a:ext cx="1624012" cy="8175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1800" b="1" u="none">
                <a:cs typeface="Times New Roman" charset="0"/>
              </a:rPr>
              <a:t>Presentacion y</a:t>
            </a:r>
          </a:p>
          <a:p>
            <a:pPr algn="ctr" eaLnBrk="1" hangingPunct="1"/>
            <a:r>
              <a:rPr lang="es-MX" sz="1800" b="1" u="none">
                <a:cs typeface="Times New Roman" charset="0"/>
              </a:rPr>
              <a:t>Revelacion</a:t>
            </a:r>
            <a:r>
              <a:rPr lang="es-ES" sz="1800" b="1" u="none">
                <a:cs typeface="Times New Roman" charset="0"/>
              </a:rPr>
              <a:t> </a:t>
            </a:r>
          </a:p>
        </p:txBody>
      </p:sp>
      <p:cxnSp>
        <p:nvCxnSpPr>
          <p:cNvPr id="13324" name="AutoShape 16"/>
          <p:cNvCxnSpPr>
            <a:cxnSpLocks noChangeShapeType="1"/>
            <a:stCxn id="22530" idx="3"/>
            <a:endCxn id="22531" idx="1"/>
          </p:cNvCxnSpPr>
          <p:nvPr/>
        </p:nvCxnSpPr>
        <p:spPr bwMode="auto">
          <a:xfrm flipV="1">
            <a:off x="3657600" y="2335213"/>
            <a:ext cx="966788" cy="1069975"/>
          </a:xfrm>
          <a:prstGeom prst="bentConnector3">
            <a:avLst>
              <a:gd name="adj1" fmla="val 49917"/>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5" name="AutoShape 17"/>
          <p:cNvCxnSpPr>
            <a:cxnSpLocks noChangeShapeType="1"/>
            <a:stCxn id="22530" idx="3"/>
            <a:endCxn id="22533" idx="1"/>
          </p:cNvCxnSpPr>
          <p:nvPr/>
        </p:nvCxnSpPr>
        <p:spPr bwMode="auto">
          <a:xfrm flipV="1">
            <a:off x="3657600" y="1725613"/>
            <a:ext cx="966788" cy="1679575"/>
          </a:xfrm>
          <a:prstGeom prst="bentConnector3">
            <a:avLst>
              <a:gd name="adj1" fmla="val 49917"/>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6" name="AutoShape 19"/>
          <p:cNvCxnSpPr>
            <a:cxnSpLocks noChangeShapeType="1"/>
            <a:stCxn id="22530" idx="3"/>
            <a:endCxn id="22542" idx="1"/>
          </p:cNvCxnSpPr>
          <p:nvPr/>
        </p:nvCxnSpPr>
        <p:spPr bwMode="auto">
          <a:xfrm flipV="1">
            <a:off x="3657600" y="3021013"/>
            <a:ext cx="966788" cy="384175"/>
          </a:xfrm>
          <a:prstGeom prst="bentConnector3">
            <a:avLst>
              <a:gd name="adj1" fmla="val 49917"/>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7" name="AutoShape 21"/>
          <p:cNvCxnSpPr>
            <a:cxnSpLocks noChangeShapeType="1"/>
            <a:stCxn id="22530" idx="3"/>
            <a:endCxn id="22541" idx="1"/>
          </p:cNvCxnSpPr>
          <p:nvPr/>
        </p:nvCxnSpPr>
        <p:spPr bwMode="auto">
          <a:xfrm>
            <a:off x="3657600" y="3405188"/>
            <a:ext cx="966788" cy="301625"/>
          </a:xfrm>
          <a:prstGeom prst="bentConnector3">
            <a:avLst>
              <a:gd name="adj1" fmla="val 49917"/>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8" name="AutoShape 22"/>
          <p:cNvCxnSpPr>
            <a:cxnSpLocks noChangeShapeType="1"/>
            <a:stCxn id="22530" idx="3"/>
            <a:endCxn id="22532" idx="1"/>
          </p:cNvCxnSpPr>
          <p:nvPr/>
        </p:nvCxnSpPr>
        <p:spPr bwMode="auto">
          <a:xfrm>
            <a:off x="3657600" y="3405188"/>
            <a:ext cx="966788" cy="911225"/>
          </a:xfrm>
          <a:prstGeom prst="bentConnector3">
            <a:avLst>
              <a:gd name="adj1" fmla="val 49917"/>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329" name="AutoShape 23"/>
          <p:cNvCxnSpPr>
            <a:cxnSpLocks noChangeShapeType="1"/>
            <a:stCxn id="22530" idx="3"/>
            <a:endCxn id="22543" idx="1"/>
          </p:cNvCxnSpPr>
          <p:nvPr/>
        </p:nvCxnSpPr>
        <p:spPr bwMode="auto">
          <a:xfrm>
            <a:off x="3657600" y="3405188"/>
            <a:ext cx="966788" cy="1673225"/>
          </a:xfrm>
          <a:prstGeom prst="bentConnector3">
            <a:avLst>
              <a:gd name="adj1" fmla="val 49917"/>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566457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2534"/>
                                        </p:tgtEl>
                                        <p:attrNameLst>
                                          <p:attrName>style.visibility</p:attrName>
                                        </p:attrNameLst>
                                      </p:cBhvr>
                                      <p:to>
                                        <p:strVal val="visible"/>
                                      </p:to>
                                    </p:set>
                                    <p:anim calcmode="lin" valueType="num">
                                      <p:cBhvr additive="base">
                                        <p:cTn id="7" dur="500" fill="hold"/>
                                        <p:tgtEl>
                                          <p:spTgt spid="22534"/>
                                        </p:tgtEl>
                                        <p:attrNameLst>
                                          <p:attrName>ppt_x</p:attrName>
                                        </p:attrNameLst>
                                      </p:cBhvr>
                                      <p:tavLst>
                                        <p:tav tm="0">
                                          <p:val>
                                            <p:strVal val="0-#ppt_w/2"/>
                                          </p:val>
                                        </p:tav>
                                        <p:tav tm="100000">
                                          <p:val>
                                            <p:strVal val="#ppt_x"/>
                                          </p:val>
                                        </p:tav>
                                      </p:tavLst>
                                    </p:anim>
                                    <p:anim calcmode="lin" valueType="num">
                                      <p:cBhvr additive="base">
                                        <p:cTn id="8"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0"/>
                                        </p:tgtEl>
                                        <p:attrNameLst>
                                          <p:attrName>style.visibility</p:attrName>
                                        </p:attrNameLst>
                                      </p:cBhvr>
                                      <p:to>
                                        <p:strVal val="visible"/>
                                      </p:to>
                                    </p:set>
                                    <p:anim calcmode="lin" valueType="num">
                                      <p:cBhvr additive="base">
                                        <p:cTn id="13" dur="500" fill="hold"/>
                                        <p:tgtEl>
                                          <p:spTgt spid="22530"/>
                                        </p:tgtEl>
                                        <p:attrNameLst>
                                          <p:attrName>ppt_x</p:attrName>
                                        </p:attrNameLst>
                                      </p:cBhvr>
                                      <p:tavLst>
                                        <p:tav tm="0">
                                          <p:val>
                                            <p:strVal val="0-#ppt_w/2"/>
                                          </p:val>
                                        </p:tav>
                                        <p:tav tm="100000">
                                          <p:val>
                                            <p:strVal val="#ppt_x"/>
                                          </p:val>
                                        </p:tav>
                                      </p:tavLst>
                                    </p:anim>
                                    <p:anim calcmode="lin" valueType="num">
                                      <p:cBhvr additive="base">
                                        <p:cTn id="14" dur="500" fill="hold"/>
                                        <p:tgtEl>
                                          <p:spTgt spid="2253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3"/>
                                        </p:tgtEl>
                                        <p:attrNameLst>
                                          <p:attrName>style.visibility</p:attrName>
                                        </p:attrNameLst>
                                      </p:cBhvr>
                                      <p:to>
                                        <p:strVal val="visible"/>
                                      </p:to>
                                    </p:set>
                                    <p:anim calcmode="lin" valueType="num">
                                      <p:cBhvr additive="base">
                                        <p:cTn id="19" dur="500" fill="hold"/>
                                        <p:tgtEl>
                                          <p:spTgt spid="22533"/>
                                        </p:tgtEl>
                                        <p:attrNameLst>
                                          <p:attrName>ppt_x</p:attrName>
                                        </p:attrNameLst>
                                      </p:cBhvr>
                                      <p:tavLst>
                                        <p:tav tm="0">
                                          <p:val>
                                            <p:strVal val="0-#ppt_w/2"/>
                                          </p:val>
                                        </p:tav>
                                        <p:tav tm="100000">
                                          <p:val>
                                            <p:strVal val="#ppt_x"/>
                                          </p:val>
                                        </p:tav>
                                      </p:tavLst>
                                    </p:anim>
                                    <p:anim calcmode="lin" valueType="num">
                                      <p:cBhvr additive="base">
                                        <p:cTn id="20" dur="500" fill="hold"/>
                                        <p:tgtEl>
                                          <p:spTgt spid="2253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2531"/>
                                        </p:tgtEl>
                                        <p:attrNameLst>
                                          <p:attrName>style.visibility</p:attrName>
                                        </p:attrNameLst>
                                      </p:cBhvr>
                                      <p:to>
                                        <p:strVal val="visible"/>
                                      </p:to>
                                    </p:set>
                                    <p:anim calcmode="lin" valueType="num">
                                      <p:cBhvr additive="base">
                                        <p:cTn id="25" dur="500" fill="hold"/>
                                        <p:tgtEl>
                                          <p:spTgt spid="22531"/>
                                        </p:tgtEl>
                                        <p:attrNameLst>
                                          <p:attrName>ppt_x</p:attrName>
                                        </p:attrNameLst>
                                      </p:cBhvr>
                                      <p:tavLst>
                                        <p:tav tm="0">
                                          <p:val>
                                            <p:strVal val="0-#ppt_w/2"/>
                                          </p:val>
                                        </p:tav>
                                        <p:tav tm="100000">
                                          <p:val>
                                            <p:strVal val="#ppt_x"/>
                                          </p:val>
                                        </p:tav>
                                      </p:tavLst>
                                    </p:anim>
                                    <p:anim calcmode="lin" valueType="num">
                                      <p:cBhvr additive="base">
                                        <p:cTn id="26" dur="500" fill="hold"/>
                                        <p:tgtEl>
                                          <p:spTgt spid="2253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2542"/>
                                        </p:tgtEl>
                                        <p:attrNameLst>
                                          <p:attrName>style.visibility</p:attrName>
                                        </p:attrNameLst>
                                      </p:cBhvr>
                                      <p:to>
                                        <p:strVal val="visible"/>
                                      </p:to>
                                    </p:set>
                                    <p:anim calcmode="lin" valueType="num">
                                      <p:cBhvr additive="base">
                                        <p:cTn id="31" dur="500" fill="hold"/>
                                        <p:tgtEl>
                                          <p:spTgt spid="22542"/>
                                        </p:tgtEl>
                                        <p:attrNameLst>
                                          <p:attrName>ppt_x</p:attrName>
                                        </p:attrNameLst>
                                      </p:cBhvr>
                                      <p:tavLst>
                                        <p:tav tm="0">
                                          <p:val>
                                            <p:strVal val="0-#ppt_w/2"/>
                                          </p:val>
                                        </p:tav>
                                        <p:tav tm="100000">
                                          <p:val>
                                            <p:strVal val="#ppt_x"/>
                                          </p:val>
                                        </p:tav>
                                      </p:tavLst>
                                    </p:anim>
                                    <p:anim calcmode="lin" valueType="num">
                                      <p:cBhvr additive="base">
                                        <p:cTn id="32" dur="500" fill="hold"/>
                                        <p:tgtEl>
                                          <p:spTgt spid="2254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2541"/>
                                        </p:tgtEl>
                                        <p:attrNameLst>
                                          <p:attrName>style.visibility</p:attrName>
                                        </p:attrNameLst>
                                      </p:cBhvr>
                                      <p:to>
                                        <p:strVal val="visible"/>
                                      </p:to>
                                    </p:set>
                                    <p:anim calcmode="lin" valueType="num">
                                      <p:cBhvr additive="base">
                                        <p:cTn id="37" dur="500" fill="hold"/>
                                        <p:tgtEl>
                                          <p:spTgt spid="22541"/>
                                        </p:tgtEl>
                                        <p:attrNameLst>
                                          <p:attrName>ppt_x</p:attrName>
                                        </p:attrNameLst>
                                      </p:cBhvr>
                                      <p:tavLst>
                                        <p:tav tm="0">
                                          <p:val>
                                            <p:strVal val="0-#ppt_w/2"/>
                                          </p:val>
                                        </p:tav>
                                        <p:tav tm="100000">
                                          <p:val>
                                            <p:strVal val="#ppt_x"/>
                                          </p:val>
                                        </p:tav>
                                      </p:tavLst>
                                    </p:anim>
                                    <p:anim calcmode="lin" valueType="num">
                                      <p:cBhvr additive="base">
                                        <p:cTn id="38" dur="500" fill="hold"/>
                                        <p:tgtEl>
                                          <p:spTgt spid="22541"/>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2532"/>
                                        </p:tgtEl>
                                        <p:attrNameLst>
                                          <p:attrName>style.visibility</p:attrName>
                                        </p:attrNameLst>
                                      </p:cBhvr>
                                      <p:to>
                                        <p:strVal val="visible"/>
                                      </p:to>
                                    </p:set>
                                    <p:anim calcmode="lin" valueType="num">
                                      <p:cBhvr additive="base">
                                        <p:cTn id="43" dur="500" fill="hold"/>
                                        <p:tgtEl>
                                          <p:spTgt spid="22532"/>
                                        </p:tgtEl>
                                        <p:attrNameLst>
                                          <p:attrName>ppt_x</p:attrName>
                                        </p:attrNameLst>
                                      </p:cBhvr>
                                      <p:tavLst>
                                        <p:tav tm="0">
                                          <p:val>
                                            <p:strVal val="0-#ppt_w/2"/>
                                          </p:val>
                                        </p:tav>
                                        <p:tav tm="100000">
                                          <p:val>
                                            <p:strVal val="#ppt_x"/>
                                          </p:val>
                                        </p:tav>
                                      </p:tavLst>
                                    </p:anim>
                                    <p:anim calcmode="lin" valueType="num">
                                      <p:cBhvr additive="base">
                                        <p:cTn id="44" dur="500" fill="hold"/>
                                        <p:tgtEl>
                                          <p:spTgt spid="22532"/>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2543"/>
                                        </p:tgtEl>
                                        <p:attrNameLst>
                                          <p:attrName>style.visibility</p:attrName>
                                        </p:attrNameLst>
                                      </p:cBhvr>
                                      <p:to>
                                        <p:strVal val="visible"/>
                                      </p:to>
                                    </p:set>
                                    <p:anim calcmode="lin" valueType="num">
                                      <p:cBhvr additive="base">
                                        <p:cTn id="49" dur="500" fill="hold"/>
                                        <p:tgtEl>
                                          <p:spTgt spid="22543"/>
                                        </p:tgtEl>
                                        <p:attrNameLst>
                                          <p:attrName>ppt_x</p:attrName>
                                        </p:attrNameLst>
                                      </p:cBhvr>
                                      <p:tavLst>
                                        <p:tav tm="0">
                                          <p:val>
                                            <p:strVal val="0-#ppt_w/2"/>
                                          </p:val>
                                        </p:tav>
                                        <p:tav tm="100000">
                                          <p:val>
                                            <p:strVal val="#ppt_x"/>
                                          </p:val>
                                        </p:tav>
                                      </p:tavLst>
                                    </p:anim>
                                    <p:anim calcmode="lin" valueType="num">
                                      <p:cBhvr additive="base">
                                        <p:cTn id="50" dur="500" fill="hold"/>
                                        <p:tgtEl>
                                          <p:spTgt spid="225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animBg="1" autoUpdateAnimBg="0"/>
      <p:bldP spid="22531" grpId="0" animBg="1" autoUpdateAnimBg="0"/>
      <p:bldP spid="22532" grpId="0" animBg="1" autoUpdateAnimBg="0"/>
      <p:bldP spid="22533" grpId="0" animBg="1" autoUpdateAnimBg="0"/>
      <p:bldP spid="22541" grpId="0" animBg="1" autoUpdateAnimBg="0"/>
      <p:bldP spid="22542" grpId="0" animBg="1" autoUpdateAnimBg="0"/>
      <p:bldP spid="22543"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1006475" y="1295400"/>
            <a:ext cx="1965325"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800" b="1" u="none">
                <a:cs typeface="Times New Roman" charset="0"/>
              </a:rPr>
              <a:t>Definición</a:t>
            </a:r>
            <a:endParaRPr lang="es-ES" sz="1800" b="1" u="none">
              <a:cs typeface="Times New Roman" charset="0"/>
            </a:endParaRPr>
          </a:p>
        </p:txBody>
      </p:sp>
      <p:graphicFrame>
        <p:nvGraphicFramePr>
          <p:cNvPr id="21507"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EXISTENCIA</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21513" name="Text Box 9"/>
          <p:cNvSpPr txBox="1">
            <a:spLocks noChangeArrowheads="1"/>
          </p:cNvSpPr>
          <p:nvPr/>
        </p:nvSpPr>
        <p:spPr bwMode="auto">
          <a:xfrm>
            <a:off x="1006475" y="1752600"/>
            <a:ext cx="7146925" cy="1676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1800" b="1" u="none">
                <a:cs typeface="Times New Roman" charset="0"/>
              </a:rPr>
              <a:t>Se refiere a si los activos, obligaciones y capital incluidas en el balance general, de hecho existieron en la fecha del mismo.</a:t>
            </a:r>
          </a:p>
          <a:p>
            <a:pPr algn="just" eaLnBrk="1" hangingPunct="1">
              <a:buFontTx/>
              <a:buChar char="-"/>
            </a:pPr>
            <a:endParaRPr lang="es-ES_tradnl" sz="1800" b="1" u="none">
              <a:cs typeface="Times New Roman" charset="0"/>
            </a:endParaRPr>
          </a:p>
          <a:p>
            <a:pPr algn="just" eaLnBrk="1" hangingPunct="1">
              <a:buFontTx/>
              <a:buChar char="-"/>
            </a:pPr>
            <a:r>
              <a:rPr lang="es-ES_tradnl" sz="1800" b="1" u="none">
                <a:cs typeface="Times New Roman" charset="0"/>
              </a:rPr>
              <a:t>Asimismo, se refieren a si las operaciones registradas incluidas en los estados financieros ocurrieron de hecho durante el periodo contable</a:t>
            </a:r>
            <a:endParaRPr lang="es-ES" sz="1800" b="1" u="none">
              <a:cs typeface="Times New Roman" charset="0"/>
            </a:endParaRPr>
          </a:p>
        </p:txBody>
      </p:sp>
      <p:sp>
        <p:nvSpPr>
          <p:cNvPr id="21516" name="Text Box 12"/>
          <p:cNvSpPr txBox="1">
            <a:spLocks noChangeArrowheads="1"/>
          </p:cNvSpPr>
          <p:nvPr/>
        </p:nvSpPr>
        <p:spPr bwMode="auto">
          <a:xfrm>
            <a:off x="1006475" y="3509963"/>
            <a:ext cx="2574925" cy="3762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800" b="1" u="none">
                <a:cs typeface="Times New Roman" charset="0"/>
              </a:rPr>
              <a:t>Aplicación</a:t>
            </a:r>
            <a:endParaRPr lang="es-ES" sz="1800" b="1" u="none">
              <a:cs typeface="Times New Roman" charset="0"/>
            </a:endParaRPr>
          </a:p>
        </p:txBody>
      </p:sp>
      <p:sp>
        <p:nvSpPr>
          <p:cNvPr id="21517" name="Text Box 13"/>
          <p:cNvSpPr txBox="1">
            <a:spLocks noChangeArrowheads="1"/>
          </p:cNvSpPr>
          <p:nvPr/>
        </p:nvSpPr>
        <p:spPr bwMode="auto">
          <a:xfrm>
            <a:off x="1006475" y="3941763"/>
            <a:ext cx="7070725" cy="2154237"/>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u="none">
                <a:cs typeface="Times New Roman" charset="0"/>
              </a:rPr>
              <a:t>La administración afirma que el inventario de mercancía incluido en el balance general existe y esta disponible para la venta en la fecha del balance general.</a:t>
            </a:r>
          </a:p>
          <a:p>
            <a:pPr algn="just" eaLnBrk="1" hangingPunct="1">
              <a:buFontTx/>
              <a:buChar char="-"/>
            </a:pPr>
            <a:endParaRPr lang="es-ES_tradnl" sz="1800" b="1" u="none">
              <a:cs typeface="Times New Roman" charset="0"/>
            </a:endParaRPr>
          </a:p>
          <a:p>
            <a:pPr algn="just" eaLnBrk="1" hangingPunct="1">
              <a:buFontTx/>
              <a:buChar char="-"/>
            </a:pPr>
            <a:r>
              <a:rPr lang="es-ES_tradnl" sz="1800" b="1" u="none">
                <a:cs typeface="Times New Roman" charset="0"/>
              </a:rPr>
              <a:t>La administración afirma que las operaciones de ventas registradas representan intercambios de bienes o servicios que de hecho tuvieron lugar,</a:t>
            </a:r>
          </a:p>
        </p:txBody>
      </p:sp>
    </p:spTree>
    <p:extLst>
      <p:ext uri="{BB962C8B-B14F-4D97-AF65-F5344CB8AC3E}">
        <p14:creationId xmlns:p14="http://schemas.microsoft.com/office/powerpoint/2010/main" val="28094046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1507"/>
                                        </p:tgtEl>
                                        <p:attrNameLst>
                                          <p:attrName>style.visibility</p:attrName>
                                        </p:attrNameLst>
                                      </p:cBhvr>
                                      <p:to>
                                        <p:strVal val="visible"/>
                                      </p:to>
                                    </p:set>
                                    <p:anim calcmode="lin" valueType="num">
                                      <p:cBhvr additive="base">
                                        <p:cTn id="7" dur="500" fill="hold"/>
                                        <p:tgtEl>
                                          <p:spTgt spid="21507"/>
                                        </p:tgtEl>
                                        <p:attrNameLst>
                                          <p:attrName>ppt_x</p:attrName>
                                        </p:attrNameLst>
                                      </p:cBhvr>
                                      <p:tavLst>
                                        <p:tav tm="0">
                                          <p:val>
                                            <p:strVal val="0-#ppt_w/2"/>
                                          </p:val>
                                        </p:tav>
                                        <p:tav tm="100000">
                                          <p:val>
                                            <p:strVal val="#ppt_x"/>
                                          </p:val>
                                        </p:tav>
                                      </p:tavLst>
                                    </p:anim>
                                    <p:anim calcmode="lin" valueType="num">
                                      <p:cBhvr additive="base">
                                        <p:cTn id="8" dur="500" fill="hold"/>
                                        <p:tgtEl>
                                          <p:spTgt spid="215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6"/>
                                        </p:tgtEl>
                                        <p:attrNameLst>
                                          <p:attrName>style.visibility</p:attrName>
                                        </p:attrNameLst>
                                      </p:cBhvr>
                                      <p:to>
                                        <p:strVal val="visible"/>
                                      </p:to>
                                    </p:set>
                                    <p:anim calcmode="lin" valueType="num">
                                      <p:cBhvr additive="base">
                                        <p:cTn id="13" dur="500" fill="hold"/>
                                        <p:tgtEl>
                                          <p:spTgt spid="21506"/>
                                        </p:tgtEl>
                                        <p:attrNameLst>
                                          <p:attrName>ppt_x</p:attrName>
                                        </p:attrNameLst>
                                      </p:cBhvr>
                                      <p:tavLst>
                                        <p:tav tm="0">
                                          <p:val>
                                            <p:strVal val="0-#ppt_w/2"/>
                                          </p:val>
                                        </p:tav>
                                        <p:tav tm="100000">
                                          <p:val>
                                            <p:strVal val="#ppt_x"/>
                                          </p:val>
                                        </p:tav>
                                      </p:tavLst>
                                    </p:anim>
                                    <p:anim calcmode="lin" valueType="num">
                                      <p:cBhvr additive="base">
                                        <p:cTn id="14" dur="500" fill="hold"/>
                                        <p:tgtEl>
                                          <p:spTgt spid="2150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1513"/>
                                        </p:tgtEl>
                                        <p:attrNameLst>
                                          <p:attrName>style.visibility</p:attrName>
                                        </p:attrNameLst>
                                      </p:cBhvr>
                                      <p:to>
                                        <p:strVal val="visible"/>
                                      </p:to>
                                    </p:set>
                                    <p:anim calcmode="lin" valueType="num">
                                      <p:cBhvr additive="base">
                                        <p:cTn id="19" dur="500" fill="hold"/>
                                        <p:tgtEl>
                                          <p:spTgt spid="21513"/>
                                        </p:tgtEl>
                                        <p:attrNameLst>
                                          <p:attrName>ppt_x</p:attrName>
                                        </p:attrNameLst>
                                      </p:cBhvr>
                                      <p:tavLst>
                                        <p:tav tm="0">
                                          <p:val>
                                            <p:strVal val="0-#ppt_w/2"/>
                                          </p:val>
                                        </p:tav>
                                        <p:tav tm="100000">
                                          <p:val>
                                            <p:strVal val="#ppt_x"/>
                                          </p:val>
                                        </p:tav>
                                      </p:tavLst>
                                    </p:anim>
                                    <p:anim calcmode="lin" valueType="num">
                                      <p:cBhvr additive="base">
                                        <p:cTn id="20" dur="500" fill="hold"/>
                                        <p:tgtEl>
                                          <p:spTgt spid="2151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1516"/>
                                        </p:tgtEl>
                                        <p:attrNameLst>
                                          <p:attrName>style.visibility</p:attrName>
                                        </p:attrNameLst>
                                      </p:cBhvr>
                                      <p:to>
                                        <p:strVal val="visible"/>
                                      </p:to>
                                    </p:set>
                                    <p:anim calcmode="lin" valueType="num">
                                      <p:cBhvr additive="base">
                                        <p:cTn id="25" dur="500" fill="hold"/>
                                        <p:tgtEl>
                                          <p:spTgt spid="21516"/>
                                        </p:tgtEl>
                                        <p:attrNameLst>
                                          <p:attrName>ppt_x</p:attrName>
                                        </p:attrNameLst>
                                      </p:cBhvr>
                                      <p:tavLst>
                                        <p:tav tm="0">
                                          <p:val>
                                            <p:strVal val="0-#ppt_w/2"/>
                                          </p:val>
                                        </p:tav>
                                        <p:tav tm="100000">
                                          <p:val>
                                            <p:strVal val="#ppt_x"/>
                                          </p:val>
                                        </p:tav>
                                      </p:tavLst>
                                    </p:anim>
                                    <p:anim calcmode="lin" valueType="num">
                                      <p:cBhvr additive="base">
                                        <p:cTn id="26" dur="500" fill="hold"/>
                                        <p:tgtEl>
                                          <p:spTgt spid="2151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1517"/>
                                        </p:tgtEl>
                                        <p:attrNameLst>
                                          <p:attrName>style.visibility</p:attrName>
                                        </p:attrNameLst>
                                      </p:cBhvr>
                                      <p:to>
                                        <p:strVal val="visible"/>
                                      </p:to>
                                    </p:set>
                                    <p:anim calcmode="lin" valueType="num">
                                      <p:cBhvr additive="base">
                                        <p:cTn id="31" dur="500" fill="hold"/>
                                        <p:tgtEl>
                                          <p:spTgt spid="21517"/>
                                        </p:tgtEl>
                                        <p:attrNameLst>
                                          <p:attrName>ppt_x</p:attrName>
                                        </p:attrNameLst>
                                      </p:cBhvr>
                                      <p:tavLst>
                                        <p:tav tm="0">
                                          <p:val>
                                            <p:strVal val="0-#ppt_w/2"/>
                                          </p:val>
                                        </p:tav>
                                        <p:tav tm="100000">
                                          <p:val>
                                            <p:strVal val="#ppt_x"/>
                                          </p:val>
                                        </p:tav>
                                      </p:tavLst>
                                    </p:anim>
                                    <p:anim calcmode="lin" valueType="num">
                                      <p:cBhvr additive="base">
                                        <p:cTn id="32" dur="500" fill="hold"/>
                                        <p:tgtEl>
                                          <p:spTgt spid="215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nimBg="1" autoUpdateAnimBg="0"/>
      <p:bldP spid="21513" grpId="0" animBg="1" autoUpdateAnimBg="0"/>
      <p:bldP spid="21516" grpId="0" animBg="1" autoUpdateAnimBg="0"/>
      <p:bldP spid="2151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006475" y="1452563"/>
            <a:ext cx="2041525"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400" b="1" u="none">
                <a:cs typeface="Times New Roman" charset="0"/>
              </a:rPr>
              <a:t>Definición</a:t>
            </a:r>
            <a:endParaRPr lang="es-ES" sz="2400" b="1" u="none">
              <a:cs typeface="Times New Roman" charset="0"/>
            </a:endParaRPr>
          </a:p>
        </p:txBody>
      </p:sp>
      <p:graphicFrame>
        <p:nvGraphicFramePr>
          <p:cNvPr id="23555"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INTEGRIDAD</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23561" name="Text Box 9"/>
          <p:cNvSpPr txBox="1">
            <a:spLocks noChangeArrowheads="1"/>
          </p:cNvSpPr>
          <p:nvPr/>
        </p:nvSpPr>
        <p:spPr bwMode="auto">
          <a:xfrm>
            <a:off x="990600" y="2209800"/>
            <a:ext cx="7467600" cy="36576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2400" b="1" u="none">
                <a:cs typeface="Times New Roman" charset="0"/>
              </a:rPr>
              <a:t>Indica que se incluyen todas las operaciones y cuentas que deberían presentarse en los estados financieros</a:t>
            </a:r>
          </a:p>
          <a:p>
            <a:pPr algn="just" eaLnBrk="1" hangingPunct="1">
              <a:buFontTx/>
              <a:buChar char="-"/>
            </a:pPr>
            <a:endParaRPr lang="es-ES_tradnl" sz="2400" b="1" u="none">
              <a:cs typeface="Times New Roman" charset="0"/>
            </a:endParaRPr>
          </a:p>
          <a:p>
            <a:pPr algn="just" eaLnBrk="1" hangingPunct="1">
              <a:buFontTx/>
              <a:buChar char="-"/>
            </a:pPr>
            <a:r>
              <a:rPr lang="es-ES_tradnl" sz="2400" b="1" u="none">
                <a:cs typeface="Times New Roman" charset="0"/>
              </a:rPr>
              <a:t>Se refiere a asuntos opuestos a la afirmación de existencia, ya que se refiere a la posibilidad de omitir partidas de los estados financieros que debieron haber sido incluidas, en tanto que la afirmación de existencia se refiere a la inclusión de cuentas que no debieron ser incluidas.</a:t>
            </a:r>
            <a:endParaRPr lang="es-ES" sz="2400" b="1" u="none">
              <a:cs typeface="Times New Roman" charset="0"/>
            </a:endParaRPr>
          </a:p>
        </p:txBody>
      </p:sp>
    </p:spTree>
    <p:extLst>
      <p:ext uri="{BB962C8B-B14F-4D97-AF65-F5344CB8AC3E}">
        <p14:creationId xmlns:p14="http://schemas.microsoft.com/office/powerpoint/2010/main" val="13471827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anim calcmode="lin" valueType="num">
                                      <p:cBhvr additive="base">
                                        <p:cTn id="7" dur="500" fill="hold"/>
                                        <p:tgtEl>
                                          <p:spTgt spid="23555"/>
                                        </p:tgtEl>
                                        <p:attrNameLst>
                                          <p:attrName>ppt_x</p:attrName>
                                        </p:attrNameLst>
                                      </p:cBhvr>
                                      <p:tavLst>
                                        <p:tav tm="0">
                                          <p:val>
                                            <p:strVal val="0-#ppt_w/2"/>
                                          </p:val>
                                        </p:tav>
                                        <p:tav tm="100000">
                                          <p:val>
                                            <p:strVal val="#ppt_x"/>
                                          </p:val>
                                        </p:tav>
                                      </p:tavLst>
                                    </p:anim>
                                    <p:anim calcmode="lin" valueType="num">
                                      <p:cBhvr additive="base">
                                        <p:cTn id="8" dur="500" fill="hold"/>
                                        <p:tgtEl>
                                          <p:spTgt spid="2355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4"/>
                                        </p:tgtEl>
                                        <p:attrNameLst>
                                          <p:attrName>style.visibility</p:attrName>
                                        </p:attrNameLst>
                                      </p:cBhvr>
                                      <p:to>
                                        <p:strVal val="visible"/>
                                      </p:to>
                                    </p:set>
                                    <p:anim calcmode="lin" valueType="num">
                                      <p:cBhvr additive="base">
                                        <p:cTn id="13" dur="500" fill="hold"/>
                                        <p:tgtEl>
                                          <p:spTgt spid="23554"/>
                                        </p:tgtEl>
                                        <p:attrNameLst>
                                          <p:attrName>ppt_x</p:attrName>
                                        </p:attrNameLst>
                                      </p:cBhvr>
                                      <p:tavLst>
                                        <p:tav tm="0">
                                          <p:val>
                                            <p:strVal val="0-#ppt_w/2"/>
                                          </p:val>
                                        </p:tav>
                                        <p:tav tm="100000">
                                          <p:val>
                                            <p:strVal val="#ppt_x"/>
                                          </p:val>
                                        </p:tav>
                                      </p:tavLst>
                                    </p:anim>
                                    <p:anim calcmode="lin" valueType="num">
                                      <p:cBhvr additive="base">
                                        <p:cTn id="14" dur="500" fill="hold"/>
                                        <p:tgtEl>
                                          <p:spTgt spid="2355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61"/>
                                        </p:tgtEl>
                                        <p:attrNameLst>
                                          <p:attrName>style.visibility</p:attrName>
                                        </p:attrNameLst>
                                      </p:cBhvr>
                                      <p:to>
                                        <p:strVal val="visible"/>
                                      </p:to>
                                    </p:set>
                                    <p:anim calcmode="lin" valueType="num">
                                      <p:cBhvr additive="base">
                                        <p:cTn id="19" dur="500" fill="hold"/>
                                        <p:tgtEl>
                                          <p:spTgt spid="23561"/>
                                        </p:tgtEl>
                                        <p:attrNameLst>
                                          <p:attrName>ppt_x</p:attrName>
                                        </p:attrNameLst>
                                      </p:cBhvr>
                                      <p:tavLst>
                                        <p:tav tm="0">
                                          <p:val>
                                            <p:strVal val="0-#ppt_w/2"/>
                                          </p:val>
                                        </p:tav>
                                        <p:tav tm="100000">
                                          <p:val>
                                            <p:strVal val="#ppt_x"/>
                                          </p:val>
                                        </p:tav>
                                      </p:tavLst>
                                    </p:anim>
                                    <p:anim calcmode="lin" valueType="num">
                                      <p:cBhvr additive="base">
                                        <p:cTn id="20" dur="500" fill="hold"/>
                                        <p:tgtEl>
                                          <p:spTgt spid="235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autoUpdateAnimBg="0"/>
      <p:bldP spid="23561"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091"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INTEGRIDAD</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89098" name="Text Box 10"/>
          <p:cNvSpPr txBox="1">
            <a:spLocks noChangeArrowheads="1"/>
          </p:cNvSpPr>
          <p:nvPr/>
        </p:nvSpPr>
        <p:spPr bwMode="auto">
          <a:xfrm>
            <a:off x="990600" y="1371600"/>
            <a:ext cx="22098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400" b="1" u="none">
                <a:cs typeface="Times New Roman" charset="0"/>
              </a:rPr>
              <a:t>Aplicación</a:t>
            </a:r>
            <a:endParaRPr lang="es-ES" sz="2400" b="1" u="none">
              <a:cs typeface="Times New Roman" charset="0"/>
            </a:endParaRPr>
          </a:p>
        </p:txBody>
      </p:sp>
      <p:sp>
        <p:nvSpPr>
          <p:cNvPr id="89099" name="Text Box 11"/>
          <p:cNvSpPr txBox="1">
            <a:spLocks noChangeArrowheads="1"/>
          </p:cNvSpPr>
          <p:nvPr/>
        </p:nvSpPr>
        <p:spPr bwMode="auto">
          <a:xfrm>
            <a:off x="1006475" y="2057400"/>
            <a:ext cx="7451725" cy="3962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200" b="1" u="none">
                <a:cs typeface="Times New Roman" charset="0"/>
              </a:rPr>
              <a:t>La administración afirma que todas las ventas de bienes y servicios se registran e incluyen en los estados financieros.</a:t>
            </a:r>
          </a:p>
          <a:p>
            <a:pPr algn="just" eaLnBrk="1" hangingPunct="1">
              <a:buFontTx/>
              <a:buChar char="-"/>
            </a:pPr>
            <a:endParaRPr lang="es-ES_tradnl" sz="2200" b="1" u="none">
              <a:cs typeface="Times New Roman" charset="0"/>
            </a:endParaRPr>
          </a:p>
          <a:p>
            <a:pPr algn="just" eaLnBrk="1" hangingPunct="1">
              <a:buFontTx/>
              <a:buChar char="-"/>
            </a:pPr>
            <a:r>
              <a:rPr lang="es-ES_tradnl" sz="2200" b="1" u="none">
                <a:cs typeface="Times New Roman" charset="0"/>
              </a:rPr>
              <a:t>Asimismo, la administración afirma que los documentos por pagar en el balance general incluyen todas las obligaciones de la entidad. </a:t>
            </a:r>
          </a:p>
          <a:p>
            <a:pPr algn="just" eaLnBrk="1" hangingPunct="1">
              <a:buFontTx/>
              <a:buChar char="-"/>
            </a:pPr>
            <a:endParaRPr lang="es-ES_tradnl" sz="2200" b="1" u="none">
              <a:cs typeface="Times New Roman" charset="0"/>
            </a:endParaRPr>
          </a:p>
          <a:p>
            <a:pPr algn="just" eaLnBrk="1" hangingPunct="1">
              <a:buFontTx/>
              <a:buChar char="-"/>
            </a:pPr>
            <a:r>
              <a:rPr lang="es-ES_tradnl" sz="2200" b="1" u="none">
                <a:cs typeface="Times New Roman" charset="0"/>
              </a:rPr>
              <a:t>El registrar una venta que no ocurrió podría ser una violación de la afirmación de existencia, en tanto que el no registrar una venta que si ocurría seria una violación de la afirmación de integridad.</a:t>
            </a:r>
          </a:p>
        </p:txBody>
      </p:sp>
    </p:spTree>
    <p:extLst>
      <p:ext uri="{BB962C8B-B14F-4D97-AF65-F5344CB8AC3E}">
        <p14:creationId xmlns:p14="http://schemas.microsoft.com/office/powerpoint/2010/main" val="2922480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9091"/>
                                        </p:tgtEl>
                                        <p:attrNameLst>
                                          <p:attrName>style.visibility</p:attrName>
                                        </p:attrNameLst>
                                      </p:cBhvr>
                                      <p:to>
                                        <p:strVal val="visible"/>
                                      </p:to>
                                    </p:set>
                                    <p:anim calcmode="lin" valueType="num">
                                      <p:cBhvr additive="base">
                                        <p:cTn id="7" dur="500" fill="hold"/>
                                        <p:tgtEl>
                                          <p:spTgt spid="89091"/>
                                        </p:tgtEl>
                                        <p:attrNameLst>
                                          <p:attrName>ppt_x</p:attrName>
                                        </p:attrNameLst>
                                      </p:cBhvr>
                                      <p:tavLst>
                                        <p:tav tm="0">
                                          <p:val>
                                            <p:strVal val="0-#ppt_w/2"/>
                                          </p:val>
                                        </p:tav>
                                        <p:tav tm="100000">
                                          <p:val>
                                            <p:strVal val="#ppt_x"/>
                                          </p:val>
                                        </p:tav>
                                      </p:tavLst>
                                    </p:anim>
                                    <p:anim calcmode="lin" valueType="num">
                                      <p:cBhvr additive="base">
                                        <p:cTn id="8" dur="500" fill="hold"/>
                                        <p:tgtEl>
                                          <p:spTgt spid="8909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9098"/>
                                        </p:tgtEl>
                                        <p:attrNameLst>
                                          <p:attrName>style.visibility</p:attrName>
                                        </p:attrNameLst>
                                      </p:cBhvr>
                                      <p:to>
                                        <p:strVal val="visible"/>
                                      </p:to>
                                    </p:set>
                                    <p:anim calcmode="lin" valueType="num">
                                      <p:cBhvr additive="base">
                                        <p:cTn id="13" dur="500" fill="hold"/>
                                        <p:tgtEl>
                                          <p:spTgt spid="89098"/>
                                        </p:tgtEl>
                                        <p:attrNameLst>
                                          <p:attrName>ppt_x</p:attrName>
                                        </p:attrNameLst>
                                      </p:cBhvr>
                                      <p:tavLst>
                                        <p:tav tm="0">
                                          <p:val>
                                            <p:strVal val="0-#ppt_w/2"/>
                                          </p:val>
                                        </p:tav>
                                        <p:tav tm="100000">
                                          <p:val>
                                            <p:strVal val="#ppt_x"/>
                                          </p:val>
                                        </p:tav>
                                      </p:tavLst>
                                    </p:anim>
                                    <p:anim calcmode="lin" valueType="num">
                                      <p:cBhvr additive="base">
                                        <p:cTn id="14" dur="500" fill="hold"/>
                                        <p:tgtEl>
                                          <p:spTgt spid="8909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9099"/>
                                        </p:tgtEl>
                                        <p:attrNameLst>
                                          <p:attrName>style.visibility</p:attrName>
                                        </p:attrNameLst>
                                      </p:cBhvr>
                                      <p:to>
                                        <p:strVal val="visible"/>
                                      </p:to>
                                    </p:set>
                                    <p:anim calcmode="lin" valueType="num">
                                      <p:cBhvr additive="base">
                                        <p:cTn id="19" dur="500" fill="hold"/>
                                        <p:tgtEl>
                                          <p:spTgt spid="89099"/>
                                        </p:tgtEl>
                                        <p:attrNameLst>
                                          <p:attrName>ppt_x</p:attrName>
                                        </p:attrNameLst>
                                      </p:cBhvr>
                                      <p:tavLst>
                                        <p:tav tm="0">
                                          <p:val>
                                            <p:strVal val="0-#ppt_w/2"/>
                                          </p:val>
                                        </p:tav>
                                        <p:tav tm="100000">
                                          <p:val>
                                            <p:strVal val="#ppt_x"/>
                                          </p:val>
                                        </p:tav>
                                      </p:tavLst>
                                    </p:anim>
                                    <p:anim calcmode="lin" valueType="num">
                                      <p:cBhvr additive="base">
                                        <p:cTn id="20" dur="500" fill="hold"/>
                                        <p:tgtEl>
                                          <p:spTgt spid="890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8" grpId="0" animBg="1" autoUpdateAnimBg="0"/>
      <p:bldP spid="89099"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006475" y="1376363"/>
            <a:ext cx="1812925" cy="3762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800" b="1" u="none">
                <a:cs typeface="Times New Roman" charset="0"/>
              </a:rPr>
              <a:t>Definición</a:t>
            </a:r>
            <a:endParaRPr lang="es-ES" sz="1800" b="1" u="none">
              <a:cs typeface="Times New Roman" charset="0"/>
            </a:endParaRPr>
          </a:p>
        </p:txBody>
      </p:sp>
      <p:graphicFrame>
        <p:nvGraphicFramePr>
          <p:cNvPr id="24579"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VALUACION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24585" name="Text Box 9"/>
          <p:cNvSpPr txBox="1">
            <a:spLocks noChangeArrowheads="1"/>
          </p:cNvSpPr>
          <p:nvPr/>
        </p:nvSpPr>
        <p:spPr bwMode="auto">
          <a:xfrm>
            <a:off x="1006475" y="1981200"/>
            <a:ext cx="7223125" cy="10668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1800" b="1" u="none">
                <a:cs typeface="Times New Roman" charset="0"/>
              </a:rPr>
              <a:t>Se refiere a que si los activos, los pasivos, capital y cuentas de ingresos y gastos se han incluido en los estados financieros en los montos adecuados.</a:t>
            </a:r>
            <a:endParaRPr lang="es-ES" sz="1800" b="1" u="none">
              <a:cs typeface="Times New Roman" charset="0"/>
            </a:endParaRPr>
          </a:p>
        </p:txBody>
      </p:sp>
      <p:sp>
        <p:nvSpPr>
          <p:cNvPr id="24586" name="Text Box 10"/>
          <p:cNvSpPr txBox="1">
            <a:spLocks noChangeArrowheads="1"/>
          </p:cNvSpPr>
          <p:nvPr/>
        </p:nvSpPr>
        <p:spPr bwMode="auto">
          <a:xfrm>
            <a:off x="1006475" y="3219450"/>
            <a:ext cx="1965325"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800" b="1" u="none">
                <a:cs typeface="Times New Roman" charset="0"/>
              </a:rPr>
              <a:t>Aplicación</a:t>
            </a:r>
            <a:endParaRPr lang="es-ES" sz="1800" b="1" u="none">
              <a:cs typeface="Times New Roman" charset="0"/>
            </a:endParaRPr>
          </a:p>
        </p:txBody>
      </p:sp>
      <p:sp>
        <p:nvSpPr>
          <p:cNvPr id="24587" name="Text Box 11"/>
          <p:cNvSpPr txBox="1">
            <a:spLocks noChangeArrowheads="1"/>
          </p:cNvSpPr>
          <p:nvPr/>
        </p:nvSpPr>
        <p:spPr bwMode="auto">
          <a:xfrm>
            <a:off x="1006475" y="3962400"/>
            <a:ext cx="7070725" cy="1905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u="none">
                <a:cs typeface="Times New Roman" charset="0"/>
              </a:rPr>
              <a:t>La administración afirma que las propiedades se registran a costo histórico y que tal costo se asigna sistemáticamente a periodos contables adecuados a través de la depreciación.</a:t>
            </a:r>
          </a:p>
          <a:p>
            <a:pPr algn="just" eaLnBrk="1" hangingPunct="1">
              <a:buFontTx/>
              <a:buChar char="-"/>
            </a:pPr>
            <a:endParaRPr lang="es-ES_tradnl" sz="1800" b="1" u="none">
              <a:cs typeface="Times New Roman" charset="0"/>
            </a:endParaRPr>
          </a:p>
          <a:p>
            <a:pPr algn="just" eaLnBrk="1" hangingPunct="1">
              <a:buFontTx/>
              <a:buChar char="-"/>
            </a:pPr>
            <a:r>
              <a:rPr lang="es-ES_tradnl" sz="1800" b="1" u="none">
                <a:cs typeface="Times New Roman" charset="0"/>
              </a:rPr>
              <a:t>De igual manera, la administración afirma que las cuentas por cobrar a cargo de clientes incluidas en el balance general están asentadas a su valor neto de realización</a:t>
            </a:r>
          </a:p>
        </p:txBody>
      </p:sp>
    </p:spTree>
    <p:extLst>
      <p:ext uri="{BB962C8B-B14F-4D97-AF65-F5344CB8AC3E}">
        <p14:creationId xmlns:p14="http://schemas.microsoft.com/office/powerpoint/2010/main" val="1126762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4579"/>
                                        </p:tgtEl>
                                        <p:attrNameLst>
                                          <p:attrName>style.visibility</p:attrName>
                                        </p:attrNameLst>
                                      </p:cBhvr>
                                      <p:to>
                                        <p:strVal val="visible"/>
                                      </p:to>
                                    </p:set>
                                    <p:anim calcmode="lin" valueType="num">
                                      <p:cBhvr additive="base">
                                        <p:cTn id="7" dur="500" fill="hold"/>
                                        <p:tgtEl>
                                          <p:spTgt spid="24579"/>
                                        </p:tgtEl>
                                        <p:attrNameLst>
                                          <p:attrName>ppt_x</p:attrName>
                                        </p:attrNameLst>
                                      </p:cBhvr>
                                      <p:tavLst>
                                        <p:tav tm="0">
                                          <p:val>
                                            <p:strVal val="0-#ppt_w/2"/>
                                          </p:val>
                                        </p:tav>
                                        <p:tav tm="100000">
                                          <p:val>
                                            <p:strVal val="#ppt_x"/>
                                          </p:val>
                                        </p:tav>
                                      </p:tavLst>
                                    </p:anim>
                                    <p:anim calcmode="lin" valueType="num">
                                      <p:cBhvr additive="base">
                                        <p:cTn id="8" dur="500" fill="hold"/>
                                        <p:tgtEl>
                                          <p:spTgt spid="2457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8"/>
                                        </p:tgtEl>
                                        <p:attrNameLst>
                                          <p:attrName>style.visibility</p:attrName>
                                        </p:attrNameLst>
                                      </p:cBhvr>
                                      <p:to>
                                        <p:strVal val="visible"/>
                                      </p:to>
                                    </p:set>
                                    <p:anim calcmode="lin" valueType="num">
                                      <p:cBhvr additive="base">
                                        <p:cTn id="13" dur="500" fill="hold"/>
                                        <p:tgtEl>
                                          <p:spTgt spid="24578"/>
                                        </p:tgtEl>
                                        <p:attrNameLst>
                                          <p:attrName>ppt_x</p:attrName>
                                        </p:attrNameLst>
                                      </p:cBhvr>
                                      <p:tavLst>
                                        <p:tav tm="0">
                                          <p:val>
                                            <p:strVal val="0-#ppt_w/2"/>
                                          </p:val>
                                        </p:tav>
                                        <p:tav tm="100000">
                                          <p:val>
                                            <p:strVal val="#ppt_x"/>
                                          </p:val>
                                        </p:tav>
                                      </p:tavLst>
                                    </p:anim>
                                    <p:anim calcmode="lin" valueType="num">
                                      <p:cBhvr additive="base">
                                        <p:cTn id="14" dur="500" fill="hold"/>
                                        <p:tgtEl>
                                          <p:spTgt spid="2457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4585"/>
                                        </p:tgtEl>
                                        <p:attrNameLst>
                                          <p:attrName>style.visibility</p:attrName>
                                        </p:attrNameLst>
                                      </p:cBhvr>
                                      <p:to>
                                        <p:strVal val="visible"/>
                                      </p:to>
                                    </p:set>
                                    <p:anim calcmode="lin" valueType="num">
                                      <p:cBhvr additive="base">
                                        <p:cTn id="19" dur="500" fill="hold"/>
                                        <p:tgtEl>
                                          <p:spTgt spid="24585"/>
                                        </p:tgtEl>
                                        <p:attrNameLst>
                                          <p:attrName>ppt_x</p:attrName>
                                        </p:attrNameLst>
                                      </p:cBhvr>
                                      <p:tavLst>
                                        <p:tav tm="0">
                                          <p:val>
                                            <p:strVal val="0-#ppt_w/2"/>
                                          </p:val>
                                        </p:tav>
                                        <p:tav tm="100000">
                                          <p:val>
                                            <p:strVal val="#ppt_x"/>
                                          </p:val>
                                        </p:tav>
                                      </p:tavLst>
                                    </p:anim>
                                    <p:anim calcmode="lin" valueType="num">
                                      <p:cBhvr additive="base">
                                        <p:cTn id="20" dur="500" fill="hold"/>
                                        <p:tgtEl>
                                          <p:spTgt spid="2458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4586"/>
                                        </p:tgtEl>
                                        <p:attrNameLst>
                                          <p:attrName>style.visibility</p:attrName>
                                        </p:attrNameLst>
                                      </p:cBhvr>
                                      <p:to>
                                        <p:strVal val="visible"/>
                                      </p:to>
                                    </p:set>
                                    <p:anim calcmode="lin" valueType="num">
                                      <p:cBhvr additive="base">
                                        <p:cTn id="25" dur="500" fill="hold"/>
                                        <p:tgtEl>
                                          <p:spTgt spid="24586"/>
                                        </p:tgtEl>
                                        <p:attrNameLst>
                                          <p:attrName>ppt_x</p:attrName>
                                        </p:attrNameLst>
                                      </p:cBhvr>
                                      <p:tavLst>
                                        <p:tav tm="0">
                                          <p:val>
                                            <p:strVal val="0-#ppt_w/2"/>
                                          </p:val>
                                        </p:tav>
                                        <p:tav tm="100000">
                                          <p:val>
                                            <p:strVal val="#ppt_x"/>
                                          </p:val>
                                        </p:tav>
                                      </p:tavLst>
                                    </p:anim>
                                    <p:anim calcmode="lin" valueType="num">
                                      <p:cBhvr additive="base">
                                        <p:cTn id="26" dur="500" fill="hold"/>
                                        <p:tgtEl>
                                          <p:spTgt spid="2458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4587"/>
                                        </p:tgtEl>
                                        <p:attrNameLst>
                                          <p:attrName>style.visibility</p:attrName>
                                        </p:attrNameLst>
                                      </p:cBhvr>
                                      <p:to>
                                        <p:strVal val="visible"/>
                                      </p:to>
                                    </p:set>
                                    <p:anim calcmode="lin" valueType="num">
                                      <p:cBhvr additive="base">
                                        <p:cTn id="31" dur="500" fill="hold"/>
                                        <p:tgtEl>
                                          <p:spTgt spid="24587"/>
                                        </p:tgtEl>
                                        <p:attrNameLst>
                                          <p:attrName>ppt_x</p:attrName>
                                        </p:attrNameLst>
                                      </p:cBhvr>
                                      <p:tavLst>
                                        <p:tav tm="0">
                                          <p:val>
                                            <p:strVal val="0-#ppt_w/2"/>
                                          </p:val>
                                        </p:tav>
                                        <p:tav tm="100000">
                                          <p:val>
                                            <p:strVal val="#ppt_x"/>
                                          </p:val>
                                        </p:tav>
                                      </p:tavLst>
                                    </p:anim>
                                    <p:anim calcmode="lin" valueType="num">
                                      <p:cBhvr additive="base">
                                        <p:cTn id="32" dur="500" fill="hold"/>
                                        <p:tgtEl>
                                          <p:spTgt spid="245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autoUpdateAnimBg="0"/>
      <p:bldP spid="24585" grpId="0" animBg="1" autoUpdateAnimBg="0"/>
      <p:bldP spid="24586" grpId="0" animBg="1" autoUpdateAnimBg="0"/>
      <p:bldP spid="24587" grpId="0" animBg="1"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990600" y="1357313"/>
            <a:ext cx="1965325"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000" b="1" u="none">
                <a:cs typeface="Times New Roman" charset="0"/>
              </a:rPr>
              <a:t>Definición</a:t>
            </a:r>
            <a:endParaRPr lang="es-ES" sz="2000" b="1" u="none">
              <a:cs typeface="Times New Roman" charset="0"/>
            </a:endParaRPr>
          </a:p>
        </p:txBody>
      </p:sp>
      <p:graphicFrame>
        <p:nvGraphicFramePr>
          <p:cNvPr id="25603"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PROPIEDAD</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25609" name="Text Box 9"/>
          <p:cNvSpPr txBox="1">
            <a:spLocks noChangeArrowheads="1"/>
          </p:cNvSpPr>
          <p:nvPr/>
        </p:nvSpPr>
        <p:spPr bwMode="auto">
          <a:xfrm>
            <a:off x="1006475" y="1905000"/>
            <a:ext cx="7146925" cy="10668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2000" b="1" u="none">
                <a:cs typeface="Times New Roman" charset="0"/>
              </a:rPr>
              <a:t>Se relacionan con el hecho de si los activos son derechos de la entidad y si los pasivos son obligaciones de la entidad en una determinada fecha.</a:t>
            </a:r>
            <a:endParaRPr lang="es-ES" sz="2000" b="1" u="none">
              <a:cs typeface="Times New Roman" charset="0"/>
            </a:endParaRPr>
          </a:p>
        </p:txBody>
      </p:sp>
      <p:sp>
        <p:nvSpPr>
          <p:cNvPr id="25610" name="Text Box 10"/>
          <p:cNvSpPr txBox="1">
            <a:spLocks noChangeArrowheads="1"/>
          </p:cNvSpPr>
          <p:nvPr/>
        </p:nvSpPr>
        <p:spPr bwMode="auto">
          <a:xfrm>
            <a:off x="990600" y="3186113"/>
            <a:ext cx="2117725"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000" b="1" u="none">
                <a:cs typeface="Times New Roman" charset="0"/>
              </a:rPr>
              <a:t>Aplicación</a:t>
            </a:r>
            <a:endParaRPr lang="es-ES" sz="2000" b="1" u="none">
              <a:cs typeface="Times New Roman" charset="0"/>
            </a:endParaRPr>
          </a:p>
        </p:txBody>
      </p:sp>
      <p:sp>
        <p:nvSpPr>
          <p:cNvPr id="25611" name="Text Box 11"/>
          <p:cNvSpPr txBox="1">
            <a:spLocks noChangeArrowheads="1"/>
          </p:cNvSpPr>
          <p:nvPr/>
        </p:nvSpPr>
        <p:spPr bwMode="auto">
          <a:xfrm>
            <a:off x="1006475" y="3810000"/>
            <a:ext cx="7223125" cy="22098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La administración afirma que los activos son propiedad de la compañía o que las cuentas capitalizadas por arrendamientos en el balance general representan el costo de los derechos de la entidad sobre la propiedad arrendada y que la correspondiente obligación de arrendamiento representa una obligación para la entidad.</a:t>
            </a:r>
          </a:p>
        </p:txBody>
      </p:sp>
    </p:spTree>
    <p:extLst>
      <p:ext uri="{BB962C8B-B14F-4D97-AF65-F5344CB8AC3E}">
        <p14:creationId xmlns:p14="http://schemas.microsoft.com/office/powerpoint/2010/main" val="5387216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 calcmode="lin" valueType="num">
                                      <p:cBhvr additive="base">
                                        <p:cTn id="7" dur="500" fill="hold"/>
                                        <p:tgtEl>
                                          <p:spTgt spid="25603"/>
                                        </p:tgtEl>
                                        <p:attrNameLst>
                                          <p:attrName>ppt_x</p:attrName>
                                        </p:attrNameLst>
                                      </p:cBhvr>
                                      <p:tavLst>
                                        <p:tav tm="0">
                                          <p:val>
                                            <p:strVal val="0-#ppt_w/2"/>
                                          </p:val>
                                        </p:tav>
                                        <p:tav tm="100000">
                                          <p:val>
                                            <p:strVal val="#ppt_x"/>
                                          </p:val>
                                        </p:tav>
                                      </p:tavLst>
                                    </p:anim>
                                    <p:anim calcmode="lin" valueType="num">
                                      <p:cBhvr additive="base">
                                        <p:cTn id="8" dur="500" fill="hold"/>
                                        <p:tgtEl>
                                          <p:spTgt spid="256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602"/>
                                        </p:tgtEl>
                                        <p:attrNameLst>
                                          <p:attrName>style.visibility</p:attrName>
                                        </p:attrNameLst>
                                      </p:cBhvr>
                                      <p:to>
                                        <p:strVal val="visible"/>
                                      </p:to>
                                    </p:set>
                                    <p:anim calcmode="lin" valueType="num">
                                      <p:cBhvr additive="base">
                                        <p:cTn id="13" dur="500" fill="hold"/>
                                        <p:tgtEl>
                                          <p:spTgt spid="25602"/>
                                        </p:tgtEl>
                                        <p:attrNameLst>
                                          <p:attrName>ppt_x</p:attrName>
                                        </p:attrNameLst>
                                      </p:cBhvr>
                                      <p:tavLst>
                                        <p:tav tm="0">
                                          <p:val>
                                            <p:strVal val="0-#ppt_w/2"/>
                                          </p:val>
                                        </p:tav>
                                        <p:tav tm="100000">
                                          <p:val>
                                            <p:strVal val="#ppt_x"/>
                                          </p:val>
                                        </p:tav>
                                      </p:tavLst>
                                    </p:anim>
                                    <p:anim calcmode="lin" valueType="num">
                                      <p:cBhvr additive="base">
                                        <p:cTn id="14" dur="500" fill="hold"/>
                                        <p:tgtEl>
                                          <p:spTgt spid="2560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609"/>
                                        </p:tgtEl>
                                        <p:attrNameLst>
                                          <p:attrName>style.visibility</p:attrName>
                                        </p:attrNameLst>
                                      </p:cBhvr>
                                      <p:to>
                                        <p:strVal val="visible"/>
                                      </p:to>
                                    </p:set>
                                    <p:anim calcmode="lin" valueType="num">
                                      <p:cBhvr additive="base">
                                        <p:cTn id="19" dur="500" fill="hold"/>
                                        <p:tgtEl>
                                          <p:spTgt spid="25609"/>
                                        </p:tgtEl>
                                        <p:attrNameLst>
                                          <p:attrName>ppt_x</p:attrName>
                                        </p:attrNameLst>
                                      </p:cBhvr>
                                      <p:tavLst>
                                        <p:tav tm="0">
                                          <p:val>
                                            <p:strVal val="0-#ppt_w/2"/>
                                          </p:val>
                                        </p:tav>
                                        <p:tav tm="100000">
                                          <p:val>
                                            <p:strVal val="#ppt_x"/>
                                          </p:val>
                                        </p:tav>
                                      </p:tavLst>
                                    </p:anim>
                                    <p:anim calcmode="lin" valueType="num">
                                      <p:cBhvr additive="base">
                                        <p:cTn id="20" dur="500" fill="hold"/>
                                        <p:tgtEl>
                                          <p:spTgt spid="2560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5610"/>
                                        </p:tgtEl>
                                        <p:attrNameLst>
                                          <p:attrName>style.visibility</p:attrName>
                                        </p:attrNameLst>
                                      </p:cBhvr>
                                      <p:to>
                                        <p:strVal val="visible"/>
                                      </p:to>
                                    </p:set>
                                    <p:anim calcmode="lin" valueType="num">
                                      <p:cBhvr additive="base">
                                        <p:cTn id="25" dur="500" fill="hold"/>
                                        <p:tgtEl>
                                          <p:spTgt spid="25610"/>
                                        </p:tgtEl>
                                        <p:attrNameLst>
                                          <p:attrName>ppt_x</p:attrName>
                                        </p:attrNameLst>
                                      </p:cBhvr>
                                      <p:tavLst>
                                        <p:tav tm="0">
                                          <p:val>
                                            <p:strVal val="0-#ppt_w/2"/>
                                          </p:val>
                                        </p:tav>
                                        <p:tav tm="100000">
                                          <p:val>
                                            <p:strVal val="#ppt_x"/>
                                          </p:val>
                                        </p:tav>
                                      </p:tavLst>
                                    </p:anim>
                                    <p:anim calcmode="lin" valueType="num">
                                      <p:cBhvr additive="base">
                                        <p:cTn id="26" dur="500" fill="hold"/>
                                        <p:tgtEl>
                                          <p:spTgt spid="2561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5611"/>
                                        </p:tgtEl>
                                        <p:attrNameLst>
                                          <p:attrName>style.visibility</p:attrName>
                                        </p:attrNameLst>
                                      </p:cBhvr>
                                      <p:to>
                                        <p:strVal val="visible"/>
                                      </p:to>
                                    </p:set>
                                    <p:anim calcmode="lin" valueType="num">
                                      <p:cBhvr additive="base">
                                        <p:cTn id="31" dur="500" fill="hold"/>
                                        <p:tgtEl>
                                          <p:spTgt spid="25611"/>
                                        </p:tgtEl>
                                        <p:attrNameLst>
                                          <p:attrName>ppt_x</p:attrName>
                                        </p:attrNameLst>
                                      </p:cBhvr>
                                      <p:tavLst>
                                        <p:tav tm="0">
                                          <p:val>
                                            <p:strVal val="0-#ppt_w/2"/>
                                          </p:val>
                                        </p:tav>
                                        <p:tav tm="100000">
                                          <p:val>
                                            <p:strVal val="#ppt_x"/>
                                          </p:val>
                                        </p:tav>
                                      </p:tavLst>
                                    </p:anim>
                                    <p:anim calcmode="lin" valueType="num">
                                      <p:cBhvr additive="base">
                                        <p:cTn id="32" dur="500" fill="hold"/>
                                        <p:tgtEl>
                                          <p:spTgt spid="256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autoUpdateAnimBg="0"/>
      <p:bldP spid="25609" grpId="0" animBg="1" autoUpdateAnimBg="0"/>
      <p:bldP spid="25610" grpId="0" animBg="1" autoUpdateAnimBg="0"/>
      <p:bldP spid="25611"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006475" y="1346200"/>
            <a:ext cx="1965325"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000" b="1" u="none">
                <a:cs typeface="Times New Roman" charset="0"/>
              </a:rPr>
              <a:t>Definición</a:t>
            </a:r>
            <a:endParaRPr lang="es-ES" sz="2000" b="1" u="none">
              <a:cs typeface="Times New Roman" charset="0"/>
            </a:endParaRPr>
          </a:p>
        </p:txBody>
      </p:sp>
      <p:graphicFrame>
        <p:nvGraphicFramePr>
          <p:cNvPr id="27651"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EXACTITUD</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27657" name="Text Box 9"/>
          <p:cNvSpPr txBox="1">
            <a:spLocks noChangeArrowheads="1"/>
          </p:cNvSpPr>
          <p:nvPr/>
        </p:nvSpPr>
        <p:spPr bwMode="auto">
          <a:xfrm>
            <a:off x="1006475" y="1905000"/>
            <a:ext cx="7070725" cy="1524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2000" b="1" u="none">
                <a:cs typeface="Times New Roman" charset="0"/>
              </a:rPr>
              <a:t>Los detalles de los activos, pasivos y clases de transacciones se han registrado y procesado correctamente y se han emitido correctamente informes con respecto a: Parte, fecha, descripción, cantidad y precio.</a:t>
            </a:r>
            <a:endParaRPr lang="es-ES" sz="2000" b="1" u="none">
              <a:cs typeface="Times New Roman" charset="0"/>
            </a:endParaRPr>
          </a:p>
        </p:txBody>
      </p:sp>
      <p:sp>
        <p:nvSpPr>
          <p:cNvPr id="27658" name="Text Box 10"/>
          <p:cNvSpPr txBox="1">
            <a:spLocks noChangeArrowheads="1"/>
          </p:cNvSpPr>
          <p:nvPr/>
        </p:nvSpPr>
        <p:spPr bwMode="auto">
          <a:xfrm>
            <a:off x="1006475" y="3632200"/>
            <a:ext cx="1889125"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000" b="1" u="none">
                <a:cs typeface="Times New Roman" charset="0"/>
              </a:rPr>
              <a:t>Aplicación</a:t>
            </a:r>
            <a:endParaRPr lang="es-ES" sz="2000" b="1" u="none">
              <a:cs typeface="Times New Roman" charset="0"/>
            </a:endParaRPr>
          </a:p>
        </p:txBody>
      </p:sp>
      <p:sp>
        <p:nvSpPr>
          <p:cNvPr id="27659" name="Text Box 11"/>
          <p:cNvSpPr txBox="1">
            <a:spLocks noChangeArrowheads="1"/>
          </p:cNvSpPr>
          <p:nvPr/>
        </p:nvSpPr>
        <p:spPr bwMode="auto">
          <a:xfrm>
            <a:off x="1006475" y="4191000"/>
            <a:ext cx="7146925" cy="1676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La administración afirma que la mercancía recibida del proveedor se ha clasificado e ingresado adecuadamente en cuanto a referencia, periodo contable, descripción, cantidades y precio.</a:t>
            </a:r>
          </a:p>
        </p:txBody>
      </p:sp>
    </p:spTree>
    <p:extLst>
      <p:ext uri="{BB962C8B-B14F-4D97-AF65-F5344CB8AC3E}">
        <p14:creationId xmlns:p14="http://schemas.microsoft.com/office/powerpoint/2010/main" val="39761611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7651"/>
                                        </p:tgtEl>
                                        <p:attrNameLst>
                                          <p:attrName>style.visibility</p:attrName>
                                        </p:attrNameLst>
                                      </p:cBhvr>
                                      <p:to>
                                        <p:strVal val="visible"/>
                                      </p:to>
                                    </p:set>
                                    <p:anim calcmode="lin" valueType="num">
                                      <p:cBhvr additive="base">
                                        <p:cTn id="7" dur="500" fill="hold"/>
                                        <p:tgtEl>
                                          <p:spTgt spid="27651"/>
                                        </p:tgtEl>
                                        <p:attrNameLst>
                                          <p:attrName>ppt_x</p:attrName>
                                        </p:attrNameLst>
                                      </p:cBhvr>
                                      <p:tavLst>
                                        <p:tav tm="0">
                                          <p:val>
                                            <p:strVal val="0-#ppt_w/2"/>
                                          </p:val>
                                        </p:tav>
                                        <p:tav tm="100000">
                                          <p:val>
                                            <p:strVal val="#ppt_x"/>
                                          </p:val>
                                        </p:tav>
                                      </p:tavLst>
                                    </p:anim>
                                    <p:anim calcmode="lin" valueType="num">
                                      <p:cBhvr additive="base">
                                        <p:cTn id="8" dur="500" fill="hold"/>
                                        <p:tgtEl>
                                          <p:spTgt spid="2765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50"/>
                                        </p:tgtEl>
                                        <p:attrNameLst>
                                          <p:attrName>style.visibility</p:attrName>
                                        </p:attrNameLst>
                                      </p:cBhvr>
                                      <p:to>
                                        <p:strVal val="visible"/>
                                      </p:to>
                                    </p:set>
                                    <p:anim calcmode="lin" valueType="num">
                                      <p:cBhvr additive="base">
                                        <p:cTn id="13" dur="500" fill="hold"/>
                                        <p:tgtEl>
                                          <p:spTgt spid="27650"/>
                                        </p:tgtEl>
                                        <p:attrNameLst>
                                          <p:attrName>ppt_x</p:attrName>
                                        </p:attrNameLst>
                                      </p:cBhvr>
                                      <p:tavLst>
                                        <p:tav tm="0">
                                          <p:val>
                                            <p:strVal val="0-#ppt_w/2"/>
                                          </p:val>
                                        </p:tav>
                                        <p:tav tm="100000">
                                          <p:val>
                                            <p:strVal val="#ppt_x"/>
                                          </p:val>
                                        </p:tav>
                                      </p:tavLst>
                                    </p:anim>
                                    <p:anim calcmode="lin" valueType="num">
                                      <p:cBhvr additive="base">
                                        <p:cTn id="14" dur="500" fill="hold"/>
                                        <p:tgtEl>
                                          <p:spTgt spid="2765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57"/>
                                        </p:tgtEl>
                                        <p:attrNameLst>
                                          <p:attrName>style.visibility</p:attrName>
                                        </p:attrNameLst>
                                      </p:cBhvr>
                                      <p:to>
                                        <p:strVal val="visible"/>
                                      </p:to>
                                    </p:set>
                                    <p:anim calcmode="lin" valueType="num">
                                      <p:cBhvr additive="base">
                                        <p:cTn id="19" dur="500" fill="hold"/>
                                        <p:tgtEl>
                                          <p:spTgt spid="27657"/>
                                        </p:tgtEl>
                                        <p:attrNameLst>
                                          <p:attrName>ppt_x</p:attrName>
                                        </p:attrNameLst>
                                      </p:cBhvr>
                                      <p:tavLst>
                                        <p:tav tm="0">
                                          <p:val>
                                            <p:strVal val="0-#ppt_w/2"/>
                                          </p:val>
                                        </p:tav>
                                        <p:tav tm="100000">
                                          <p:val>
                                            <p:strVal val="#ppt_x"/>
                                          </p:val>
                                        </p:tav>
                                      </p:tavLst>
                                    </p:anim>
                                    <p:anim calcmode="lin" valueType="num">
                                      <p:cBhvr additive="base">
                                        <p:cTn id="20" dur="500" fill="hold"/>
                                        <p:tgtEl>
                                          <p:spTgt spid="2765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7658"/>
                                        </p:tgtEl>
                                        <p:attrNameLst>
                                          <p:attrName>style.visibility</p:attrName>
                                        </p:attrNameLst>
                                      </p:cBhvr>
                                      <p:to>
                                        <p:strVal val="visible"/>
                                      </p:to>
                                    </p:set>
                                    <p:anim calcmode="lin" valueType="num">
                                      <p:cBhvr additive="base">
                                        <p:cTn id="25" dur="500" fill="hold"/>
                                        <p:tgtEl>
                                          <p:spTgt spid="27658"/>
                                        </p:tgtEl>
                                        <p:attrNameLst>
                                          <p:attrName>ppt_x</p:attrName>
                                        </p:attrNameLst>
                                      </p:cBhvr>
                                      <p:tavLst>
                                        <p:tav tm="0">
                                          <p:val>
                                            <p:strVal val="0-#ppt_w/2"/>
                                          </p:val>
                                        </p:tav>
                                        <p:tav tm="100000">
                                          <p:val>
                                            <p:strVal val="#ppt_x"/>
                                          </p:val>
                                        </p:tav>
                                      </p:tavLst>
                                    </p:anim>
                                    <p:anim calcmode="lin" valueType="num">
                                      <p:cBhvr additive="base">
                                        <p:cTn id="26" dur="500" fill="hold"/>
                                        <p:tgtEl>
                                          <p:spTgt spid="2765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7659"/>
                                        </p:tgtEl>
                                        <p:attrNameLst>
                                          <p:attrName>style.visibility</p:attrName>
                                        </p:attrNameLst>
                                      </p:cBhvr>
                                      <p:to>
                                        <p:strVal val="visible"/>
                                      </p:to>
                                    </p:set>
                                    <p:anim calcmode="lin" valueType="num">
                                      <p:cBhvr additive="base">
                                        <p:cTn id="31" dur="500" fill="hold"/>
                                        <p:tgtEl>
                                          <p:spTgt spid="27659"/>
                                        </p:tgtEl>
                                        <p:attrNameLst>
                                          <p:attrName>ppt_x</p:attrName>
                                        </p:attrNameLst>
                                      </p:cBhvr>
                                      <p:tavLst>
                                        <p:tav tm="0">
                                          <p:val>
                                            <p:strVal val="0-#ppt_w/2"/>
                                          </p:val>
                                        </p:tav>
                                        <p:tav tm="100000">
                                          <p:val>
                                            <p:strVal val="#ppt_x"/>
                                          </p:val>
                                        </p:tav>
                                      </p:tavLst>
                                    </p:anim>
                                    <p:anim calcmode="lin" valueType="num">
                                      <p:cBhvr additive="base">
                                        <p:cTn id="32" dur="500" fill="hold"/>
                                        <p:tgtEl>
                                          <p:spTgt spid="276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animBg="1" autoUpdateAnimBg="0"/>
      <p:bldP spid="27657" grpId="0" animBg="1" autoUpdateAnimBg="0"/>
      <p:bldP spid="27658" grpId="0" animBg="1" autoUpdateAnimBg="0"/>
      <p:bldP spid="27659" grpId="0" animBg="1"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006475" y="1498600"/>
            <a:ext cx="2346325"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400" b="1" u="none">
                <a:cs typeface="Times New Roman" charset="0"/>
              </a:rPr>
              <a:t>Definición</a:t>
            </a:r>
            <a:endParaRPr lang="es-ES" sz="2400" b="1" u="none">
              <a:cs typeface="Times New Roman" charset="0"/>
            </a:endParaRPr>
          </a:p>
        </p:txBody>
      </p:sp>
      <p:graphicFrame>
        <p:nvGraphicFramePr>
          <p:cNvPr id="26627"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PRESENTACION Y REVELACION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26633" name="Text Box 9"/>
          <p:cNvSpPr txBox="1">
            <a:spLocks noChangeArrowheads="1"/>
          </p:cNvSpPr>
          <p:nvPr/>
        </p:nvSpPr>
        <p:spPr bwMode="auto">
          <a:xfrm>
            <a:off x="1006475" y="2286000"/>
            <a:ext cx="7299325" cy="33528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2400" b="1" u="none">
                <a:cs typeface="Times New Roman" charset="0"/>
              </a:rPr>
              <a:t>Se refieren a si los componentes de los estados financieros están combinados o separados, descritos o divulgados de forma adecuada.</a:t>
            </a:r>
          </a:p>
          <a:p>
            <a:pPr algn="just" eaLnBrk="1" hangingPunct="1">
              <a:buFontTx/>
              <a:buChar char="-"/>
            </a:pPr>
            <a:endParaRPr lang="es-ES_tradnl" sz="2400" b="1" u="none">
              <a:cs typeface="Times New Roman" charset="0"/>
            </a:endParaRPr>
          </a:p>
          <a:p>
            <a:pPr algn="just" eaLnBrk="1" hangingPunct="1">
              <a:buFontTx/>
              <a:buChar char="-"/>
            </a:pPr>
            <a:r>
              <a:rPr lang="es-ES_tradnl" sz="2400" b="1" u="none">
                <a:cs typeface="Times New Roman" charset="0"/>
              </a:rPr>
              <a:t>Asimismo, si se revela, se clasifica y se describe la información de acuerdo con principios de contabilidad generalmente aceptado y requisitos legales.</a:t>
            </a:r>
            <a:endParaRPr lang="es-ES" sz="2400" b="1" u="none">
              <a:cs typeface="Times New Roman" charset="0"/>
            </a:endParaRPr>
          </a:p>
        </p:txBody>
      </p:sp>
    </p:spTree>
    <p:extLst>
      <p:ext uri="{BB962C8B-B14F-4D97-AF65-F5344CB8AC3E}">
        <p14:creationId xmlns:p14="http://schemas.microsoft.com/office/powerpoint/2010/main" val="12338535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0-#ppt_w/2"/>
                                          </p:val>
                                        </p:tav>
                                        <p:tav tm="100000">
                                          <p:val>
                                            <p:strVal val="#ppt_x"/>
                                          </p:val>
                                        </p:tav>
                                      </p:tavLst>
                                    </p:anim>
                                    <p:anim calcmode="lin" valueType="num">
                                      <p:cBhvr additive="base">
                                        <p:cTn id="8" dur="500" fill="hold"/>
                                        <p:tgtEl>
                                          <p:spTgt spid="2662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6"/>
                                        </p:tgtEl>
                                        <p:attrNameLst>
                                          <p:attrName>style.visibility</p:attrName>
                                        </p:attrNameLst>
                                      </p:cBhvr>
                                      <p:to>
                                        <p:strVal val="visible"/>
                                      </p:to>
                                    </p:set>
                                    <p:anim calcmode="lin" valueType="num">
                                      <p:cBhvr additive="base">
                                        <p:cTn id="13" dur="500" fill="hold"/>
                                        <p:tgtEl>
                                          <p:spTgt spid="26626"/>
                                        </p:tgtEl>
                                        <p:attrNameLst>
                                          <p:attrName>ppt_x</p:attrName>
                                        </p:attrNameLst>
                                      </p:cBhvr>
                                      <p:tavLst>
                                        <p:tav tm="0">
                                          <p:val>
                                            <p:strVal val="0-#ppt_w/2"/>
                                          </p:val>
                                        </p:tav>
                                        <p:tav tm="100000">
                                          <p:val>
                                            <p:strVal val="#ppt_x"/>
                                          </p:val>
                                        </p:tav>
                                      </p:tavLst>
                                    </p:anim>
                                    <p:anim calcmode="lin" valueType="num">
                                      <p:cBhvr additive="base">
                                        <p:cTn id="14" dur="500" fill="hold"/>
                                        <p:tgtEl>
                                          <p:spTgt spid="2662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33"/>
                                        </p:tgtEl>
                                        <p:attrNameLst>
                                          <p:attrName>style.visibility</p:attrName>
                                        </p:attrNameLst>
                                      </p:cBhvr>
                                      <p:to>
                                        <p:strVal val="visible"/>
                                      </p:to>
                                    </p:set>
                                    <p:anim calcmode="lin" valueType="num">
                                      <p:cBhvr additive="base">
                                        <p:cTn id="19" dur="500" fill="hold"/>
                                        <p:tgtEl>
                                          <p:spTgt spid="26633"/>
                                        </p:tgtEl>
                                        <p:attrNameLst>
                                          <p:attrName>ppt_x</p:attrName>
                                        </p:attrNameLst>
                                      </p:cBhvr>
                                      <p:tavLst>
                                        <p:tav tm="0">
                                          <p:val>
                                            <p:strVal val="0-#ppt_w/2"/>
                                          </p:val>
                                        </p:tav>
                                        <p:tav tm="100000">
                                          <p:val>
                                            <p:strVal val="#ppt_x"/>
                                          </p:val>
                                        </p:tav>
                                      </p:tavLst>
                                    </p:anim>
                                    <p:anim calcmode="lin" valueType="num">
                                      <p:cBhvr additive="base">
                                        <p:cTn id="20" dur="500" fill="hold"/>
                                        <p:tgtEl>
                                          <p:spTgt spid="266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nimBg="1" autoUpdateAnimBg="0"/>
      <p:bldP spid="26633"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14"/>
          <p:cNvSpPr txBox="1">
            <a:spLocks noChangeArrowheads="1"/>
          </p:cNvSpPr>
          <p:nvPr/>
        </p:nvSpPr>
        <p:spPr bwMode="auto">
          <a:xfrm>
            <a:off x="611560" y="2636912"/>
            <a:ext cx="7620000" cy="461665"/>
          </a:xfrm>
          <a:prstGeom prst="rect">
            <a:avLst/>
          </a:prstGeom>
          <a:noFill/>
          <a:ln>
            <a:noFill/>
          </a:ln>
          <a:effectLst/>
          <a:extLst>
            <a:ext uri="{909E8E84-426E-40DD-AFC4-6F175D3DCCD1}">
              <a14:hiddenFill xmlns:a14="http://schemas.microsoft.com/office/drawing/2010/main">
                <a:solidFill>
                  <a:srgbClr val="7FFF00"/>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a:spcBef>
                <a:spcPct val="50000"/>
              </a:spcBef>
            </a:pPr>
            <a:r>
              <a:rPr lang="es-ES" sz="2400" b="1" i="1" u="none" dirty="0" smtClean="0">
                <a:solidFill>
                  <a:schemeClr val="tx2">
                    <a:lumMod val="60000"/>
                    <a:lumOff val="40000"/>
                  </a:schemeClr>
                </a:solidFill>
              </a:rPr>
              <a:t>FUNDAMENTOS</a:t>
            </a:r>
            <a:endParaRPr lang="es-ES" sz="2400" b="1" i="1" u="none" dirty="0">
              <a:solidFill>
                <a:schemeClr val="tx2">
                  <a:lumMod val="60000"/>
                  <a:lumOff val="40000"/>
                </a:schemeClr>
              </a:solidFill>
            </a:endParaRPr>
          </a:p>
        </p:txBody>
      </p:sp>
      <p:pic>
        <p:nvPicPr>
          <p:cNvPr id="2" name="1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39199" y="1196752"/>
            <a:ext cx="2232248" cy="1054100"/>
          </a:xfrm>
          <a:prstGeom prst="rect">
            <a:avLst/>
          </a:prstGeom>
        </p:spPr>
      </p:pic>
    </p:spTree>
    <p:extLst>
      <p:ext uri="{BB962C8B-B14F-4D97-AF65-F5344CB8AC3E}">
        <p14:creationId xmlns:p14="http://schemas.microsoft.com/office/powerpoint/2010/main" val="1203682037"/>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0115"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PRESENTACION Y REVELACION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90122" name="Text Box 10"/>
          <p:cNvSpPr txBox="1">
            <a:spLocks noChangeArrowheads="1"/>
          </p:cNvSpPr>
          <p:nvPr/>
        </p:nvSpPr>
        <p:spPr bwMode="auto">
          <a:xfrm>
            <a:off x="990600" y="1295400"/>
            <a:ext cx="23622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400" b="1" u="none">
                <a:cs typeface="Times New Roman" charset="0"/>
              </a:rPr>
              <a:t>Aplicación</a:t>
            </a:r>
            <a:endParaRPr lang="es-ES" sz="2400" b="1" u="none">
              <a:cs typeface="Times New Roman" charset="0"/>
            </a:endParaRPr>
          </a:p>
        </p:txBody>
      </p:sp>
      <p:sp>
        <p:nvSpPr>
          <p:cNvPr id="90123" name="Text Box 11"/>
          <p:cNvSpPr txBox="1">
            <a:spLocks noChangeArrowheads="1"/>
          </p:cNvSpPr>
          <p:nvPr/>
        </p:nvSpPr>
        <p:spPr bwMode="auto">
          <a:xfrm>
            <a:off x="1006475" y="1905000"/>
            <a:ext cx="7070725" cy="40386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200" b="1" u="none">
                <a:cs typeface="Times New Roman" charset="0"/>
              </a:rPr>
              <a:t>La administración afirma que las obligaciones clasificadas como largo plazo en el balance general no maduraran en el plazo de un año.</a:t>
            </a:r>
          </a:p>
          <a:p>
            <a:pPr algn="just" eaLnBrk="1" hangingPunct="1">
              <a:buFontTx/>
              <a:buChar char="-"/>
            </a:pPr>
            <a:endParaRPr lang="es-ES_tradnl" sz="2200" b="1" u="none">
              <a:cs typeface="Times New Roman" charset="0"/>
            </a:endParaRPr>
          </a:p>
          <a:p>
            <a:pPr algn="just" eaLnBrk="1" hangingPunct="1">
              <a:buFontTx/>
              <a:buChar char="-"/>
            </a:pPr>
            <a:r>
              <a:rPr lang="es-ES_tradnl" sz="2200" b="1" u="none">
                <a:cs typeface="Times New Roman" charset="0"/>
              </a:rPr>
              <a:t>De igual manera, la administración afirma que los montos presentados como partidas extraordinarias en el estado de resultados están clasificados y descritos adecuadamente.</a:t>
            </a:r>
          </a:p>
          <a:p>
            <a:pPr algn="just" eaLnBrk="1" hangingPunct="1">
              <a:buFontTx/>
              <a:buChar char="-"/>
            </a:pPr>
            <a:endParaRPr lang="es-ES_tradnl" sz="2200" b="1" u="none">
              <a:cs typeface="Times New Roman" charset="0"/>
            </a:endParaRPr>
          </a:p>
          <a:p>
            <a:pPr algn="just" eaLnBrk="1" hangingPunct="1">
              <a:buFontTx/>
              <a:buChar char="-"/>
            </a:pPr>
            <a:r>
              <a:rPr lang="es-ES_tradnl" sz="2200" b="1" u="none">
                <a:cs typeface="Times New Roman" charset="0"/>
              </a:rPr>
              <a:t>La administración afirma que el gastos por depreciación se ha calculado utilizando un método de reconocido valor técnico.</a:t>
            </a:r>
          </a:p>
        </p:txBody>
      </p:sp>
    </p:spTree>
    <p:extLst>
      <p:ext uri="{BB962C8B-B14F-4D97-AF65-F5344CB8AC3E}">
        <p14:creationId xmlns:p14="http://schemas.microsoft.com/office/powerpoint/2010/main" val="1399287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0115"/>
                                        </p:tgtEl>
                                        <p:attrNameLst>
                                          <p:attrName>style.visibility</p:attrName>
                                        </p:attrNameLst>
                                      </p:cBhvr>
                                      <p:to>
                                        <p:strVal val="visible"/>
                                      </p:to>
                                    </p:set>
                                    <p:anim calcmode="lin" valueType="num">
                                      <p:cBhvr additive="base">
                                        <p:cTn id="7" dur="500" fill="hold"/>
                                        <p:tgtEl>
                                          <p:spTgt spid="90115"/>
                                        </p:tgtEl>
                                        <p:attrNameLst>
                                          <p:attrName>ppt_x</p:attrName>
                                        </p:attrNameLst>
                                      </p:cBhvr>
                                      <p:tavLst>
                                        <p:tav tm="0">
                                          <p:val>
                                            <p:strVal val="0-#ppt_w/2"/>
                                          </p:val>
                                        </p:tav>
                                        <p:tav tm="100000">
                                          <p:val>
                                            <p:strVal val="#ppt_x"/>
                                          </p:val>
                                        </p:tav>
                                      </p:tavLst>
                                    </p:anim>
                                    <p:anim calcmode="lin" valueType="num">
                                      <p:cBhvr additive="base">
                                        <p:cTn id="8" dur="500" fill="hold"/>
                                        <p:tgtEl>
                                          <p:spTgt spid="901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0122"/>
                                        </p:tgtEl>
                                        <p:attrNameLst>
                                          <p:attrName>style.visibility</p:attrName>
                                        </p:attrNameLst>
                                      </p:cBhvr>
                                      <p:to>
                                        <p:strVal val="visible"/>
                                      </p:to>
                                    </p:set>
                                    <p:anim calcmode="lin" valueType="num">
                                      <p:cBhvr additive="base">
                                        <p:cTn id="13" dur="500" fill="hold"/>
                                        <p:tgtEl>
                                          <p:spTgt spid="90122"/>
                                        </p:tgtEl>
                                        <p:attrNameLst>
                                          <p:attrName>ppt_x</p:attrName>
                                        </p:attrNameLst>
                                      </p:cBhvr>
                                      <p:tavLst>
                                        <p:tav tm="0">
                                          <p:val>
                                            <p:strVal val="0-#ppt_w/2"/>
                                          </p:val>
                                        </p:tav>
                                        <p:tav tm="100000">
                                          <p:val>
                                            <p:strVal val="#ppt_x"/>
                                          </p:val>
                                        </p:tav>
                                      </p:tavLst>
                                    </p:anim>
                                    <p:anim calcmode="lin" valueType="num">
                                      <p:cBhvr additive="base">
                                        <p:cTn id="14" dur="500" fill="hold"/>
                                        <p:tgtEl>
                                          <p:spTgt spid="9012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0123"/>
                                        </p:tgtEl>
                                        <p:attrNameLst>
                                          <p:attrName>style.visibility</p:attrName>
                                        </p:attrNameLst>
                                      </p:cBhvr>
                                      <p:to>
                                        <p:strVal val="visible"/>
                                      </p:to>
                                    </p:set>
                                    <p:anim calcmode="lin" valueType="num">
                                      <p:cBhvr additive="base">
                                        <p:cTn id="19" dur="500" fill="hold"/>
                                        <p:tgtEl>
                                          <p:spTgt spid="90123"/>
                                        </p:tgtEl>
                                        <p:attrNameLst>
                                          <p:attrName>ppt_x</p:attrName>
                                        </p:attrNameLst>
                                      </p:cBhvr>
                                      <p:tavLst>
                                        <p:tav tm="0">
                                          <p:val>
                                            <p:strVal val="0-#ppt_w/2"/>
                                          </p:val>
                                        </p:tav>
                                        <p:tav tm="100000">
                                          <p:val>
                                            <p:strVal val="#ppt_x"/>
                                          </p:val>
                                        </p:tav>
                                      </p:tavLst>
                                    </p:anim>
                                    <p:anim calcmode="lin" valueType="num">
                                      <p:cBhvr additive="base">
                                        <p:cTn id="20" dur="500" fill="hold"/>
                                        <p:tgtEl>
                                          <p:spTgt spid="901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2" grpId="0" animBg="1" autoUpdateAnimBg="0"/>
      <p:bldP spid="90123"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362200" y="3124200"/>
            <a:ext cx="1371600" cy="609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ES_tradnl" sz="2000" b="1" u="none">
                <a:cs typeface="Arial" charset="0"/>
              </a:rPr>
              <a:t>Técnicas </a:t>
            </a:r>
            <a:endParaRPr lang="es-ES" sz="2000" b="1" u="none">
              <a:cs typeface="Arial" charset="0"/>
            </a:endParaRPr>
          </a:p>
        </p:txBody>
      </p:sp>
      <p:sp>
        <p:nvSpPr>
          <p:cNvPr id="3075" name="Text Box 3"/>
          <p:cNvSpPr txBox="1">
            <a:spLocks noChangeArrowheads="1"/>
          </p:cNvSpPr>
          <p:nvPr/>
        </p:nvSpPr>
        <p:spPr bwMode="auto">
          <a:xfrm>
            <a:off x="4676775" y="1447800"/>
            <a:ext cx="1952625"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000" b="1" u="none">
                <a:cs typeface="Arial" charset="0"/>
              </a:rPr>
              <a:t>Examen Físico</a:t>
            </a:r>
            <a:endParaRPr lang="es-ES" sz="2000" b="1" u="none"/>
          </a:p>
        </p:txBody>
      </p:sp>
      <p:sp>
        <p:nvSpPr>
          <p:cNvPr id="3076" name="Text Box 4"/>
          <p:cNvSpPr txBox="1">
            <a:spLocks noChangeArrowheads="1"/>
          </p:cNvSpPr>
          <p:nvPr/>
        </p:nvSpPr>
        <p:spPr bwMode="auto">
          <a:xfrm>
            <a:off x="4676775" y="3276600"/>
            <a:ext cx="1952625"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r>
              <a:rPr lang="es-MX" sz="2000" b="1" u="none">
                <a:cs typeface="Times New Roman" charset="0"/>
              </a:rPr>
              <a:t>-Calculo</a:t>
            </a:r>
            <a:r>
              <a:rPr lang="es-ES" sz="2000" b="1" u="none">
                <a:cs typeface="Times New Roman" charset="0"/>
              </a:rPr>
              <a:t> </a:t>
            </a:r>
          </a:p>
        </p:txBody>
      </p:sp>
      <p:sp>
        <p:nvSpPr>
          <p:cNvPr id="3077" name="Text Box 5"/>
          <p:cNvSpPr txBox="1">
            <a:spLocks noChangeArrowheads="1"/>
          </p:cNvSpPr>
          <p:nvPr/>
        </p:nvSpPr>
        <p:spPr bwMode="auto">
          <a:xfrm>
            <a:off x="4676775" y="2057400"/>
            <a:ext cx="1952625"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MX" sz="2000" b="1" u="none">
                <a:cs typeface="Times New Roman" charset="0"/>
              </a:rPr>
              <a:t>Inspección</a:t>
            </a:r>
            <a:r>
              <a:rPr lang="es-ES" sz="2000" b="1" i="1" u="none">
                <a:cs typeface="Times New Roman" charset="0"/>
              </a:rPr>
              <a:t> </a:t>
            </a:r>
          </a:p>
        </p:txBody>
      </p:sp>
      <p:graphicFrame>
        <p:nvGraphicFramePr>
          <p:cNvPr id="3078" name="Group 6"/>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TECNICAS DE AUDITORIA</a:t>
                      </a:r>
                      <a:r>
                        <a:rPr kumimoji="0" lang="es-ES" sz="2000" b="1" i="0" u="none" strike="noStrike" cap="none" normalizeH="0" baseline="0" smtClean="0">
                          <a:ln>
                            <a:noFill/>
                          </a:ln>
                          <a:solidFill>
                            <a:srgbClr val="000080"/>
                          </a:solidFill>
                          <a:effectLst/>
                          <a:latin typeface="Arial" charset="0"/>
                          <a:cs typeface="Times New Roman" charset="0"/>
                        </a:rPr>
                        <a:t> </a:t>
                      </a:r>
                      <a:endParaRPr kumimoji="0" lang="es-ES" sz="2000" b="1" i="0" u="none" strike="noStrike" cap="none" normalizeH="0" baseline="0" smtClean="0">
                        <a:ln>
                          <a:noFill/>
                        </a:ln>
                        <a:solidFill>
                          <a:schemeClr val="accent2"/>
                        </a:solidFill>
                        <a:effectLst/>
                        <a:latin typeface="Arial" charset="0"/>
                        <a:cs typeface="Arial"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22537" name="Rectangle 16"/>
          <p:cNvSpPr>
            <a:spLocks noChangeArrowheads="1"/>
          </p:cNvSpPr>
          <p:nvPr/>
        </p:nvSpPr>
        <p:spPr bwMode="auto">
          <a:xfrm>
            <a:off x="0" y="3224213"/>
            <a:ext cx="9144000" cy="25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bIns="0">
            <a:spAutoFit/>
          </a:bodyPr>
          <a:lstStyle/>
          <a:p>
            <a:pPr algn="just"/>
            <a:r>
              <a:rPr lang="es-ES_tradnl" i="1" u="none">
                <a:cs typeface="Arial" charset="0"/>
              </a:rPr>
              <a:t>	</a:t>
            </a:r>
            <a:r>
              <a:rPr lang="es-ES" sz="1400" u="none">
                <a:latin typeface="Times New Roman" charset="0"/>
              </a:rPr>
              <a:t> </a:t>
            </a:r>
            <a:endParaRPr lang="es-ES" sz="2400" u="none">
              <a:latin typeface="Times New Roman" charset="0"/>
            </a:endParaRPr>
          </a:p>
        </p:txBody>
      </p:sp>
      <p:sp>
        <p:nvSpPr>
          <p:cNvPr id="3092" name="Text Box 20"/>
          <p:cNvSpPr txBox="1">
            <a:spLocks noChangeArrowheads="1"/>
          </p:cNvSpPr>
          <p:nvPr/>
        </p:nvSpPr>
        <p:spPr bwMode="auto">
          <a:xfrm>
            <a:off x="4700588" y="2667000"/>
            <a:ext cx="1928812"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2000" b="1" u="none">
                <a:cs typeface="Times New Roman" charset="0"/>
              </a:rPr>
              <a:t>-Observación</a:t>
            </a:r>
            <a:r>
              <a:rPr lang="es-ES" sz="2000" b="1" u="none">
                <a:cs typeface="Times New Roman" charset="0"/>
              </a:rPr>
              <a:t> </a:t>
            </a:r>
          </a:p>
        </p:txBody>
      </p:sp>
      <p:sp>
        <p:nvSpPr>
          <p:cNvPr id="3094" name="Text Box 22"/>
          <p:cNvSpPr txBox="1">
            <a:spLocks noChangeArrowheads="1"/>
          </p:cNvSpPr>
          <p:nvPr/>
        </p:nvSpPr>
        <p:spPr bwMode="auto">
          <a:xfrm>
            <a:off x="4676775" y="3906838"/>
            <a:ext cx="1952625"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2000" b="1" u="none">
                <a:cs typeface="Times New Roman" charset="0"/>
              </a:rPr>
              <a:t>-Confirmación</a:t>
            </a:r>
            <a:r>
              <a:rPr lang="es-ES" sz="2000" b="1" u="none">
                <a:cs typeface="Times New Roman" charset="0"/>
              </a:rPr>
              <a:t> </a:t>
            </a:r>
          </a:p>
        </p:txBody>
      </p:sp>
      <p:sp>
        <p:nvSpPr>
          <p:cNvPr id="3098" name="Text Box 26"/>
          <p:cNvSpPr txBox="1">
            <a:spLocks noChangeArrowheads="1"/>
          </p:cNvSpPr>
          <p:nvPr/>
        </p:nvSpPr>
        <p:spPr bwMode="auto">
          <a:xfrm>
            <a:off x="4676775" y="4572000"/>
            <a:ext cx="1952625" cy="381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2000" b="1" u="none">
                <a:cs typeface="Times New Roman" charset="0"/>
              </a:rPr>
              <a:t>-Comparacion</a:t>
            </a:r>
            <a:r>
              <a:rPr lang="es-ES" sz="2000" b="1" u="none">
                <a:cs typeface="Times New Roman" charset="0"/>
              </a:rPr>
              <a:t> </a:t>
            </a:r>
          </a:p>
        </p:txBody>
      </p:sp>
      <p:sp>
        <p:nvSpPr>
          <p:cNvPr id="3099" name="Text Box 27"/>
          <p:cNvSpPr txBox="1">
            <a:spLocks noChangeArrowheads="1"/>
          </p:cNvSpPr>
          <p:nvPr/>
        </p:nvSpPr>
        <p:spPr bwMode="auto">
          <a:xfrm>
            <a:off x="4676775" y="5202238"/>
            <a:ext cx="1952625"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r>
              <a:rPr lang="es-MX" sz="2000" b="1" u="none">
                <a:cs typeface="Times New Roman" charset="0"/>
              </a:rPr>
              <a:t>-Indagación</a:t>
            </a:r>
            <a:r>
              <a:rPr lang="es-ES" sz="2000" b="1" u="none">
                <a:cs typeface="Times New Roman" charset="0"/>
              </a:rPr>
              <a:t> </a:t>
            </a:r>
          </a:p>
        </p:txBody>
      </p:sp>
      <p:cxnSp>
        <p:nvCxnSpPr>
          <p:cNvPr id="22542" name="AutoShape 30"/>
          <p:cNvCxnSpPr>
            <a:cxnSpLocks noChangeShapeType="1"/>
            <a:stCxn id="3074" idx="3"/>
            <a:endCxn id="3075" idx="1"/>
          </p:cNvCxnSpPr>
          <p:nvPr/>
        </p:nvCxnSpPr>
        <p:spPr bwMode="auto">
          <a:xfrm flipV="1">
            <a:off x="3733800" y="1638300"/>
            <a:ext cx="942975" cy="1790700"/>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3" name="AutoShape 32"/>
          <p:cNvCxnSpPr>
            <a:cxnSpLocks noChangeShapeType="1"/>
            <a:stCxn id="3074" idx="3"/>
            <a:endCxn id="3077" idx="1"/>
          </p:cNvCxnSpPr>
          <p:nvPr/>
        </p:nvCxnSpPr>
        <p:spPr bwMode="auto">
          <a:xfrm flipV="1">
            <a:off x="3733800" y="2247900"/>
            <a:ext cx="942975" cy="1181100"/>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4" name="AutoShape 34"/>
          <p:cNvCxnSpPr>
            <a:cxnSpLocks noChangeShapeType="1"/>
            <a:stCxn id="3074" idx="3"/>
            <a:endCxn id="3092" idx="1"/>
          </p:cNvCxnSpPr>
          <p:nvPr/>
        </p:nvCxnSpPr>
        <p:spPr bwMode="auto">
          <a:xfrm flipV="1">
            <a:off x="3733800" y="2819400"/>
            <a:ext cx="966788" cy="609600"/>
          </a:xfrm>
          <a:prstGeom prst="bentConnector3">
            <a:avLst>
              <a:gd name="adj1" fmla="val 49917"/>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5" name="AutoShape 35"/>
          <p:cNvCxnSpPr>
            <a:cxnSpLocks noChangeShapeType="1"/>
            <a:stCxn id="3074" idx="3"/>
            <a:endCxn id="3076" idx="1"/>
          </p:cNvCxnSpPr>
          <p:nvPr/>
        </p:nvCxnSpPr>
        <p:spPr bwMode="auto">
          <a:xfrm>
            <a:off x="3733800" y="3429000"/>
            <a:ext cx="942975" cy="38100"/>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6" name="AutoShape 36"/>
          <p:cNvCxnSpPr>
            <a:cxnSpLocks noChangeShapeType="1"/>
            <a:stCxn id="3074" idx="3"/>
            <a:endCxn id="3094" idx="1"/>
          </p:cNvCxnSpPr>
          <p:nvPr/>
        </p:nvCxnSpPr>
        <p:spPr bwMode="auto">
          <a:xfrm>
            <a:off x="3733800" y="3429000"/>
            <a:ext cx="942975" cy="658813"/>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7" name="AutoShape 37"/>
          <p:cNvCxnSpPr>
            <a:cxnSpLocks noChangeShapeType="1"/>
            <a:stCxn id="3074" idx="3"/>
            <a:endCxn id="3098" idx="1"/>
          </p:cNvCxnSpPr>
          <p:nvPr/>
        </p:nvCxnSpPr>
        <p:spPr bwMode="auto">
          <a:xfrm>
            <a:off x="3733800" y="3429000"/>
            <a:ext cx="942975" cy="1333500"/>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548" name="AutoShape 38"/>
          <p:cNvCxnSpPr>
            <a:cxnSpLocks noChangeShapeType="1"/>
            <a:stCxn id="3074" idx="3"/>
            <a:endCxn id="3099" idx="1"/>
          </p:cNvCxnSpPr>
          <p:nvPr/>
        </p:nvCxnSpPr>
        <p:spPr bwMode="auto">
          <a:xfrm>
            <a:off x="3733800" y="3429000"/>
            <a:ext cx="942975" cy="1954213"/>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9647634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3078"/>
                                        </p:tgtEl>
                                        <p:attrNameLst>
                                          <p:attrName>style.visibility</p:attrName>
                                        </p:attrNameLst>
                                      </p:cBhvr>
                                      <p:to>
                                        <p:strVal val="visible"/>
                                      </p:to>
                                    </p:set>
                                    <p:anim calcmode="lin" valueType="num">
                                      <p:cBhvr additive="base">
                                        <p:cTn id="7" dur="500" fill="hold"/>
                                        <p:tgtEl>
                                          <p:spTgt spid="3078"/>
                                        </p:tgtEl>
                                        <p:attrNameLst>
                                          <p:attrName>ppt_x</p:attrName>
                                        </p:attrNameLst>
                                      </p:cBhvr>
                                      <p:tavLst>
                                        <p:tav tm="0">
                                          <p:val>
                                            <p:strVal val="0-#ppt_w/2"/>
                                          </p:val>
                                        </p:tav>
                                        <p:tav tm="100000">
                                          <p:val>
                                            <p:strVal val="#ppt_x"/>
                                          </p:val>
                                        </p:tav>
                                      </p:tavLst>
                                    </p:anim>
                                    <p:anim calcmode="lin" valueType="num">
                                      <p:cBhvr additive="base">
                                        <p:cTn id="8" dur="500" fill="hold"/>
                                        <p:tgtEl>
                                          <p:spTgt spid="30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additive="base">
                                        <p:cTn id="13" dur="500" fill="hold"/>
                                        <p:tgtEl>
                                          <p:spTgt spid="3074"/>
                                        </p:tgtEl>
                                        <p:attrNameLst>
                                          <p:attrName>ppt_x</p:attrName>
                                        </p:attrNameLst>
                                      </p:cBhvr>
                                      <p:tavLst>
                                        <p:tav tm="0">
                                          <p:val>
                                            <p:strVal val="0-#ppt_w/2"/>
                                          </p:val>
                                        </p:tav>
                                        <p:tav tm="100000">
                                          <p:val>
                                            <p:strVal val="#ppt_x"/>
                                          </p:val>
                                        </p:tav>
                                      </p:tavLst>
                                    </p:anim>
                                    <p:anim calcmode="lin" valueType="num">
                                      <p:cBhvr additive="base">
                                        <p:cTn id="14"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075"/>
                                        </p:tgtEl>
                                        <p:attrNameLst>
                                          <p:attrName>style.visibility</p:attrName>
                                        </p:attrNameLst>
                                      </p:cBhvr>
                                      <p:to>
                                        <p:strVal val="visible"/>
                                      </p:to>
                                    </p:set>
                                    <p:anim calcmode="lin" valueType="num">
                                      <p:cBhvr additive="base">
                                        <p:cTn id="19" dur="500" fill="hold"/>
                                        <p:tgtEl>
                                          <p:spTgt spid="3075"/>
                                        </p:tgtEl>
                                        <p:attrNameLst>
                                          <p:attrName>ppt_x</p:attrName>
                                        </p:attrNameLst>
                                      </p:cBhvr>
                                      <p:tavLst>
                                        <p:tav tm="0">
                                          <p:val>
                                            <p:strVal val="0-#ppt_w/2"/>
                                          </p:val>
                                        </p:tav>
                                        <p:tav tm="100000">
                                          <p:val>
                                            <p:strVal val="#ppt_x"/>
                                          </p:val>
                                        </p:tav>
                                      </p:tavLst>
                                    </p:anim>
                                    <p:anim calcmode="lin" valueType="num">
                                      <p:cBhvr additive="base">
                                        <p:cTn id="20" dur="500" fill="hold"/>
                                        <p:tgtEl>
                                          <p:spTgt spid="307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077"/>
                                        </p:tgtEl>
                                        <p:attrNameLst>
                                          <p:attrName>style.visibility</p:attrName>
                                        </p:attrNameLst>
                                      </p:cBhvr>
                                      <p:to>
                                        <p:strVal val="visible"/>
                                      </p:to>
                                    </p:set>
                                    <p:anim calcmode="lin" valueType="num">
                                      <p:cBhvr additive="base">
                                        <p:cTn id="25" dur="500" fill="hold"/>
                                        <p:tgtEl>
                                          <p:spTgt spid="3077"/>
                                        </p:tgtEl>
                                        <p:attrNameLst>
                                          <p:attrName>ppt_x</p:attrName>
                                        </p:attrNameLst>
                                      </p:cBhvr>
                                      <p:tavLst>
                                        <p:tav tm="0">
                                          <p:val>
                                            <p:strVal val="0-#ppt_w/2"/>
                                          </p:val>
                                        </p:tav>
                                        <p:tav tm="100000">
                                          <p:val>
                                            <p:strVal val="#ppt_x"/>
                                          </p:val>
                                        </p:tav>
                                      </p:tavLst>
                                    </p:anim>
                                    <p:anim calcmode="lin" valueType="num">
                                      <p:cBhvr additive="base">
                                        <p:cTn id="26" dur="500" fill="hold"/>
                                        <p:tgtEl>
                                          <p:spTgt spid="307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092"/>
                                        </p:tgtEl>
                                        <p:attrNameLst>
                                          <p:attrName>style.visibility</p:attrName>
                                        </p:attrNameLst>
                                      </p:cBhvr>
                                      <p:to>
                                        <p:strVal val="visible"/>
                                      </p:to>
                                    </p:set>
                                    <p:anim calcmode="lin" valueType="num">
                                      <p:cBhvr additive="base">
                                        <p:cTn id="31" dur="500" fill="hold"/>
                                        <p:tgtEl>
                                          <p:spTgt spid="3092"/>
                                        </p:tgtEl>
                                        <p:attrNameLst>
                                          <p:attrName>ppt_x</p:attrName>
                                        </p:attrNameLst>
                                      </p:cBhvr>
                                      <p:tavLst>
                                        <p:tav tm="0">
                                          <p:val>
                                            <p:strVal val="0-#ppt_w/2"/>
                                          </p:val>
                                        </p:tav>
                                        <p:tav tm="100000">
                                          <p:val>
                                            <p:strVal val="#ppt_x"/>
                                          </p:val>
                                        </p:tav>
                                      </p:tavLst>
                                    </p:anim>
                                    <p:anim calcmode="lin" valueType="num">
                                      <p:cBhvr additive="base">
                                        <p:cTn id="32" dur="500" fill="hold"/>
                                        <p:tgtEl>
                                          <p:spTgt spid="3092"/>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076"/>
                                        </p:tgtEl>
                                        <p:attrNameLst>
                                          <p:attrName>style.visibility</p:attrName>
                                        </p:attrNameLst>
                                      </p:cBhvr>
                                      <p:to>
                                        <p:strVal val="visible"/>
                                      </p:to>
                                    </p:set>
                                    <p:anim calcmode="lin" valueType="num">
                                      <p:cBhvr additive="base">
                                        <p:cTn id="37" dur="500" fill="hold"/>
                                        <p:tgtEl>
                                          <p:spTgt spid="3076"/>
                                        </p:tgtEl>
                                        <p:attrNameLst>
                                          <p:attrName>ppt_x</p:attrName>
                                        </p:attrNameLst>
                                      </p:cBhvr>
                                      <p:tavLst>
                                        <p:tav tm="0">
                                          <p:val>
                                            <p:strVal val="0-#ppt_w/2"/>
                                          </p:val>
                                        </p:tav>
                                        <p:tav tm="100000">
                                          <p:val>
                                            <p:strVal val="#ppt_x"/>
                                          </p:val>
                                        </p:tav>
                                      </p:tavLst>
                                    </p:anim>
                                    <p:anim calcmode="lin" valueType="num">
                                      <p:cBhvr additive="base">
                                        <p:cTn id="38"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094"/>
                                        </p:tgtEl>
                                        <p:attrNameLst>
                                          <p:attrName>style.visibility</p:attrName>
                                        </p:attrNameLst>
                                      </p:cBhvr>
                                      <p:to>
                                        <p:strVal val="visible"/>
                                      </p:to>
                                    </p:set>
                                    <p:anim calcmode="lin" valueType="num">
                                      <p:cBhvr additive="base">
                                        <p:cTn id="43" dur="500" fill="hold"/>
                                        <p:tgtEl>
                                          <p:spTgt spid="3094"/>
                                        </p:tgtEl>
                                        <p:attrNameLst>
                                          <p:attrName>ppt_x</p:attrName>
                                        </p:attrNameLst>
                                      </p:cBhvr>
                                      <p:tavLst>
                                        <p:tav tm="0">
                                          <p:val>
                                            <p:strVal val="0-#ppt_w/2"/>
                                          </p:val>
                                        </p:tav>
                                        <p:tav tm="100000">
                                          <p:val>
                                            <p:strVal val="#ppt_x"/>
                                          </p:val>
                                        </p:tav>
                                      </p:tavLst>
                                    </p:anim>
                                    <p:anim calcmode="lin" valueType="num">
                                      <p:cBhvr additive="base">
                                        <p:cTn id="44" dur="500" fill="hold"/>
                                        <p:tgtEl>
                                          <p:spTgt spid="3094"/>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098"/>
                                        </p:tgtEl>
                                        <p:attrNameLst>
                                          <p:attrName>style.visibility</p:attrName>
                                        </p:attrNameLst>
                                      </p:cBhvr>
                                      <p:to>
                                        <p:strVal val="visible"/>
                                      </p:to>
                                    </p:set>
                                    <p:anim calcmode="lin" valueType="num">
                                      <p:cBhvr additive="base">
                                        <p:cTn id="49" dur="500" fill="hold"/>
                                        <p:tgtEl>
                                          <p:spTgt spid="3098"/>
                                        </p:tgtEl>
                                        <p:attrNameLst>
                                          <p:attrName>ppt_x</p:attrName>
                                        </p:attrNameLst>
                                      </p:cBhvr>
                                      <p:tavLst>
                                        <p:tav tm="0">
                                          <p:val>
                                            <p:strVal val="0-#ppt_w/2"/>
                                          </p:val>
                                        </p:tav>
                                        <p:tav tm="100000">
                                          <p:val>
                                            <p:strVal val="#ppt_x"/>
                                          </p:val>
                                        </p:tav>
                                      </p:tavLst>
                                    </p:anim>
                                    <p:anim calcmode="lin" valueType="num">
                                      <p:cBhvr additive="base">
                                        <p:cTn id="50" dur="500" fill="hold"/>
                                        <p:tgtEl>
                                          <p:spTgt spid="3098"/>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3099"/>
                                        </p:tgtEl>
                                        <p:attrNameLst>
                                          <p:attrName>style.visibility</p:attrName>
                                        </p:attrNameLst>
                                      </p:cBhvr>
                                      <p:to>
                                        <p:strVal val="visible"/>
                                      </p:to>
                                    </p:set>
                                    <p:anim calcmode="lin" valueType="num">
                                      <p:cBhvr additive="base">
                                        <p:cTn id="55" dur="500" fill="hold"/>
                                        <p:tgtEl>
                                          <p:spTgt spid="3099"/>
                                        </p:tgtEl>
                                        <p:attrNameLst>
                                          <p:attrName>ppt_x</p:attrName>
                                        </p:attrNameLst>
                                      </p:cBhvr>
                                      <p:tavLst>
                                        <p:tav tm="0">
                                          <p:val>
                                            <p:strVal val="0-#ppt_w/2"/>
                                          </p:val>
                                        </p:tav>
                                        <p:tav tm="100000">
                                          <p:val>
                                            <p:strVal val="#ppt_x"/>
                                          </p:val>
                                        </p:tav>
                                      </p:tavLst>
                                    </p:anim>
                                    <p:anim calcmode="lin" valueType="num">
                                      <p:cBhvr additive="base">
                                        <p:cTn id="56" dur="500" fill="hold"/>
                                        <p:tgtEl>
                                          <p:spTgt spid="30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autoUpdateAnimBg="0"/>
      <p:bldP spid="3075" grpId="0" animBg="1" autoUpdateAnimBg="0"/>
      <p:bldP spid="3076" grpId="0" animBg="1" autoUpdateAnimBg="0"/>
      <p:bldP spid="3077" grpId="0" animBg="1" autoUpdateAnimBg="0"/>
      <p:bldP spid="3092" grpId="0" animBg="1" autoUpdateAnimBg="0"/>
      <p:bldP spid="3094" grpId="0" animBg="1" autoUpdateAnimBg="0"/>
      <p:bldP spid="3098" grpId="0" animBg="1" autoUpdateAnimBg="0"/>
      <p:bldP spid="3099" grpId="0" animBg="1"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026"/>
          <p:cNvSpPr txBox="1">
            <a:spLocks noChangeArrowheads="1"/>
          </p:cNvSpPr>
          <p:nvPr/>
        </p:nvSpPr>
        <p:spPr bwMode="auto">
          <a:xfrm>
            <a:off x="1006475" y="1295400"/>
            <a:ext cx="1660525"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000" b="1" u="none">
                <a:cs typeface="Times New Roman" charset="0"/>
              </a:rPr>
              <a:t>Definición</a:t>
            </a:r>
            <a:endParaRPr lang="es-ES" sz="2000" b="1" u="none">
              <a:cs typeface="Times New Roman" charset="0"/>
            </a:endParaRPr>
          </a:p>
        </p:txBody>
      </p:sp>
      <p:graphicFrame>
        <p:nvGraphicFramePr>
          <p:cNvPr id="13315" name="Group 1027"/>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EXAMEN FISICO</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3321" name="Text Box 1033"/>
          <p:cNvSpPr txBox="1">
            <a:spLocks noChangeArrowheads="1"/>
          </p:cNvSpPr>
          <p:nvPr/>
        </p:nvSpPr>
        <p:spPr bwMode="auto">
          <a:xfrm>
            <a:off x="1006475" y="1828800"/>
            <a:ext cx="7146925" cy="1676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2000" b="1" u="none">
                <a:cs typeface="Times New Roman" charset="0"/>
              </a:rPr>
              <a:t>Es la inspección o conteo que se hace de una partida tangible</a:t>
            </a:r>
          </a:p>
          <a:p>
            <a:pPr algn="just" eaLnBrk="1" hangingPunct="1">
              <a:buFontTx/>
              <a:buChar char="-"/>
            </a:pPr>
            <a:endParaRPr lang="es-ES_tradnl" sz="2000" b="1" u="none">
              <a:cs typeface="Times New Roman" charset="0"/>
            </a:endParaRPr>
          </a:p>
          <a:p>
            <a:pPr algn="just" eaLnBrk="1" hangingPunct="1">
              <a:buFontTx/>
              <a:buChar char="-"/>
            </a:pPr>
            <a:r>
              <a:rPr lang="es-ES_tradnl" sz="2000" b="1" u="none">
                <a:cs typeface="Times New Roman" charset="0"/>
              </a:rPr>
              <a:t>Se considera como uno de los tipos mas confiables y útiles de técnicas de auditoria</a:t>
            </a:r>
            <a:endParaRPr lang="es-ES" sz="2000" b="1" u="none">
              <a:cs typeface="Times New Roman" charset="0"/>
            </a:endParaRPr>
          </a:p>
        </p:txBody>
      </p:sp>
      <p:sp>
        <p:nvSpPr>
          <p:cNvPr id="13322" name="Text Box 1034"/>
          <p:cNvSpPr txBox="1">
            <a:spLocks noChangeArrowheads="1"/>
          </p:cNvSpPr>
          <p:nvPr/>
        </p:nvSpPr>
        <p:spPr bwMode="auto">
          <a:xfrm>
            <a:off x="1006475" y="4191000"/>
            <a:ext cx="6994525" cy="1676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Es un medio directo para verificar que en realidad existe un activo</a:t>
            </a:r>
          </a:p>
          <a:p>
            <a:pPr algn="just" eaLnBrk="1" hangingPunct="1">
              <a:buFontTx/>
              <a:buChar char="-"/>
            </a:pPr>
            <a:endParaRPr lang="es-ES_tradnl" sz="2000" b="1" u="none">
              <a:cs typeface="Times New Roman" charset="0"/>
            </a:endParaRPr>
          </a:p>
          <a:p>
            <a:pPr algn="just" eaLnBrk="1" hangingPunct="1">
              <a:buFontTx/>
              <a:buChar char="-"/>
            </a:pPr>
            <a:r>
              <a:rPr lang="es-ES_tradnl" sz="2000" b="1" u="none">
                <a:cs typeface="Times New Roman" charset="0"/>
              </a:rPr>
              <a:t>Es un medio objetivo para confirmar tanto la cantidad como la descripción del activo</a:t>
            </a:r>
          </a:p>
        </p:txBody>
      </p:sp>
      <p:sp>
        <p:nvSpPr>
          <p:cNvPr id="13323" name="Text Box 1035"/>
          <p:cNvSpPr txBox="1">
            <a:spLocks noChangeArrowheads="1"/>
          </p:cNvSpPr>
          <p:nvPr/>
        </p:nvSpPr>
        <p:spPr bwMode="auto">
          <a:xfrm>
            <a:off x="1006475" y="3632200"/>
            <a:ext cx="1508125"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000" b="1" u="none">
                <a:cs typeface="Times New Roman" charset="0"/>
              </a:rPr>
              <a:t>Ventajas</a:t>
            </a:r>
            <a:endParaRPr lang="es-ES" sz="2000" b="1" u="none">
              <a:cs typeface="Times New Roman" charset="0"/>
            </a:endParaRPr>
          </a:p>
        </p:txBody>
      </p:sp>
    </p:spTree>
    <p:extLst>
      <p:ext uri="{BB962C8B-B14F-4D97-AF65-F5344CB8AC3E}">
        <p14:creationId xmlns:p14="http://schemas.microsoft.com/office/powerpoint/2010/main" val="3642871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 calcmode="lin" valueType="num">
                                      <p:cBhvr additive="base">
                                        <p:cTn id="7" dur="500" fill="hold"/>
                                        <p:tgtEl>
                                          <p:spTgt spid="13315"/>
                                        </p:tgtEl>
                                        <p:attrNameLst>
                                          <p:attrName>ppt_x</p:attrName>
                                        </p:attrNameLst>
                                      </p:cBhvr>
                                      <p:tavLst>
                                        <p:tav tm="0">
                                          <p:val>
                                            <p:strVal val="0-#ppt_w/2"/>
                                          </p:val>
                                        </p:tav>
                                        <p:tav tm="100000">
                                          <p:val>
                                            <p:strVal val="#ppt_x"/>
                                          </p:val>
                                        </p:tav>
                                      </p:tavLst>
                                    </p:anim>
                                    <p:anim calcmode="lin" valueType="num">
                                      <p:cBhvr additive="base">
                                        <p:cTn id="8" dur="500" fill="hold"/>
                                        <p:tgtEl>
                                          <p:spTgt spid="133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4"/>
                                        </p:tgtEl>
                                        <p:attrNameLst>
                                          <p:attrName>style.visibility</p:attrName>
                                        </p:attrNameLst>
                                      </p:cBhvr>
                                      <p:to>
                                        <p:strVal val="visible"/>
                                      </p:to>
                                    </p:set>
                                    <p:anim calcmode="lin" valueType="num">
                                      <p:cBhvr additive="base">
                                        <p:cTn id="13" dur="500" fill="hold"/>
                                        <p:tgtEl>
                                          <p:spTgt spid="13314"/>
                                        </p:tgtEl>
                                        <p:attrNameLst>
                                          <p:attrName>ppt_x</p:attrName>
                                        </p:attrNameLst>
                                      </p:cBhvr>
                                      <p:tavLst>
                                        <p:tav tm="0">
                                          <p:val>
                                            <p:strVal val="0-#ppt_w/2"/>
                                          </p:val>
                                        </p:tav>
                                        <p:tav tm="100000">
                                          <p:val>
                                            <p:strVal val="#ppt_x"/>
                                          </p:val>
                                        </p:tav>
                                      </p:tavLst>
                                    </p:anim>
                                    <p:anim calcmode="lin" valueType="num">
                                      <p:cBhvr additive="base">
                                        <p:cTn id="14" dur="500" fill="hold"/>
                                        <p:tgtEl>
                                          <p:spTgt spid="1331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21"/>
                                        </p:tgtEl>
                                        <p:attrNameLst>
                                          <p:attrName>style.visibility</p:attrName>
                                        </p:attrNameLst>
                                      </p:cBhvr>
                                      <p:to>
                                        <p:strVal val="visible"/>
                                      </p:to>
                                    </p:set>
                                    <p:anim calcmode="lin" valueType="num">
                                      <p:cBhvr additive="base">
                                        <p:cTn id="19" dur="500" fill="hold"/>
                                        <p:tgtEl>
                                          <p:spTgt spid="13321"/>
                                        </p:tgtEl>
                                        <p:attrNameLst>
                                          <p:attrName>ppt_x</p:attrName>
                                        </p:attrNameLst>
                                      </p:cBhvr>
                                      <p:tavLst>
                                        <p:tav tm="0">
                                          <p:val>
                                            <p:strVal val="0-#ppt_w/2"/>
                                          </p:val>
                                        </p:tav>
                                        <p:tav tm="100000">
                                          <p:val>
                                            <p:strVal val="#ppt_x"/>
                                          </p:val>
                                        </p:tav>
                                      </p:tavLst>
                                    </p:anim>
                                    <p:anim calcmode="lin" valueType="num">
                                      <p:cBhvr additive="base">
                                        <p:cTn id="20" dur="500" fill="hold"/>
                                        <p:tgtEl>
                                          <p:spTgt spid="1332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323"/>
                                        </p:tgtEl>
                                        <p:attrNameLst>
                                          <p:attrName>style.visibility</p:attrName>
                                        </p:attrNameLst>
                                      </p:cBhvr>
                                      <p:to>
                                        <p:strVal val="visible"/>
                                      </p:to>
                                    </p:set>
                                    <p:anim calcmode="lin" valueType="num">
                                      <p:cBhvr additive="base">
                                        <p:cTn id="25" dur="500" fill="hold"/>
                                        <p:tgtEl>
                                          <p:spTgt spid="13323"/>
                                        </p:tgtEl>
                                        <p:attrNameLst>
                                          <p:attrName>ppt_x</p:attrName>
                                        </p:attrNameLst>
                                      </p:cBhvr>
                                      <p:tavLst>
                                        <p:tav tm="0">
                                          <p:val>
                                            <p:strVal val="0-#ppt_w/2"/>
                                          </p:val>
                                        </p:tav>
                                        <p:tav tm="100000">
                                          <p:val>
                                            <p:strVal val="#ppt_x"/>
                                          </p:val>
                                        </p:tav>
                                      </p:tavLst>
                                    </p:anim>
                                    <p:anim calcmode="lin" valueType="num">
                                      <p:cBhvr additive="base">
                                        <p:cTn id="26" dur="500" fill="hold"/>
                                        <p:tgtEl>
                                          <p:spTgt spid="1332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322"/>
                                        </p:tgtEl>
                                        <p:attrNameLst>
                                          <p:attrName>style.visibility</p:attrName>
                                        </p:attrNameLst>
                                      </p:cBhvr>
                                      <p:to>
                                        <p:strVal val="visible"/>
                                      </p:to>
                                    </p:set>
                                    <p:anim calcmode="lin" valueType="num">
                                      <p:cBhvr additive="base">
                                        <p:cTn id="31" dur="500" fill="hold"/>
                                        <p:tgtEl>
                                          <p:spTgt spid="13322"/>
                                        </p:tgtEl>
                                        <p:attrNameLst>
                                          <p:attrName>ppt_x</p:attrName>
                                        </p:attrNameLst>
                                      </p:cBhvr>
                                      <p:tavLst>
                                        <p:tav tm="0">
                                          <p:val>
                                            <p:strVal val="0-#ppt_w/2"/>
                                          </p:val>
                                        </p:tav>
                                        <p:tav tm="100000">
                                          <p:val>
                                            <p:strVal val="#ppt_x"/>
                                          </p:val>
                                        </p:tav>
                                      </p:tavLst>
                                    </p:anim>
                                    <p:anim calcmode="lin" valueType="num">
                                      <p:cBhvr additive="base">
                                        <p:cTn id="32" dur="500" fill="hold"/>
                                        <p:tgtEl>
                                          <p:spTgt spid="133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autoUpdateAnimBg="0"/>
      <p:bldP spid="13321" grpId="0" animBg="1" autoUpdateAnimBg="0"/>
      <p:bldP spid="13322" grpId="0" animBg="1" autoUpdateAnimBg="0"/>
      <p:bldP spid="13323"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9"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EXAMEN FISICO</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91148" name="Text Box 12"/>
          <p:cNvSpPr txBox="1">
            <a:spLocks noChangeArrowheads="1"/>
          </p:cNvSpPr>
          <p:nvPr/>
        </p:nvSpPr>
        <p:spPr bwMode="auto">
          <a:xfrm>
            <a:off x="1006475" y="1371600"/>
            <a:ext cx="2346325"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400" b="1" u="none">
                <a:cs typeface="Times New Roman" charset="0"/>
              </a:rPr>
              <a:t>Desventajas</a:t>
            </a:r>
            <a:endParaRPr lang="es-ES" sz="2400" b="1" u="none">
              <a:cs typeface="Times New Roman" charset="0"/>
            </a:endParaRPr>
          </a:p>
        </p:txBody>
      </p:sp>
      <p:sp>
        <p:nvSpPr>
          <p:cNvPr id="91149" name="Text Box 13"/>
          <p:cNvSpPr txBox="1">
            <a:spLocks noChangeArrowheads="1"/>
          </p:cNvSpPr>
          <p:nvPr/>
        </p:nvSpPr>
        <p:spPr bwMode="auto">
          <a:xfrm>
            <a:off x="1006475" y="2133600"/>
            <a:ext cx="7375525" cy="3810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400" b="1" u="none">
                <a:cs typeface="Times New Roman" charset="0"/>
              </a:rPr>
              <a:t>No es una evidencia suficiente para verificar que el cliente posee los activos existentes.</a:t>
            </a:r>
          </a:p>
          <a:p>
            <a:pPr algn="just" eaLnBrk="1" hangingPunct="1">
              <a:buFontTx/>
              <a:buChar char="-"/>
            </a:pPr>
            <a:endParaRPr lang="es-ES_tradnl" sz="2400" b="1" u="none">
              <a:cs typeface="Times New Roman" charset="0"/>
            </a:endParaRPr>
          </a:p>
          <a:p>
            <a:pPr algn="just" eaLnBrk="1" hangingPunct="1">
              <a:buFontTx/>
              <a:buChar char="-"/>
            </a:pPr>
            <a:r>
              <a:rPr lang="es-ES_tradnl" sz="2400" b="1" u="none">
                <a:cs typeface="Times New Roman" charset="0"/>
              </a:rPr>
              <a:t>Asimismo, el auditor no esta calificado para juzgar factores cualitativos como la obsolescencia o la autenticidad.</a:t>
            </a:r>
          </a:p>
          <a:p>
            <a:pPr algn="just" eaLnBrk="1" hangingPunct="1">
              <a:buFontTx/>
              <a:buChar char="-"/>
            </a:pPr>
            <a:endParaRPr lang="es-ES_tradnl" sz="2400" b="1" u="none">
              <a:cs typeface="Times New Roman" charset="0"/>
            </a:endParaRPr>
          </a:p>
          <a:p>
            <a:pPr algn="just" eaLnBrk="1" hangingPunct="1">
              <a:buFontTx/>
              <a:buChar char="-"/>
            </a:pPr>
            <a:r>
              <a:rPr lang="es-ES_tradnl" sz="2400" b="1" u="none">
                <a:cs typeface="Times New Roman" charset="0"/>
              </a:rPr>
              <a:t>El examen físico no determina la valuación adecuada para propósitos de estados financieros.</a:t>
            </a:r>
          </a:p>
        </p:txBody>
      </p:sp>
    </p:spTree>
    <p:extLst>
      <p:ext uri="{BB962C8B-B14F-4D97-AF65-F5344CB8AC3E}">
        <p14:creationId xmlns:p14="http://schemas.microsoft.com/office/powerpoint/2010/main" val="33560884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1139"/>
                                        </p:tgtEl>
                                        <p:attrNameLst>
                                          <p:attrName>style.visibility</p:attrName>
                                        </p:attrNameLst>
                                      </p:cBhvr>
                                      <p:to>
                                        <p:strVal val="visible"/>
                                      </p:to>
                                    </p:set>
                                    <p:anim calcmode="lin" valueType="num">
                                      <p:cBhvr additive="base">
                                        <p:cTn id="7" dur="500" fill="hold"/>
                                        <p:tgtEl>
                                          <p:spTgt spid="91139"/>
                                        </p:tgtEl>
                                        <p:attrNameLst>
                                          <p:attrName>ppt_x</p:attrName>
                                        </p:attrNameLst>
                                      </p:cBhvr>
                                      <p:tavLst>
                                        <p:tav tm="0">
                                          <p:val>
                                            <p:strVal val="0-#ppt_w/2"/>
                                          </p:val>
                                        </p:tav>
                                        <p:tav tm="100000">
                                          <p:val>
                                            <p:strVal val="#ppt_x"/>
                                          </p:val>
                                        </p:tav>
                                      </p:tavLst>
                                    </p:anim>
                                    <p:anim calcmode="lin" valueType="num">
                                      <p:cBhvr additive="base">
                                        <p:cTn id="8" dur="500" fill="hold"/>
                                        <p:tgtEl>
                                          <p:spTgt spid="911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48"/>
                                        </p:tgtEl>
                                        <p:attrNameLst>
                                          <p:attrName>style.visibility</p:attrName>
                                        </p:attrNameLst>
                                      </p:cBhvr>
                                      <p:to>
                                        <p:strVal val="visible"/>
                                      </p:to>
                                    </p:set>
                                    <p:anim calcmode="lin" valueType="num">
                                      <p:cBhvr additive="base">
                                        <p:cTn id="13" dur="500" fill="hold"/>
                                        <p:tgtEl>
                                          <p:spTgt spid="91148"/>
                                        </p:tgtEl>
                                        <p:attrNameLst>
                                          <p:attrName>ppt_x</p:attrName>
                                        </p:attrNameLst>
                                      </p:cBhvr>
                                      <p:tavLst>
                                        <p:tav tm="0">
                                          <p:val>
                                            <p:strVal val="0-#ppt_w/2"/>
                                          </p:val>
                                        </p:tav>
                                        <p:tav tm="100000">
                                          <p:val>
                                            <p:strVal val="#ppt_x"/>
                                          </p:val>
                                        </p:tav>
                                      </p:tavLst>
                                    </p:anim>
                                    <p:anim calcmode="lin" valueType="num">
                                      <p:cBhvr additive="base">
                                        <p:cTn id="14" dur="500" fill="hold"/>
                                        <p:tgtEl>
                                          <p:spTgt spid="9114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49"/>
                                        </p:tgtEl>
                                        <p:attrNameLst>
                                          <p:attrName>style.visibility</p:attrName>
                                        </p:attrNameLst>
                                      </p:cBhvr>
                                      <p:to>
                                        <p:strVal val="visible"/>
                                      </p:to>
                                    </p:set>
                                    <p:anim calcmode="lin" valueType="num">
                                      <p:cBhvr additive="base">
                                        <p:cTn id="19" dur="500" fill="hold"/>
                                        <p:tgtEl>
                                          <p:spTgt spid="91149"/>
                                        </p:tgtEl>
                                        <p:attrNameLst>
                                          <p:attrName>ppt_x</p:attrName>
                                        </p:attrNameLst>
                                      </p:cBhvr>
                                      <p:tavLst>
                                        <p:tav tm="0">
                                          <p:val>
                                            <p:strVal val="0-#ppt_w/2"/>
                                          </p:val>
                                        </p:tav>
                                        <p:tav tm="100000">
                                          <p:val>
                                            <p:strVal val="#ppt_x"/>
                                          </p:val>
                                        </p:tav>
                                      </p:tavLst>
                                    </p:anim>
                                    <p:anim calcmode="lin" valueType="num">
                                      <p:cBhvr additive="base">
                                        <p:cTn id="20" dur="500" fill="hold"/>
                                        <p:tgtEl>
                                          <p:spTgt spid="911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8" grpId="0" animBg="1" autoUpdateAnimBg="0"/>
      <p:bldP spid="91149"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9"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EXAMEN FISICO</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4350" name="Text Box 14"/>
          <p:cNvSpPr txBox="1">
            <a:spLocks noChangeArrowheads="1"/>
          </p:cNvSpPr>
          <p:nvPr/>
        </p:nvSpPr>
        <p:spPr bwMode="auto">
          <a:xfrm>
            <a:off x="914400" y="1493838"/>
            <a:ext cx="22098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400" b="1" u="none">
                <a:cs typeface="Times New Roman" charset="0"/>
              </a:rPr>
              <a:t>Aplicación</a:t>
            </a:r>
            <a:endParaRPr lang="es-ES" sz="2400" b="1" u="none">
              <a:cs typeface="Times New Roman" charset="0"/>
            </a:endParaRPr>
          </a:p>
        </p:txBody>
      </p:sp>
      <p:sp>
        <p:nvSpPr>
          <p:cNvPr id="14351" name="Text Box 15"/>
          <p:cNvSpPr txBox="1">
            <a:spLocks noChangeArrowheads="1"/>
          </p:cNvSpPr>
          <p:nvPr/>
        </p:nvSpPr>
        <p:spPr bwMode="auto">
          <a:xfrm>
            <a:off x="922338" y="2362200"/>
            <a:ext cx="7383462" cy="27432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400" b="1" u="none">
                <a:cs typeface="Times New Roman" charset="0"/>
              </a:rPr>
              <a:t>Arqueos de Caja General y Caja Menor</a:t>
            </a:r>
          </a:p>
          <a:p>
            <a:pPr algn="just" eaLnBrk="1" hangingPunct="1">
              <a:buFontTx/>
              <a:buChar char="-"/>
            </a:pPr>
            <a:endParaRPr lang="es-ES_tradnl" sz="2400" b="1" u="none">
              <a:cs typeface="Times New Roman" charset="0"/>
            </a:endParaRPr>
          </a:p>
          <a:p>
            <a:pPr algn="just" eaLnBrk="1" hangingPunct="1">
              <a:buFontTx/>
              <a:buChar char="-"/>
            </a:pPr>
            <a:r>
              <a:rPr lang="es-ES_tradnl" sz="2400" b="1" u="none">
                <a:cs typeface="Times New Roman" charset="0"/>
              </a:rPr>
              <a:t>Conteo Físico de los Inventarios</a:t>
            </a:r>
          </a:p>
          <a:p>
            <a:pPr algn="just" eaLnBrk="1" hangingPunct="1">
              <a:buFontTx/>
              <a:buChar char="-"/>
            </a:pPr>
            <a:endParaRPr lang="es-ES_tradnl" sz="2400" b="1" u="none">
              <a:cs typeface="Times New Roman" charset="0"/>
            </a:endParaRPr>
          </a:p>
          <a:p>
            <a:pPr algn="just" eaLnBrk="1" hangingPunct="1">
              <a:buFontTx/>
              <a:buChar char="-"/>
            </a:pPr>
            <a:r>
              <a:rPr lang="es-ES_tradnl" sz="2400" b="1" u="none">
                <a:cs typeface="Times New Roman" charset="0"/>
              </a:rPr>
              <a:t>Verificación de la Propiedad, Planta y Equipo, tales como edificaciones equipo de oficina, maquinaria de fabrica y automóviles</a:t>
            </a:r>
            <a:endParaRPr lang="es-ES" sz="2400" b="1" u="none">
              <a:cs typeface="Times New Roman" charset="0"/>
            </a:endParaRPr>
          </a:p>
        </p:txBody>
      </p:sp>
    </p:spTree>
    <p:extLst>
      <p:ext uri="{BB962C8B-B14F-4D97-AF65-F5344CB8AC3E}">
        <p14:creationId xmlns:p14="http://schemas.microsoft.com/office/powerpoint/2010/main" val="2507190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50"/>
                                        </p:tgtEl>
                                        <p:attrNameLst>
                                          <p:attrName>style.visibility</p:attrName>
                                        </p:attrNameLst>
                                      </p:cBhvr>
                                      <p:to>
                                        <p:strVal val="visible"/>
                                      </p:to>
                                    </p:set>
                                    <p:anim calcmode="lin" valueType="num">
                                      <p:cBhvr additive="base">
                                        <p:cTn id="7" dur="500" fill="hold"/>
                                        <p:tgtEl>
                                          <p:spTgt spid="14350"/>
                                        </p:tgtEl>
                                        <p:attrNameLst>
                                          <p:attrName>ppt_x</p:attrName>
                                        </p:attrNameLst>
                                      </p:cBhvr>
                                      <p:tavLst>
                                        <p:tav tm="0">
                                          <p:val>
                                            <p:strVal val="0-#ppt_w/2"/>
                                          </p:val>
                                        </p:tav>
                                        <p:tav tm="100000">
                                          <p:val>
                                            <p:strVal val="#ppt_x"/>
                                          </p:val>
                                        </p:tav>
                                      </p:tavLst>
                                    </p:anim>
                                    <p:anim calcmode="lin" valueType="num">
                                      <p:cBhvr additive="base">
                                        <p:cTn id="8" dur="500" fill="hold"/>
                                        <p:tgtEl>
                                          <p:spTgt spid="143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4351"/>
                                        </p:tgtEl>
                                        <p:attrNameLst>
                                          <p:attrName>style.visibility</p:attrName>
                                        </p:attrNameLst>
                                      </p:cBhvr>
                                      <p:to>
                                        <p:strVal val="visible"/>
                                      </p:to>
                                    </p:set>
                                    <p:anim calcmode="lin" valueType="num">
                                      <p:cBhvr additive="base">
                                        <p:cTn id="13" dur="500" fill="hold"/>
                                        <p:tgtEl>
                                          <p:spTgt spid="14351"/>
                                        </p:tgtEl>
                                        <p:attrNameLst>
                                          <p:attrName>ppt_x</p:attrName>
                                        </p:attrNameLst>
                                      </p:cBhvr>
                                      <p:tavLst>
                                        <p:tav tm="0">
                                          <p:val>
                                            <p:strVal val="0-#ppt_w/2"/>
                                          </p:val>
                                        </p:tav>
                                        <p:tav tm="100000">
                                          <p:val>
                                            <p:strVal val="#ppt_x"/>
                                          </p:val>
                                        </p:tav>
                                      </p:tavLst>
                                    </p:anim>
                                    <p:anim calcmode="lin" valueType="num">
                                      <p:cBhvr additive="base">
                                        <p:cTn id="14" dur="500" fill="hold"/>
                                        <p:tgtEl>
                                          <p:spTgt spid="1435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50" grpId="0" animBg="1" autoUpdateAnimBg="0"/>
      <p:bldP spid="14351" grpId="0" animBg="1"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006475" y="1362075"/>
            <a:ext cx="2346325"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400" b="1" u="none">
                <a:cs typeface="Times New Roman" charset="0"/>
              </a:rPr>
              <a:t>Definición</a:t>
            </a:r>
            <a:endParaRPr lang="es-ES" sz="2400" b="1" u="none">
              <a:cs typeface="Times New Roman" charset="0"/>
            </a:endParaRPr>
          </a:p>
        </p:txBody>
      </p:sp>
      <p:graphicFrame>
        <p:nvGraphicFramePr>
          <p:cNvPr id="15363"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INSPECCION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5369" name="Text Box 9"/>
          <p:cNvSpPr txBox="1">
            <a:spLocks noChangeArrowheads="1"/>
          </p:cNvSpPr>
          <p:nvPr/>
        </p:nvSpPr>
        <p:spPr bwMode="auto">
          <a:xfrm>
            <a:off x="1006475" y="1981200"/>
            <a:ext cx="7146925" cy="40386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400" b="1" u="none">
                <a:cs typeface="Times New Roman" charset="0"/>
              </a:rPr>
              <a:t>Es el examen que hace el auditor de los documentos y archivos del cliente para apoyar la información que es o debe ser incluida en los estados financieros</a:t>
            </a:r>
          </a:p>
          <a:p>
            <a:pPr algn="just" eaLnBrk="1" hangingPunct="1">
              <a:buFontTx/>
              <a:buChar char="-"/>
            </a:pPr>
            <a:endParaRPr lang="es-ES_tradnl" sz="2400" b="1" u="none">
              <a:cs typeface="Times New Roman" charset="0"/>
            </a:endParaRPr>
          </a:p>
          <a:p>
            <a:pPr algn="just" eaLnBrk="1" hangingPunct="1">
              <a:buFontTx/>
              <a:buChar char="-"/>
            </a:pPr>
            <a:r>
              <a:rPr lang="es-ES_tradnl" sz="2400" b="1" u="none">
                <a:cs typeface="Times New Roman" charset="0"/>
              </a:rPr>
              <a:t>Los archivos que examina el auditor son archivos que utiliza el cliente para proporcionar información al realizar sus actividades de manera organizada.</a:t>
            </a:r>
          </a:p>
        </p:txBody>
      </p:sp>
    </p:spTree>
    <p:extLst>
      <p:ext uri="{BB962C8B-B14F-4D97-AF65-F5344CB8AC3E}">
        <p14:creationId xmlns:p14="http://schemas.microsoft.com/office/powerpoint/2010/main" val="40210516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5363"/>
                                        </p:tgtEl>
                                        <p:attrNameLst>
                                          <p:attrName>style.visibility</p:attrName>
                                        </p:attrNameLst>
                                      </p:cBhvr>
                                      <p:to>
                                        <p:strVal val="visible"/>
                                      </p:to>
                                    </p:set>
                                    <p:anim calcmode="lin" valueType="num">
                                      <p:cBhvr additive="base">
                                        <p:cTn id="7" dur="500" fill="hold"/>
                                        <p:tgtEl>
                                          <p:spTgt spid="15363"/>
                                        </p:tgtEl>
                                        <p:attrNameLst>
                                          <p:attrName>ppt_x</p:attrName>
                                        </p:attrNameLst>
                                      </p:cBhvr>
                                      <p:tavLst>
                                        <p:tav tm="0">
                                          <p:val>
                                            <p:strVal val="0-#ppt_w/2"/>
                                          </p:val>
                                        </p:tav>
                                        <p:tav tm="100000">
                                          <p:val>
                                            <p:strVal val="#ppt_x"/>
                                          </p:val>
                                        </p:tav>
                                      </p:tavLst>
                                    </p:anim>
                                    <p:anim calcmode="lin" valueType="num">
                                      <p:cBhvr additive="base">
                                        <p:cTn id="8" dur="500" fill="hold"/>
                                        <p:tgtEl>
                                          <p:spTgt spid="1536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2"/>
                                        </p:tgtEl>
                                        <p:attrNameLst>
                                          <p:attrName>style.visibility</p:attrName>
                                        </p:attrNameLst>
                                      </p:cBhvr>
                                      <p:to>
                                        <p:strVal val="visible"/>
                                      </p:to>
                                    </p:set>
                                    <p:anim calcmode="lin" valueType="num">
                                      <p:cBhvr additive="base">
                                        <p:cTn id="13" dur="500" fill="hold"/>
                                        <p:tgtEl>
                                          <p:spTgt spid="15362"/>
                                        </p:tgtEl>
                                        <p:attrNameLst>
                                          <p:attrName>ppt_x</p:attrName>
                                        </p:attrNameLst>
                                      </p:cBhvr>
                                      <p:tavLst>
                                        <p:tav tm="0">
                                          <p:val>
                                            <p:strVal val="0-#ppt_w/2"/>
                                          </p:val>
                                        </p:tav>
                                        <p:tav tm="100000">
                                          <p:val>
                                            <p:strVal val="#ppt_x"/>
                                          </p:val>
                                        </p:tav>
                                      </p:tavLst>
                                    </p:anim>
                                    <p:anim calcmode="lin" valueType="num">
                                      <p:cBhvr additive="base">
                                        <p:cTn id="14" dur="500" fill="hold"/>
                                        <p:tgtEl>
                                          <p:spTgt spid="1536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9"/>
                                        </p:tgtEl>
                                        <p:attrNameLst>
                                          <p:attrName>style.visibility</p:attrName>
                                        </p:attrNameLst>
                                      </p:cBhvr>
                                      <p:to>
                                        <p:strVal val="visible"/>
                                      </p:to>
                                    </p:set>
                                    <p:anim calcmode="lin" valueType="num">
                                      <p:cBhvr additive="base">
                                        <p:cTn id="19" dur="500" fill="hold"/>
                                        <p:tgtEl>
                                          <p:spTgt spid="15369"/>
                                        </p:tgtEl>
                                        <p:attrNameLst>
                                          <p:attrName>ppt_x</p:attrName>
                                        </p:attrNameLst>
                                      </p:cBhvr>
                                      <p:tavLst>
                                        <p:tav tm="0">
                                          <p:val>
                                            <p:strVal val="0-#ppt_w/2"/>
                                          </p:val>
                                        </p:tav>
                                        <p:tav tm="100000">
                                          <p:val>
                                            <p:strVal val="#ppt_x"/>
                                          </p:val>
                                        </p:tav>
                                      </p:tavLst>
                                    </p:anim>
                                    <p:anim calcmode="lin" valueType="num">
                                      <p:cBhvr additive="base">
                                        <p:cTn id="20" dur="500" fill="hold"/>
                                        <p:tgtEl>
                                          <p:spTgt spid="153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animBg="1" autoUpdateAnimBg="0"/>
      <p:bldP spid="15369" grpId="0" animBg="1"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ext Box 1026"/>
          <p:cNvSpPr txBox="1">
            <a:spLocks noChangeArrowheads="1"/>
          </p:cNvSpPr>
          <p:nvPr/>
        </p:nvSpPr>
        <p:spPr bwMode="auto">
          <a:xfrm>
            <a:off x="1006475" y="1325563"/>
            <a:ext cx="2651125" cy="3762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eaLnBrk="1" hangingPunct="1">
              <a:buFontTx/>
              <a:buChar char="-"/>
            </a:pPr>
            <a:r>
              <a:rPr lang="es-ES_tradnl" sz="1800" b="1" u="none">
                <a:cs typeface="Times New Roman" charset="0"/>
              </a:rPr>
              <a:t>Definición</a:t>
            </a:r>
            <a:endParaRPr lang="es-ES" sz="1800" b="1" u="none">
              <a:cs typeface="Times New Roman" charset="0"/>
            </a:endParaRPr>
          </a:p>
        </p:txBody>
      </p:sp>
      <p:graphicFrame>
        <p:nvGraphicFramePr>
          <p:cNvPr id="92163" name="Group 1027"/>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INSPECCION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92169" name="Text Box 1033"/>
          <p:cNvSpPr txBox="1">
            <a:spLocks noChangeArrowheads="1"/>
          </p:cNvSpPr>
          <p:nvPr/>
        </p:nvSpPr>
        <p:spPr bwMode="auto">
          <a:xfrm>
            <a:off x="1006475" y="1828800"/>
            <a:ext cx="7680325" cy="4191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571500" indent="-19050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r>
              <a:rPr lang="es-ES_tradnl" sz="1700" b="1" u="none">
                <a:cs typeface="Times New Roman" charset="0"/>
              </a:rPr>
              <a:t>Se Clasifican en:</a:t>
            </a:r>
          </a:p>
          <a:p>
            <a:pPr algn="just" eaLnBrk="1" hangingPunct="1">
              <a:buFontTx/>
              <a:buChar char="-"/>
            </a:pPr>
            <a:endParaRPr lang="es-ES_tradnl" sz="800" b="1" u="none">
              <a:cs typeface="Times New Roman" charset="0"/>
            </a:endParaRPr>
          </a:p>
          <a:p>
            <a:pPr lvl="1" algn="just" eaLnBrk="1" hangingPunct="1">
              <a:buFontTx/>
              <a:buChar char="-"/>
            </a:pPr>
            <a:r>
              <a:rPr lang="es-ES_tradnl" sz="1700" b="1" u="none">
                <a:cs typeface="Times New Roman" charset="0"/>
              </a:rPr>
              <a:t>Documentos Internos: Es aquel que ha sido preparado y utilizado dentro de la empresa del cliente.  Se conserva dentro de la misma sin que nunca caiga en manos de una parte externa.  Ejemplos:  Duplicados de Facturas de Ventas, Los informes de Tiempo de los empleados y los informes de recepción de inventarios.</a:t>
            </a:r>
          </a:p>
          <a:p>
            <a:pPr lvl="1" algn="just" eaLnBrk="1" hangingPunct="1">
              <a:buFontTx/>
              <a:buChar char="-"/>
            </a:pPr>
            <a:endParaRPr lang="es-ES_tradnl" sz="1700" b="1" u="none">
              <a:cs typeface="Times New Roman" charset="0"/>
            </a:endParaRPr>
          </a:p>
          <a:p>
            <a:pPr lvl="1" algn="just" eaLnBrk="1" hangingPunct="1">
              <a:buFontTx/>
              <a:buChar char="-"/>
            </a:pPr>
            <a:r>
              <a:rPr lang="es-ES_tradnl" sz="1700" b="1" u="none">
                <a:cs typeface="Times New Roman" charset="0"/>
              </a:rPr>
              <a:t>Documentos Externos: es aquel que ha estado en manos de una persona externa ajena al cliente, que es parte de una operación que se esta documentando, pero que por el momento no esta en manos del cliente ni esta accesible fácilmente.</a:t>
            </a:r>
          </a:p>
          <a:p>
            <a:pPr lvl="1" algn="just" eaLnBrk="1" hangingPunct="1"/>
            <a:r>
              <a:rPr lang="es-MX" sz="1700" b="1" u="none">
                <a:cs typeface="Times New Roman" charset="0"/>
              </a:rPr>
              <a:t>	En algunos casos, los documentos externos se originan fuera del cliente y terminan en sus manos: Ejemplos:  Facturas de Proveedores, documentos por pagar cancelados y polizas de seguros y cheque cancelados.</a:t>
            </a:r>
            <a:endParaRPr lang="es-ES" sz="1700" b="1" u="none">
              <a:cs typeface="Times New Roman" charset="0"/>
            </a:endParaRPr>
          </a:p>
        </p:txBody>
      </p:sp>
    </p:spTree>
    <p:extLst>
      <p:ext uri="{BB962C8B-B14F-4D97-AF65-F5344CB8AC3E}">
        <p14:creationId xmlns:p14="http://schemas.microsoft.com/office/powerpoint/2010/main" val="3191767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163"/>
                                        </p:tgtEl>
                                        <p:attrNameLst>
                                          <p:attrName>style.visibility</p:attrName>
                                        </p:attrNameLst>
                                      </p:cBhvr>
                                      <p:to>
                                        <p:strVal val="visible"/>
                                      </p:to>
                                    </p:set>
                                    <p:anim calcmode="lin" valueType="num">
                                      <p:cBhvr additive="base">
                                        <p:cTn id="7" dur="500" fill="hold"/>
                                        <p:tgtEl>
                                          <p:spTgt spid="92163"/>
                                        </p:tgtEl>
                                        <p:attrNameLst>
                                          <p:attrName>ppt_x</p:attrName>
                                        </p:attrNameLst>
                                      </p:cBhvr>
                                      <p:tavLst>
                                        <p:tav tm="0">
                                          <p:val>
                                            <p:strVal val="0-#ppt_w/2"/>
                                          </p:val>
                                        </p:tav>
                                        <p:tav tm="100000">
                                          <p:val>
                                            <p:strVal val="#ppt_x"/>
                                          </p:val>
                                        </p:tav>
                                      </p:tavLst>
                                    </p:anim>
                                    <p:anim calcmode="lin" valueType="num">
                                      <p:cBhvr additive="base">
                                        <p:cTn id="8" dur="500" fill="hold"/>
                                        <p:tgtEl>
                                          <p:spTgt spid="9216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162"/>
                                        </p:tgtEl>
                                        <p:attrNameLst>
                                          <p:attrName>style.visibility</p:attrName>
                                        </p:attrNameLst>
                                      </p:cBhvr>
                                      <p:to>
                                        <p:strVal val="visible"/>
                                      </p:to>
                                    </p:set>
                                    <p:anim calcmode="lin" valueType="num">
                                      <p:cBhvr additive="base">
                                        <p:cTn id="13" dur="500" fill="hold"/>
                                        <p:tgtEl>
                                          <p:spTgt spid="92162"/>
                                        </p:tgtEl>
                                        <p:attrNameLst>
                                          <p:attrName>ppt_x</p:attrName>
                                        </p:attrNameLst>
                                      </p:cBhvr>
                                      <p:tavLst>
                                        <p:tav tm="0">
                                          <p:val>
                                            <p:strVal val="0-#ppt_w/2"/>
                                          </p:val>
                                        </p:tav>
                                        <p:tav tm="100000">
                                          <p:val>
                                            <p:strVal val="#ppt_x"/>
                                          </p:val>
                                        </p:tav>
                                      </p:tavLst>
                                    </p:anim>
                                    <p:anim calcmode="lin" valueType="num">
                                      <p:cBhvr additive="base">
                                        <p:cTn id="14" dur="500" fill="hold"/>
                                        <p:tgtEl>
                                          <p:spTgt spid="9216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169"/>
                                        </p:tgtEl>
                                        <p:attrNameLst>
                                          <p:attrName>style.visibility</p:attrName>
                                        </p:attrNameLst>
                                      </p:cBhvr>
                                      <p:to>
                                        <p:strVal val="visible"/>
                                      </p:to>
                                    </p:set>
                                    <p:anim calcmode="lin" valueType="num">
                                      <p:cBhvr additive="base">
                                        <p:cTn id="19" dur="500" fill="hold"/>
                                        <p:tgtEl>
                                          <p:spTgt spid="92169"/>
                                        </p:tgtEl>
                                        <p:attrNameLst>
                                          <p:attrName>ppt_x</p:attrName>
                                        </p:attrNameLst>
                                      </p:cBhvr>
                                      <p:tavLst>
                                        <p:tav tm="0">
                                          <p:val>
                                            <p:strVal val="0-#ppt_w/2"/>
                                          </p:val>
                                        </p:tav>
                                        <p:tav tm="100000">
                                          <p:val>
                                            <p:strVal val="#ppt_x"/>
                                          </p:val>
                                        </p:tav>
                                      </p:tavLst>
                                    </p:anim>
                                    <p:anim calcmode="lin" valueType="num">
                                      <p:cBhvr additive="base">
                                        <p:cTn id="20" dur="500" fill="hold"/>
                                        <p:tgtEl>
                                          <p:spTgt spid="921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2" grpId="0" animBg="1" autoUpdateAnimBg="0"/>
      <p:bldP spid="92169" grpId="0" animBg="1"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006475" y="1311275"/>
            <a:ext cx="1584325"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000" b="1" u="none">
                <a:cs typeface="Times New Roman" charset="0"/>
              </a:rPr>
              <a:t>Ventajas</a:t>
            </a:r>
            <a:endParaRPr lang="es-ES" sz="2000" b="1" u="none">
              <a:cs typeface="Times New Roman" charset="0"/>
            </a:endParaRPr>
          </a:p>
        </p:txBody>
      </p:sp>
      <p:graphicFrame>
        <p:nvGraphicFramePr>
          <p:cNvPr id="16387"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INSPECCION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6393" name="Text Box 9"/>
          <p:cNvSpPr txBox="1">
            <a:spLocks noChangeArrowheads="1"/>
          </p:cNvSpPr>
          <p:nvPr/>
        </p:nvSpPr>
        <p:spPr bwMode="auto">
          <a:xfrm>
            <a:off x="1009650" y="1828800"/>
            <a:ext cx="7296150" cy="4191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Cada operación en la empresa del cliente por lo regular se ve apoyada por lo menos con un documento</a:t>
            </a:r>
          </a:p>
          <a:p>
            <a:pPr algn="just" eaLnBrk="1" hangingPunct="1">
              <a:buFontTx/>
              <a:buChar char="-"/>
            </a:pPr>
            <a:endParaRPr lang="es-ES_tradnl" sz="2000" b="1" u="none">
              <a:cs typeface="Times New Roman" charset="0"/>
            </a:endParaRPr>
          </a:p>
          <a:p>
            <a:pPr algn="just" eaLnBrk="1" hangingPunct="1">
              <a:buFontTx/>
              <a:buChar char="-"/>
            </a:pPr>
            <a:r>
              <a:rPr lang="es-ES_tradnl" sz="2000" b="1" u="none">
                <a:cs typeface="Times New Roman" charset="0"/>
              </a:rPr>
              <a:t>La inspección es una técnica que se utiliza ampliamente en todas las auditorias porque normalmente es accesible al auditor a un costo relativamente bajo.</a:t>
            </a:r>
          </a:p>
          <a:p>
            <a:pPr algn="just" eaLnBrk="1" hangingPunct="1">
              <a:buFontTx/>
              <a:buChar char="-"/>
            </a:pPr>
            <a:endParaRPr lang="es-ES_tradnl" sz="2000" b="1" u="none">
              <a:cs typeface="Times New Roman" charset="0"/>
            </a:endParaRPr>
          </a:p>
          <a:p>
            <a:pPr algn="just" eaLnBrk="1" hangingPunct="1">
              <a:buFontTx/>
              <a:buChar char="-"/>
            </a:pPr>
            <a:r>
              <a:rPr lang="es-ES_tradnl" sz="2000" b="1" u="none">
                <a:cs typeface="Times New Roman" charset="0"/>
              </a:rPr>
              <a:t>Dado que los documentos externos han estado en manos del cliente como de la otra parte de la operación, existen ciertos indicios de que ambas partes están de acuerdo sobre la información y las condiciones indicadas en el documento.</a:t>
            </a:r>
            <a:endParaRPr lang="es-ES" sz="2000" b="1" u="none">
              <a:cs typeface="Times New Roman" charset="0"/>
            </a:endParaRPr>
          </a:p>
        </p:txBody>
      </p:sp>
    </p:spTree>
    <p:extLst>
      <p:ext uri="{BB962C8B-B14F-4D97-AF65-F5344CB8AC3E}">
        <p14:creationId xmlns:p14="http://schemas.microsoft.com/office/powerpoint/2010/main" val="3842320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0-#ppt_w/2"/>
                                          </p:val>
                                        </p:tav>
                                        <p:tav tm="100000">
                                          <p:val>
                                            <p:strVal val="#ppt_x"/>
                                          </p:val>
                                        </p:tav>
                                      </p:tavLst>
                                    </p:anim>
                                    <p:anim calcmode="lin" valueType="num">
                                      <p:cBhvr additive="base">
                                        <p:cTn id="8" dur="500" fill="hold"/>
                                        <p:tgtEl>
                                          <p:spTgt spid="163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93"/>
                                        </p:tgtEl>
                                        <p:attrNameLst>
                                          <p:attrName>style.visibility</p:attrName>
                                        </p:attrNameLst>
                                      </p:cBhvr>
                                      <p:to>
                                        <p:strVal val="visible"/>
                                      </p:to>
                                    </p:set>
                                    <p:anim calcmode="lin" valueType="num">
                                      <p:cBhvr additive="base">
                                        <p:cTn id="13" dur="500" fill="hold"/>
                                        <p:tgtEl>
                                          <p:spTgt spid="16393"/>
                                        </p:tgtEl>
                                        <p:attrNameLst>
                                          <p:attrName>ppt_x</p:attrName>
                                        </p:attrNameLst>
                                      </p:cBhvr>
                                      <p:tavLst>
                                        <p:tav tm="0">
                                          <p:val>
                                            <p:strVal val="0-#ppt_w/2"/>
                                          </p:val>
                                        </p:tav>
                                        <p:tav tm="100000">
                                          <p:val>
                                            <p:strVal val="#ppt_x"/>
                                          </p:val>
                                        </p:tav>
                                      </p:tavLst>
                                    </p:anim>
                                    <p:anim calcmode="lin" valueType="num">
                                      <p:cBhvr additive="base">
                                        <p:cTn id="14" dur="500" fill="hold"/>
                                        <p:tgtEl>
                                          <p:spTgt spid="163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nimBg="1" autoUpdateAnimBg="0"/>
      <p:bldP spid="16393" grpId="0" animBg="1"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3187" name="Group 1027"/>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INSPECCION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93194" name="Text Box 1034"/>
          <p:cNvSpPr txBox="1">
            <a:spLocks noChangeArrowheads="1"/>
          </p:cNvSpPr>
          <p:nvPr/>
        </p:nvSpPr>
        <p:spPr bwMode="auto">
          <a:xfrm>
            <a:off x="990600" y="1498600"/>
            <a:ext cx="2286000"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000" b="1" u="none">
                <a:cs typeface="Times New Roman" charset="0"/>
              </a:rPr>
              <a:t>Desventajas</a:t>
            </a:r>
            <a:endParaRPr lang="es-ES" sz="2000" b="1" u="none">
              <a:cs typeface="Times New Roman" charset="0"/>
            </a:endParaRPr>
          </a:p>
        </p:txBody>
      </p:sp>
      <p:sp>
        <p:nvSpPr>
          <p:cNvPr id="93195" name="Text Box 1035"/>
          <p:cNvSpPr txBox="1">
            <a:spLocks noChangeArrowheads="1"/>
          </p:cNvSpPr>
          <p:nvPr/>
        </p:nvSpPr>
        <p:spPr bwMode="auto">
          <a:xfrm>
            <a:off x="990600" y="2057400"/>
            <a:ext cx="7162800" cy="2057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El gran volumen de documentos.</a:t>
            </a:r>
          </a:p>
          <a:p>
            <a:pPr algn="just" eaLnBrk="1" hangingPunct="1">
              <a:buFontTx/>
              <a:buChar char="-"/>
            </a:pPr>
            <a:endParaRPr lang="es-ES_tradnl" sz="2000" b="1" u="none">
              <a:cs typeface="Times New Roman" charset="0"/>
            </a:endParaRPr>
          </a:p>
          <a:p>
            <a:pPr algn="just" eaLnBrk="1" hangingPunct="1">
              <a:buFontTx/>
              <a:buChar char="-"/>
            </a:pPr>
            <a:r>
              <a:rPr lang="es-ES_tradnl" sz="2000" b="1" u="none">
                <a:cs typeface="Times New Roman" charset="0"/>
              </a:rPr>
              <a:t>Los documentos internos credos y procesados bajo condiciones de una mala estructura de control interno no pueden ser evidencias confiables.</a:t>
            </a:r>
            <a:endParaRPr lang="es-ES" sz="2000" b="1" u="none">
              <a:cs typeface="Times New Roman" charset="0"/>
            </a:endParaRPr>
          </a:p>
        </p:txBody>
      </p:sp>
      <p:sp>
        <p:nvSpPr>
          <p:cNvPr id="93196" name="Text Box 1036"/>
          <p:cNvSpPr txBox="1">
            <a:spLocks noChangeArrowheads="1"/>
          </p:cNvSpPr>
          <p:nvPr/>
        </p:nvSpPr>
        <p:spPr bwMode="auto">
          <a:xfrm>
            <a:off x="990600" y="4419600"/>
            <a:ext cx="1981200"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000" b="1" u="none">
                <a:cs typeface="Times New Roman" charset="0"/>
              </a:rPr>
              <a:t>Aplicación</a:t>
            </a:r>
            <a:endParaRPr lang="es-ES" sz="2000" b="1" u="none">
              <a:cs typeface="Times New Roman" charset="0"/>
            </a:endParaRPr>
          </a:p>
        </p:txBody>
      </p:sp>
      <p:sp>
        <p:nvSpPr>
          <p:cNvPr id="93197" name="Text Box 1037"/>
          <p:cNvSpPr txBox="1">
            <a:spLocks noChangeArrowheads="1"/>
          </p:cNvSpPr>
          <p:nvPr/>
        </p:nvSpPr>
        <p:spPr bwMode="auto">
          <a:xfrm>
            <a:off x="990600" y="5029200"/>
            <a:ext cx="7124700" cy="762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Verificación de los títulos de propiedad, pólizas de seguro, contratos, pagares, títulos valores.</a:t>
            </a:r>
          </a:p>
        </p:txBody>
      </p:sp>
    </p:spTree>
    <p:extLst>
      <p:ext uri="{BB962C8B-B14F-4D97-AF65-F5344CB8AC3E}">
        <p14:creationId xmlns:p14="http://schemas.microsoft.com/office/powerpoint/2010/main" val="395127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3194"/>
                                        </p:tgtEl>
                                        <p:attrNameLst>
                                          <p:attrName>style.visibility</p:attrName>
                                        </p:attrNameLst>
                                      </p:cBhvr>
                                      <p:to>
                                        <p:strVal val="visible"/>
                                      </p:to>
                                    </p:set>
                                    <p:anim calcmode="lin" valueType="num">
                                      <p:cBhvr additive="base">
                                        <p:cTn id="7" dur="500" fill="hold"/>
                                        <p:tgtEl>
                                          <p:spTgt spid="93194"/>
                                        </p:tgtEl>
                                        <p:attrNameLst>
                                          <p:attrName>ppt_x</p:attrName>
                                        </p:attrNameLst>
                                      </p:cBhvr>
                                      <p:tavLst>
                                        <p:tav tm="0">
                                          <p:val>
                                            <p:strVal val="0-#ppt_w/2"/>
                                          </p:val>
                                        </p:tav>
                                        <p:tav tm="100000">
                                          <p:val>
                                            <p:strVal val="#ppt_x"/>
                                          </p:val>
                                        </p:tav>
                                      </p:tavLst>
                                    </p:anim>
                                    <p:anim calcmode="lin" valueType="num">
                                      <p:cBhvr additive="base">
                                        <p:cTn id="8" dur="500" fill="hold"/>
                                        <p:tgtEl>
                                          <p:spTgt spid="931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3195"/>
                                        </p:tgtEl>
                                        <p:attrNameLst>
                                          <p:attrName>style.visibility</p:attrName>
                                        </p:attrNameLst>
                                      </p:cBhvr>
                                      <p:to>
                                        <p:strVal val="visible"/>
                                      </p:to>
                                    </p:set>
                                    <p:anim calcmode="lin" valueType="num">
                                      <p:cBhvr additive="base">
                                        <p:cTn id="13" dur="500" fill="hold"/>
                                        <p:tgtEl>
                                          <p:spTgt spid="93195"/>
                                        </p:tgtEl>
                                        <p:attrNameLst>
                                          <p:attrName>ppt_x</p:attrName>
                                        </p:attrNameLst>
                                      </p:cBhvr>
                                      <p:tavLst>
                                        <p:tav tm="0">
                                          <p:val>
                                            <p:strVal val="0-#ppt_w/2"/>
                                          </p:val>
                                        </p:tav>
                                        <p:tav tm="100000">
                                          <p:val>
                                            <p:strVal val="#ppt_x"/>
                                          </p:val>
                                        </p:tav>
                                      </p:tavLst>
                                    </p:anim>
                                    <p:anim calcmode="lin" valueType="num">
                                      <p:cBhvr additive="base">
                                        <p:cTn id="14" dur="500" fill="hold"/>
                                        <p:tgtEl>
                                          <p:spTgt spid="9319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3196"/>
                                        </p:tgtEl>
                                        <p:attrNameLst>
                                          <p:attrName>style.visibility</p:attrName>
                                        </p:attrNameLst>
                                      </p:cBhvr>
                                      <p:to>
                                        <p:strVal val="visible"/>
                                      </p:to>
                                    </p:set>
                                    <p:anim calcmode="lin" valueType="num">
                                      <p:cBhvr additive="base">
                                        <p:cTn id="19" dur="500" fill="hold"/>
                                        <p:tgtEl>
                                          <p:spTgt spid="93196"/>
                                        </p:tgtEl>
                                        <p:attrNameLst>
                                          <p:attrName>ppt_x</p:attrName>
                                        </p:attrNameLst>
                                      </p:cBhvr>
                                      <p:tavLst>
                                        <p:tav tm="0">
                                          <p:val>
                                            <p:strVal val="0-#ppt_w/2"/>
                                          </p:val>
                                        </p:tav>
                                        <p:tav tm="100000">
                                          <p:val>
                                            <p:strVal val="#ppt_x"/>
                                          </p:val>
                                        </p:tav>
                                      </p:tavLst>
                                    </p:anim>
                                    <p:anim calcmode="lin" valueType="num">
                                      <p:cBhvr additive="base">
                                        <p:cTn id="20" dur="500" fill="hold"/>
                                        <p:tgtEl>
                                          <p:spTgt spid="9319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3197"/>
                                        </p:tgtEl>
                                        <p:attrNameLst>
                                          <p:attrName>style.visibility</p:attrName>
                                        </p:attrNameLst>
                                      </p:cBhvr>
                                      <p:to>
                                        <p:strVal val="visible"/>
                                      </p:to>
                                    </p:set>
                                    <p:anim calcmode="lin" valueType="num">
                                      <p:cBhvr additive="base">
                                        <p:cTn id="25" dur="500" fill="hold"/>
                                        <p:tgtEl>
                                          <p:spTgt spid="93197"/>
                                        </p:tgtEl>
                                        <p:attrNameLst>
                                          <p:attrName>ppt_x</p:attrName>
                                        </p:attrNameLst>
                                      </p:cBhvr>
                                      <p:tavLst>
                                        <p:tav tm="0">
                                          <p:val>
                                            <p:strVal val="0-#ppt_w/2"/>
                                          </p:val>
                                        </p:tav>
                                        <p:tav tm="100000">
                                          <p:val>
                                            <p:strVal val="#ppt_x"/>
                                          </p:val>
                                        </p:tav>
                                      </p:tavLst>
                                    </p:anim>
                                    <p:anim calcmode="lin" valueType="num">
                                      <p:cBhvr additive="base">
                                        <p:cTn id="26" dur="500" fill="hold"/>
                                        <p:tgtEl>
                                          <p:spTgt spid="9319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94" grpId="0" animBg="1" autoUpdateAnimBg="0"/>
      <p:bldP spid="93195" grpId="0" animBg="1" autoUpdateAnimBg="0"/>
      <p:bldP spid="93196" grpId="0" animBg="1" autoUpdateAnimBg="0"/>
      <p:bldP spid="93197"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990600" y="1468438"/>
            <a:ext cx="2117725" cy="4365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200" b="1" u="none">
                <a:cs typeface="Times New Roman" charset="0"/>
              </a:rPr>
              <a:t>Definición</a:t>
            </a:r>
            <a:endParaRPr lang="es-ES" sz="2200" b="1" u="none">
              <a:cs typeface="Times New Roman" charset="0"/>
            </a:endParaRPr>
          </a:p>
        </p:txBody>
      </p:sp>
      <p:graphicFrame>
        <p:nvGraphicFramePr>
          <p:cNvPr id="17411"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OBSERVACION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7417" name="Text Box 9"/>
          <p:cNvSpPr txBox="1">
            <a:spLocks noChangeArrowheads="1"/>
          </p:cNvSpPr>
          <p:nvPr/>
        </p:nvSpPr>
        <p:spPr bwMode="auto">
          <a:xfrm>
            <a:off x="1009650" y="2133600"/>
            <a:ext cx="7296150" cy="1905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2200" b="1" u="none">
                <a:cs typeface="Times New Roman" charset="0"/>
              </a:rPr>
              <a:t>Es el uso de los sentidos para evaluar ciertas actividades. En toda auditoria existen muchas oportunidades para utilizar la vista. El oído, el tacto y el olfato para evaluar una amplia gama de cosas.</a:t>
            </a:r>
            <a:endParaRPr lang="es-ES" sz="2200" b="1" u="none">
              <a:cs typeface="Times New Roman" charset="0"/>
            </a:endParaRPr>
          </a:p>
        </p:txBody>
      </p:sp>
      <p:sp>
        <p:nvSpPr>
          <p:cNvPr id="17418" name="Text Box 10"/>
          <p:cNvSpPr txBox="1">
            <a:spLocks noChangeArrowheads="1"/>
          </p:cNvSpPr>
          <p:nvPr/>
        </p:nvSpPr>
        <p:spPr bwMode="auto">
          <a:xfrm>
            <a:off x="1006475" y="4953000"/>
            <a:ext cx="7086600" cy="381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200" b="1" u="none">
                <a:cs typeface="Times New Roman" charset="0"/>
              </a:rPr>
              <a:t>Es útil en la mayor parte de la auditoria.</a:t>
            </a:r>
          </a:p>
        </p:txBody>
      </p:sp>
      <p:sp>
        <p:nvSpPr>
          <p:cNvPr id="17419" name="Text Box 11"/>
          <p:cNvSpPr txBox="1">
            <a:spLocks noChangeArrowheads="1"/>
          </p:cNvSpPr>
          <p:nvPr/>
        </p:nvSpPr>
        <p:spPr bwMode="auto">
          <a:xfrm>
            <a:off x="1006475" y="4287838"/>
            <a:ext cx="1736725" cy="4365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200" b="1" u="none">
                <a:cs typeface="Times New Roman" charset="0"/>
              </a:rPr>
              <a:t>Ventajas</a:t>
            </a:r>
            <a:endParaRPr lang="es-ES" sz="2200" b="1" u="none">
              <a:cs typeface="Times New Roman" charset="0"/>
            </a:endParaRPr>
          </a:p>
        </p:txBody>
      </p:sp>
    </p:spTree>
    <p:extLst>
      <p:ext uri="{BB962C8B-B14F-4D97-AF65-F5344CB8AC3E}">
        <p14:creationId xmlns:p14="http://schemas.microsoft.com/office/powerpoint/2010/main" val="722780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0-#ppt_w/2"/>
                                          </p:val>
                                        </p:tav>
                                        <p:tav tm="100000">
                                          <p:val>
                                            <p:strVal val="#ppt_x"/>
                                          </p:val>
                                        </p:tav>
                                      </p:tavLst>
                                    </p:anim>
                                    <p:anim calcmode="lin" valueType="num">
                                      <p:cBhvr additive="base">
                                        <p:cTn id="8" dur="500" fill="hold"/>
                                        <p:tgtEl>
                                          <p:spTgt spid="174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0"/>
                                        </p:tgtEl>
                                        <p:attrNameLst>
                                          <p:attrName>style.visibility</p:attrName>
                                        </p:attrNameLst>
                                      </p:cBhvr>
                                      <p:to>
                                        <p:strVal val="visible"/>
                                      </p:to>
                                    </p:set>
                                    <p:anim calcmode="lin" valueType="num">
                                      <p:cBhvr additive="base">
                                        <p:cTn id="13" dur="500" fill="hold"/>
                                        <p:tgtEl>
                                          <p:spTgt spid="17410"/>
                                        </p:tgtEl>
                                        <p:attrNameLst>
                                          <p:attrName>ppt_x</p:attrName>
                                        </p:attrNameLst>
                                      </p:cBhvr>
                                      <p:tavLst>
                                        <p:tav tm="0">
                                          <p:val>
                                            <p:strVal val="0-#ppt_w/2"/>
                                          </p:val>
                                        </p:tav>
                                        <p:tav tm="100000">
                                          <p:val>
                                            <p:strVal val="#ppt_x"/>
                                          </p:val>
                                        </p:tav>
                                      </p:tavLst>
                                    </p:anim>
                                    <p:anim calcmode="lin" valueType="num">
                                      <p:cBhvr additive="base">
                                        <p:cTn id="14"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417"/>
                                        </p:tgtEl>
                                        <p:attrNameLst>
                                          <p:attrName>style.visibility</p:attrName>
                                        </p:attrNameLst>
                                      </p:cBhvr>
                                      <p:to>
                                        <p:strVal val="visible"/>
                                      </p:to>
                                    </p:set>
                                    <p:anim calcmode="lin" valueType="num">
                                      <p:cBhvr additive="base">
                                        <p:cTn id="19" dur="500" fill="hold"/>
                                        <p:tgtEl>
                                          <p:spTgt spid="17417"/>
                                        </p:tgtEl>
                                        <p:attrNameLst>
                                          <p:attrName>ppt_x</p:attrName>
                                        </p:attrNameLst>
                                      </p:cBhvr>
                                      <p:tavLst>
                                        <p:tav tm="0">
                                          <p:val>
                                            <p:strVal val="0-#ppt_w/2"/>
                                          </p:val>
                                        </p:tav>
                                        <p:tav tm="100000">
                                          <p:val>
                                            <p:strVal val="#ppt_x"/>
                                          </p:val>
                                        </p:tav>
                                      </p:tavLst>
                                    </p:anim>
                                    <p:anim calcmode="lin" valueType="num">
                                      <p:cBhvr additive="base">
                                        <p:cTn id="20" dur="500" fill="hold"/>
                                        <p:tgtEl>
                                          <p:spTgt spid="1741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419"/>
                                        </p:tgtEl>
                                        <p:attrNameLst>
                                          <p:attrName>style.visibility</p:attrName>
                                        </p:attrNameLst>
                                      </p:cBhvr>
                                      <p:to>
                                        <p:strVal val="visible"/>
                                      </p:to>
                                    </p:set>
                                    <p:anim calcmode="lin" valueType="num">
                                      <p:cBhvr additive="base">
                                        <p:cTn id="25" dur="500" fill="hold"/>
                                        <p:tgtEl>
                                          <p:spTgt spid="17419"/>
                                        </p:tgtEl>
                                        <p:attrNameLst>
                                          <p:attrName>ppt_x</p:attrName>
                                        </p:attrNameLst>
                                      </p:cBhvr>
                                      <p:tavLst>
                                        <p:tav tm="0">
                                          <p:val>
                                            <p:strVal val="0-#ppt_w/2"/>
                                          </p:val>
                                        </p:tav>
                                        <p:tav tm="100000">
                                          <p:val>
                                            <p:strVal val="#ppt_x"/>
                                          </p:val>
                                        </p:tav>
                                      </p:tavLst>
                                    </p:anim>
                                    <p:anim calcmode="lin" valueType="num">
                                      <p:cBhvr additive="base">
                                        <p:cTn id="26" dur="500" fill="hold"/>
                                        <p:tgtEl>
                                          <p:spTgt spid="1741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7418"/>
                                        </p:tgtEl>
                                        <p:attrNameLst>
                                          <p:attrName>style.visibility</p:attrName>
                                        </p:attrNameLst>
                                      </p:cBhvr>
                                      <p:to>
                                        <p:strVal val="visible"/>
                                      </p:to>
                                    </p:set>
                                    <p:anim calcmode="lin" valueType="num">
                                      <p:cBhvr additive="base">
                                        <p:cTn id="31" dur="500" fill="hold"/>
                                        <p:tgtEl>
                                          <p:spTgt spid="17418"/>
                                        </p:tgtEl>
                                        <p:attrNameLst>
                                          <p:attrName>ppt_x</p:attrName>
                                        </p:attrNameLst>
                                      </p:cBhvr>
                                      <p:tavLst>
                                        <p:tav tm="0">
                                          <p:val>
                                            <p:strVal val="0-#ppt_w/2"/>
                                          </p:val>
                                        </p:tav>
                                        <p:tav tm="100000">
                                          <p:val>
                                            <p:strVal val="#ppt_x"/>
                                          </p:val>
                                        </p:tav>
                                      </p:tavLst>
                                    </p:anim>
                                    <p:anim calcmode="lin" valueType="num">
                                      <p:cBhvr additive="base">
                                        <p:cTn id="32" dur="500" fill="hold"/>
                                        <p:tgtEl>
                                          <p:spTgt spid="174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nimBg="1" autoUpdateAnimBg="0"/>
      <p:bldP spid="17417" grpId="0" animBg="1" autoUpdateAnimBg="0"/>
      <p:bldP spid="17418" grpId="0" animBg="1" autoUpdateAnimBg="0"/>
      <p:bldP spid="17419" grpId="0" animBg="1"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1026"/>
          <p:cNvSpPr txBox="1">
            <a:spLocks noChangeArrowheads="1"/>
          </p:cNvSpPr>
          <p:nvPr/>
        </p:nvSpPr>
        <p:spPr bwMode="auto">
          <a:xfrm>
            <a:off x="3024188" y="1490663"/>
            <a:ext cx="1582737" cy="395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1200" b="1" u="none">
                <a:cs typeface="Arial" charset="0"/>
              </a:rPr>
              <a:t>Cuentas Por Pagar</a:t>
            </a:r>
            <a:endParaRPr lang="es-CO" sz="1200" b="1" u="none"/>
          </a:p>
        </p:txBody>
      </p:sp>
      <p:sp>
        <p:nvSpPr>
          <p:cNvPr id="82947" name="Text Box 1027"/>
          <p:cNvSpPr txBox="1">
            <a:spLocks noChangeArrowheads="1"/>
          </p:cNvSpPr>
          <p:nvPr/>
        </p:nvSpPr>
        <p:spPr bwMode="auto">
          <a:xfrm>
            <a:off x="3024188" y="3146425"/>
            <a:ext cx="1582737" cy="395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1200" b="1" u="none">
                <a:cs typeface="Times New Roman" charset="0"/>
              </a:rPr>
              <a:t>Cuentas Por Cobrar</a:t>
            </a:r>
            <a:r>
              <a:rPr lang="es-CO" sz="1200" b="1" u="none">
                <a:cs typeface="Times New Roman" charset="0"/>
              </a:rPr>
              <a:t> </a:t>
            </a:r>
          </a:p>
        </p:txBody>
      </p:sp>
      <p:sp>
        <p:nvSpPr>
          <p:cNvPr id="82948" name="Text Box 1028"/>
          <p:cNvSpPr txBox="1">
            <a:spLocks noChangeArrowheads="1"/>
          </p:cNvSpPr>
          <p:nvPr/>
        </p:nvSpPr>
        <p:spPr bwMode="auto">
          <a:xfrm>
            <a:off x="1143000" y="1501775"/>
            <a:ext cx="1582738" cy="395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MX" sz="1200" b="1" i="1" u="none">
                <a:cs typeface="Times New Roman" charset="0"/>
              </a:rPr>
              <a:t>Compras </a:t>
            </a:r>
            <a:endParaRPr lang="es-CO" sz="1200" b="1" i="1" u="none">
              <a:cs typeface="Times New Roman" charset="0"/>
            </a:endParaRPr>
          </a:p>
        </p:txBody>
      </p:sp>
      <p:graphicFrame>
        <p:nvGraphicFramePr>
          <p:cNvPr id="82949" name="Group 1029"/>
          <p:cNvGraphicFramePr>
            <a:graphicFrameLocks noGrp="1"/>
          </p:cNvGraphicFramePr>
          <p:nvPr/>
        </p:nvGraphicFramePr>
        <p:xfrm>
          <a:off x="990600" y="4572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CICLO DE OPERACIONES DE LAS COMPAÑIAS</a:t>
                      </a:r>
                      <a:endParaRPr kumimoji="0" lang="es-CO" sz="2000" b="1" i="0" u="none" strike="noStrike" cap="none" normalizeH="0" baseline="0" smtClean="0">
                        <a:ln>
                          <a:noFill/>
                        </a:ln>
                        <a:solidFill>
                          <a:schemeClr val="accent2"/>
                        </a:solidFill>
                        <a:effectLst/>
                        <a:latin typeface="Arial" charset="0"/>
                        <a:cs typeface="Arial"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82955" name="Text Box 1035"/>
          <p:cNvSpPr txBox="1">
            <a:spLocks noChangeArrowheads="1"/>
          </p:cNvSpPr>
          <p:nvPr/>
        </p:nvSpPr>
        <p:spPr bwMode="auto">
          <a:xfrm>
            <a:off x="1066800" y="3157538"/>
            <a:ext cx="1582738" cy="395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1200" b="1" u="none">
                <a:cs typeface="Times New Roman" charset="0"/>
              </a:rPr>
              <a:t>Ventas</a:t>
            </a:r>
            <a:r>
              <a:rPr lang="es-CO" sz="1200" b="1" u="none">
                <a:cs typeface="Times New Roman" charset="0"/>
              </a:rPr>
              <a:t> </a:t>
            </a:r>
          </a:p>
        </p:txBody>
      </p:sp>
      <p:sp>
        <p:nvSpPr>
          <p:cNvPr id="82956" name="Text Box 1036"/>
          <p:cNvSpPr txBox="1">
            <a:spLocks noChangeArrowheads="1"/>
          </p:cNvSpPr>
          <p:nvPr/>
        </p:nvSpPr>
        <p:spPr bwMode="auto">
          <a:xfrm>
            <a:off x="4876800" y="1490663"/>
            <a:ext cx="1582738" cy="395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1200" b="1" u="none">
                <a:cs typeface="Times New Roman" charset="0"/>
              </a:rPr>
              <a:t>Pagos</a:t>
            </a:r>
            <a:endParaRPr lang="es-CO" sz="1200" b="1" u="none">
              <a:cs typeface="Times New Roman" charset="0"/>
            </a:endParaRPr>
          </a:p>
        </p:txBody>
      </p:sp>
      <p:sp>
        <p:nvSpPr>
          <p:cNvPr id="82957" name="Text Box 1037"/>
          <p:cNvSpPr txBox="1">
            <a:spLocks noChangeArrowheads="1"/>
          </p:cNvSpPr>
          <p:nvPr/>
        </p:nvSpPr>
        <p:spPr bwMode="auto">
          <a:xfrm>
            <a:off x="5029200" y="3146425"/>
            <a:ext cx="1582738" cy="395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1200" b="1" u="none">
                <a:cs typeface="Times New Roman" charset="0"/>
              </a:rPr>
              <a:t>Recaudos</a:t>
            </a:r>
            <a:r>
              <a:rPr lang="es-CO" sz="1200" b="1" u="none">
                <a:cs typeface="Times New Roman" charset="0"/>
              </a:rPr>
              <a:t> </a:t>
            </a:r>
          </a:p>
        </p:txBody>
      </p:sp>
      <p:sp>
        <p:nvSpPr>
          <p:cNvPr id="82958" name="Text Box 1038"/>
          <p:cNvSpPr txBox="1">
            <a:spLocks noChangeArrowheads="1"/>
          </p:cNvSpPr>
          <p:nvPr/>
        </p:nvSpPr>
        <p:spPr bwMode="auto">
          <a:xfrm>
            <a:off x="1846263" y="2460625"/>
            <a:ext cx="1582737" cy="395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MX" sz="1200" b="1" i="1" u="none">
                <a:cs typeface="Times New Roman" charset="0"/>
              </a:rPr>
              <a:t>Produccion </a:t>
            </a:r>
            <a:endParaRPr lang="es-CO" sz="1200" b="1" i="1" u="none">
              <a:cs typeface="Times New Roman" charset="0"/>
            </a:endParaRPr>
          </a:p>
        </p:txBody>
      </p:sp>
      <p:sp>
        <p:nvSpPr>
          <p:cNvPr id="82959" name="Text Box 1039"/>
          <p:cNvSpPr txBox="1">
            <a:spLocks noChangeArrowheads="1"/>
          </p:cNvSpPr>
          <p:nvPr/>
        </p:nvSpPr>
        <p:spPr bwMode="auto">
          <a:xfrm>
            <a:off x="3751263" y="2460625"/>
            <a:ext cx="1582737" cy="395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MX" sz="1200" b="1" i="1" u="none">
                <a:cs typeface="Times New Roman" charset="0"/>
              </a:rPr>
              <a:t>Inventarios </a:t>
            </a:r>
            <a:endParaRPr lang="es-CO" sz="1200" b="1" i="1" u="none">
              <a:cs typeface="Times New Roman" charset="0"/>
            </a:endParaRPr>
          </a:p>
        </p:txBody>
      </p:sp>
      <p:sp>
        <p:nvSpPr>
          <p:cNvPr id="82960" name="Text Box 1040"/>
          <p:cNvSpPr txBox="1">
            <a:spLocks noChangeArrowheads="1"/>
          </p:cNvSpPr>
          <p:nvPr/>
        </p:nvSpPr>
        <p:spPr bwMode="auto">
          <a:xfrm>
            <a:off x="3024188" y="4151313"/>
            <a:ext cx="1582737" cy="395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1200" b="1" u="none">
                <a:cs typeface="Times New Roman" charset="0"/>
              </a:rPr>
              <a:t>Nomina</a:t>
            </a:r>
            <a:r>
              <a:rPr lang="es-CO" sz="1200" b="1" u="none">
                <a:cs typeface="Times New Roman" charset="0"/>
              </a:rPr>
              <a:t> </a:t>
            </a:r>
          </a:p>
        </p:txBody>
      </p:sp>
      <p:sp>
        <p:nvSpPr>
          <p:cNvPr id="82961" name="Text Box 1041"/>
          <p:cNvSpPr txBox="1">
            <a:spLocks noChangeArrowheads="1"/>
          </p:cNvSpPr>
          <p:nvPr/>
        </p:nvSpPr>
        <p:spPr bwMode="auto">
          <a:xfrm>
            <a:off x="7010400" y="2209800"/>
            <a:ext cx="1547813"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MX" sz="1200" b="1" i="1" u="none">
                <a:cs typeface="Times New Roman" charset="0"/>
              </a:rPr>
              <a:t>Estados</a:t>
            </a:r>
          </a:p>
          <a:p>
            <a:pPr algn="ctr" eaLnBrk="1" hangingPunct="1">
              <a:buFontTx/>
              <a:buChar char="-"/>
            </a:pPr>
            <a:r>
              <a:rPr lang="es-MX" sz="1200" b="1" i="1" u="none">
                <a:cs typeface="Times New Roman" charset="0"/>
              </a:rPr>
              <a:t>Finacieros </a:t>
            </a:r>
            <a:endParaRPr lang="es-CO" sz="1200" b="1" i="1" u="none">
              <a:cs typeface="Times New Roman" charset="0"/>
            </a:endParaRPr>
          </a:p>
        </p:txBody>
      </p:sp>
      <p:cxnSp>
        <p:nvCxnSpPr>
          <p:cNvPr id="82962" name="AutoShape 1042"/>
          <p:cNvCxnSpPr>
            <a:cxnSpLocks noChangeShapeType="1"/>
            <a:stCxn id="82948" idx="3"/>
            <a:endCxn id="82946" idx="1"/>
          </p:cNvCxnSpPr>
          <p:nvPr/>
        </p:nvCxnSpPr>
        <p:spPr bwMode="auto">
          <a:xfrm flipV="1">
            <a:off x="2725738" y="1689100"/>
            <a:ext cx="298450" cy="11113"/>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63" name="AutoShape 1043"/>
          <p:cNvCxnSpPr>
            <a:cxnSpLocks noChangeShapeType="1"/>
            <a:stCxn id="82946" idx="3"/>
            <a:endCxn id="82956" idx="1"/>
          </p:cNvCxnSpPr>
          <p:nvPr/>
        </p:nvCxnSpPr>
        <p:spPr bwMode="auto">
          <a:xfrm>
            <a:off x="4606925" y="1689100"/>
            <a:ext cx="269875"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64" name="AutoShape 1044"/>
          <p:cNvCxnSpPr>
            <a:cxnSpLocks noChangeShapeType="1"/>
            <a:stCxn id="82958" idx="3"/>
            <a:endCxn id="82959" idx="1"/>
          </p:cNvCxnSpPr>
          <p:nvPr/>
        </p:nvCxnSpPr>
        <p:spPr bwMode="auto">
          <a:xfrm>
            <a:off x="3429000" y="2659063"/>
            <a:ext cx="322263"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65" name="AutoShape 1045"/>
          <p:cNvCxnSpPr>
            <a:cxnSpLocks noChangeShapeType="1"/>
            <a:stCxn id="82955" idx="3"/>
            <a:endCxn id="82947" idx="1"/>
          </p:cNvCxnSpPr>
          <p:nvPr/>
        </p:nvCxnSpPr>
        <p:spPr bwMode="auto">
          <a:xfrm flipV="1">
            <a:off x="2649538" y="3344863"/>
            <a:ext cx="374650" cy="11112"/>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66" name="AutoShape 1046"/>
          <p:cNvCxnSpPr>
            <a:cxnSpLocks noChangeShapeType="1"/>
            <a:stCxn id="82947" idx="3"/>
            <a:endCxn id="82957" idx="1"/>
          </p:cNvCxnSpPr>
          <p:nvPr/>
        </p:nvCxnSpPr>
        <p:spPr bwMode="auto">
          <a:xfrm>
            <a:off x="4606925" y="3344863"/>
            <a:ext cx="422275" cy="0"/>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67" name="AutoShape 1047"/>
          <p:cNvCxnSpPr>
            <a:cxnSpLocks noChangeShapeType="1"/>
            <a:stCxn id="82956" idx="3"/>
            <a:endCxn id="82961" idx="1"/>
          </p:cNvCxnSpPr>
          <p:nvPr/>
        </p:nvCxnSpPr>
        <p:spPr bwMode="auto">
          <a:xfrm>
            <a:off x="6459538" y="1689100"/>
            <a:ext cx="550862" cy="977900"/>
          </a:xfrm>
          <a:prstGeom prst="curvedConnector3">
            <a:avLst>
              <a:gd name="adj1" fmla="val 49856"/>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68" name="AutoShape 1048"/>
          <p:cNvCxnSpPr>
            <a:cxnSpLocks noChangeShapeType="1"/>
            <a:stCxn id="82959" idx="3"/>
            <a:endCxn id="82961" idx="1"/>
          </p:cNvCxnSpPr>
          <p:nvPr/>
        </p:nvCxnSpPr>
        <p:spPr bwMode="auto">
          <a:xfrm>
            <a:off x="5334000" y="2659063"/>
            <a:ext cx="1676400" cy="7937"/>
          </a:xfrm>
          <a:prstGeom prst="curvedConnector3">
            <a:avLst>
              <a:gd name="adj1" fmla="val 50000"/>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69" name="AutoShape 1049"/>
          <p:cNvCxnSpPr>
            <a:cxnSpLocks noChangeShapeType="1"/>
            <a:stCxn id="82957" idx="3"/>
            <a:endCxn id="82961" idx="1"/>
          </p:cNvCxnSpPr>
          <p:nvPr/>
        </p:nvCxnSpPr>
        <p:spPr bwMode="auto">
          <a:xfrm flipV="1">
            <a:off x="6611938" y="2667000"/>
            <a:ext cx="398462" cy="677863"/>
          </a:xfrm>
          <a:prstGeom prst="curvedConnector3">
            <a:avLst>
              <a:gd name="adj1" fmla="val 4980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70" name="AutoShape 1050"/>
          <p:cNvCxnSpPr>
            <a:cxnSpLocks noChangeShapeType="1"/>
            <a:stCxn id="82960" idx="3"/>
            <a:endCxn id="82961" idx="2"/>
          </p:cNvCxnSpPr>
          <p:nvPr/>
        </p:nvCxnSpPr>
        <p:spPr bwMode="auto">
          <a:xfrm flipV="1">
            <a:off x="4606925" y="3124200"/>
            <a:ext cx="3178175" cy="1225550"/>
          </a:xfrm>
          <a:prstGeom prst="curvedConnector2">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71" name="AutoShape 1051"/>
          <p:cNvCxnSpPr>
            <a:cxnSpLocks noChangeShapeType="1"/>
            <a:stCxn id="82948" idx="2"/>
            <a:endCxn id="82958" idx="1"/>
          </p:cNvCxnSpPr>
          <p:nvPr/>
        </p:nvCxnSpPr>
        <p:spPr bwMode="auto">
          <a:xfrm rot="5400000">
            <a:off x="1509713" y="2233613"/>
            <a:ext cx="762000" cy="88900"/>
          </a:xfrm>
          <a:prstGeom prst="bentConnector4">
            <a:avLst>
              <a:gd name="adj1" fmla="val 36875"/>
              <a:gd name="adj2" fmla="val 357144"/>
            </a:avLst>
          </a:prstGeom>
          <a:noFill/>
          <a:ln w="38100">
            <a:solidFill>
              <a:schemeClr val="tx1"/>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72" name="AutoShape 1052"/>
          <p:cNvCxnSpPr>
            <a:cxnSpLocks noChangeShapeType="1"/>
            <a:stCxn id="82959" idx="2"/>
            <a:endCxn id="82955" idx="1"/>
          </p:cNvCxnSpPr>
          <p:nvPr/>
        </p:nvCxnSpPr>
        <p:spPr bwMode="auto">
          <a:xfrm rot="5400000">
            <a:off x="2555082" y="1367631"/>
            <a:ext cx="500062" cy="3476625"/>
          </a:xfrm>
          <a:prstGeom prst="bentConnector4">
            <a:avLst>
              <a:gd name="adj1" fmla="val 30157"/>
              <a:gd name="adj2" fmla="val 106574"/>
            </a:avLst>
          </a:prstGeom>
          <a:noFill/>
          <a:ln w="38100">
            <a:solidFill>
              <a:schemeClr val="tx1"/>
            </a:solidFill>
            <a:prstDash val="sysDot"/>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973" name="AutoShape 1053"/>
          <p:cNvSpPr>
            <a:spLocks noChangeArrowheads="1"/>
          </p:cNvSpPr>
          <p:nvPr/>
        </p:nvSpPr>
        <p:spPr bwMode="auto">
          <a:xfrm>
            <a:off x="2133600" y="1027113"/>
            <a:ext cx="644525" cy="34131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MX" sz="900" u="none"/>
              <a:t>Factura de </a:t>
            </a:r>
          </a:p>
          <a:p>
            <a:pPr algn="ctr"/>
            <a:r>
              <a:rPr lang="es-MX" sz="900" u="none"/>
              <a:t>Compra</a:t>
            </a:r>
            <a:endParaRPr lang="es-CO" sz="900" u="none"/>
          </a:p>
        </p:txBody>
      </p:sp>
      <p:cxnSp>
        <p:nvCxnSpPr>
          <p:cNvPr id="82974" name="AutoShape 1054"/>
          <p:cNvCxnSpPr>
            <a:cxnSpLocks noChangeShapeType="1"/>
            <a:stCxn id="82948" idx="0"/>
            <a:endCxn id="82973" idx="1"/>
          </p:cNvCxnSpPr>
          <p:nvPr/>
        </p:nvCxnSpPr>
        <p:spPr bwMode="auto">
          <a:xfrm rot="-5400000">
            <a:off x="1882776" y="1250950"/>
            <a:ext cx="303212" cy="198437"/>
          </a:xfrm>
          <a:prstGeom prst="curvedConnector2">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975" name="AutoShape 1055"/>
          <p:cNvSpPr>
            <a:spLocks noChangeArrowheads="1"/>
          </p:cNvSpPr>
          <p:nvPr/>
        </p:nvSpPr>
        <p:spPr bwMode="auto">
          <a:xfrm>
            <a:off x="3962400" y="1027113"/>
            <a:ext cx="644525" cy="34131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MX" sz="900" u="none"/>
              <a:t>N.D., N.C.</a:t>
            </a:r>
            <a:endParaRPr lang="es-CO" sz="900" u="none"/>
          </a:p>
        </p:txBody>
      </p:sp>
      <p:cxnSp>
        <p:nvCxnSpPr>
          <p:cNvPr id="82976" name="AutoShape 1056"/>
          <p:cNvCxnSpPr>
            <a:cxnSpLocks noChangeShapeType="1"/>
            <a:stCxn id="82946" idx="0"/>
            <a:endCxn id="82975" idx="1"/>
          </p:cNvCxnSpPr>
          <p:nvPr/>
        </p:nvCxnSpPr>
        <p:spPr bwMode="auto">
          <a:xfrm rot="-5400000">
            <a:off x="3743325" y="1271588"/>
            <a:ext cx="292100" cy="146050"/>
          </a:xfrm>
          <a:prstGeom prst="curvedConnector2">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977" name="AutoShape 1057"/>
          <p:cNvSpPr>
            <a:spLocks noChangeArrowheads="1"/>
          </p:cNvSpPr>
          <p:nvPr/>
        </p:nvSpPr>
        <p:spPr bwMode="auto">
          <a:xfrm>
            <a:off x="5791200" y="1027113"/>
            <a:ext cx="679450" cy="377825"/>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MX" sz="900" u="none"/>
              <a:t>Comprobante</a:t>
            </a:r>
          </a:p>
          <a:p>
            <a:pPr algn="ctr"/>
            <a:r>
              <a:rPr lang="es-MX" sz="900" u="none"/>
              <a:t>deEgreso</a:t>
            </a:r>
            <a:endParaRPr lang="es-CO" sz="900" u="none"/>
          </a:p>
        </p:txBody>
      </p:sp>
      <p:cxnSp>
        <p:nvCxnSpPr>
          <p:cNvPr id="82978" name="AutoShape 1058"/>
          <p:cNvCxnSpPr>
            <a:cxnSpLocks noChangeShapeType="1"/>
            <a:stCxn id="82956" idx="0"/>
            <a:endCxn id="82977" idx="1"/>
          </p:cNvCxnSpPr>
          <p:nvPr/>
        </p:nvCxnSpPr>
        <p:spPr bwMode="auto">
          <a:xfrm rot="-5400000">
            <a:off x="5592763" y="1292225"/>
            <a:ext cx="274638" cy="122237"/>
          </a:xfrm>
          <a:prstGeom prst="curvedConnector2">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979" name="AutoShape 1059"/>
          <p:cNvSpPr>
            <a:spLocks noChangeArrowheads="1"/>
          </p:cNvSpPr>
          <p:nvPr/>
        </p:nvSpPr>
        <p:spPr bwMode="auto">
          <a:xfrm>
            <a:off x="2819400" y="2057400"/>
            <a:ext cx="644525" cy="34131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MX" sz="900" u="none"/>
              <a:t>Hoja de </a:t>
            </a:r>
          </a:p>
          <a:p>
            <a:pPr algn="ctr"/>
            <a:r>
              <a:rPr lang="es-MX" sz="900" u="none"/>
              <a:t>Costos</a:t>
            </a:r>
            <a:endParaRPr lang="es-CO" sz="900" u="none"/>
          </a:p>
        </p:txBody>
      </p:sp>
      <p:sp>
        <p:nvSpPr>
          <p:cNvPr id="82980" name="AutoShape 1060"/>
          <p:cNvSpPr>
            <a:spLocks noChangeArrowheads="1"/>
          </p:cNvSpPr>
          <p:nvPr/>
        </p:nvSpPr>
        <p:spPr bwMode="auto">
          <a:xfrm>
            <a:off x="4724400" y="2057400"/>
            <a:ext cx="644525" cy="341313"/>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MX" sz="900" u="none"/>
              <a:t>Kardex </a:t>
            </a:r>
          </a:p>
          <a:p>
            <a:pPr algn="ctr"/>
            <a:r>
              <a:rPr lang="es-MX" sz="900" u="none"/>
              <a:t>Valorizado</a:t>
            </a:r>
            <a:endParaRPr lang="es-CO" sz="900" u="none"/>
          </a:p>
        </p:txBody>
      </p:sp>
      <p:sp>
        <p:nvSpPr>
          <p:cNvPr id="82981" name="AutoShape 1061"/>
          <p:cNvSpPr>
            <a:spLocks noChangeArrowheads="1"/>
          </p:cNvSpPr>
          <p:nvPr/>
        </p:nvSpPr>
        <p:spPr bwMode="auto">
          <a:xfrm>
            <a:off x="2057400" y="3694113"/>
            <a:ext cx="644525" cy="34131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MX" sz="900" u="none"/>
              <a:t>Factura de</a:t>
            </a:r>
          </a:p>
          <a:p>
            <a:pPr algn="ctr"/>
            <a:r>
              <a:rPr lang="es-MX" sz="900" u="none"/>
              <a:t>Venta</a:t>
            </a:r>
            <a:endParaRPr lang="es-CO" sz="900" u="none"/>
          </a:p>
        </p:txBody>
      </p:sp>
      <p:sp>
        <p:nvSpPr>
          <p:cNvPr id="82982" name="AutoShape 1062"/>
          <p:cNvSpPr>
            <a:spLocks noChangeArrowheads="1"/>
          </p:cNvSpPr>
          <p:nvPr/>
        </p:nvSpPr>
        <p:spPr bwMode="auto">
          <a:xfrm>
            <a:off x="4038600" y="3694113"/>
            <a:ext cx="644525" cy="34131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MX" sz="900" u="none"/>
              <a:t>N.D., N.C.</a:t>
            </a:r>
            <a:endParaRPr lang="es-CO" sz="900" u="none"/>
          </a:p>
        </p:txBody>
      </p:sp>
      <p:sp>
        <p:nvSpPr>
          <p:cNvPr id="82983" name="AutoShape 1063"/>
          <p:cNvSpPr>
            <a:spLocks noChangeArrowheads="1"/>
          </p:cNvSpPr>
          <p:nvPr/>
        </p:nvSpPr>
        <p:spPr bwMode="auto">
          <a:xfrm>
            <a:off x="6019800" y="3694113"/>
            <a:ext cx="644525" cy="34131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MX" sz="900" u="none"/>
              <a:t>Recibo de</a:t>
            </a:r>
          </a:p>
          <a:p>
            <a:pPr algn="ctr"/>
            <a:r>
              <a:rPr lang="es-MX" sz="900" u="none"/>
              <a:t>Caja.</a:t>
            </a:r>
            <a:endParaRPr lang="es-CO" sz="900" u="none"/>
          </a:p>
        </p:txBody>
      </p:sp>
      <p:sp>
        <p:nvSpPr>
          <p:cNvPr id="82984" name="AutoShape 1064"/>
          <p:cNvSpPr>
            <a:spLocks noChangeArrowheads="1"/>
          </p:cNvSpPr>
          <p:nvPr/>
        </p:nvSpPr>
        <p:spPr bwMode="auto">
          <a:xfrm>
            <a:off x="3962400" y="4687888"/>
            <a:ext cx="644525" cy="341312"/>
          </a:xfrm>
          <a:prstGeom prst="flowChartDocument">
            <a:avLst/>
          </a:prstGeom>
          <a:noFill/>
          <a:ln w="9525">
            <a:solidFill>
              <a:schemeClr val="tx1"/>
            </a:solidFill>
            <a:miter lim="800000"/>
            <a:headEnd/>
            <a:tailEnd/>
          </a:ln>
          <a:effectLst/>
          <a:extLst>
            <a:ext uri="{909E8E84-426E-40DD-AFC4-6F175D3DCCD1}">
              <a14:hiddenFill xmlns:a14="http://schemas.microsoft.com/office/drawing/2010/main">
                <a:solidFill>
                  <a:srgbClr val="FFCC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MX" sz="900" u="none"/>
              <a:t>Comprobante</a:t>
            </a:r>
          </a:p>
          <a:p>
            <a:pPr algn="ctr"/>
            <a:r>
              <a:rPr lang="es-MX" sz="900" u="none"/>
              <a:t>De Nomina.</a:t>
            </a:r>
            <a:endParaRPr lang="es-CO" sz="900" u="none"/>
          </a:p>
        </p:txBody>
      </p:sp>
      <p:cxnSp>
        <p:nvCxnSpPr>
          <p:cNvPr id="82985" name="AutoShape 1065"/>
          <p:cNvCxnSpPr>
            <a:cxnSpLocks noChangeShapeType="1"/>
            <a:stCxn id="82959" idx="0"/>
            <a:endCxn id="82980" idx="1"/>
          </p:cNvCxnSpPr>
          <p:nvPr/>
        </p:nvCxnSpPr>
        <p:spPr bwMode="auto">
          <a:xfrm rot="-5400000">
            <a:off x="4518025" y="2254250"/>
            <a:ext cx="231775" cy="180975"/>
          </a:xfrm>
          <a:prstGeom prst="curvedConnector2">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86" name="AutoShape 1066"/>
          <p:cNvCxnSpPr>
            <a:cxnSpLocks noChangeShapeType="1"/>
            <a:stCxn id="82958" idx="0"/>
            <a:endCxn id="82979" idx="1"/>
          </p:cNvCxnSpPr>
          <p:nvPr/>
        </p:nvCxnSpPr>
        <p:spPr bwMode="auto">
          <a:xfrm rot="-5400000">
            <a:off x="2613025" y="2254250"/>
            <a:ext cx="231775" cy="180975"/>
          </a:xfrm>
          <a:prstGeom prst="curvedConnector2">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87" name="AutoShape 1067"/>
          <p:cNvCxnSpPr>
            <a:cxnSpLocks noChangeShapeType="1"/>
            <a:stCxn id="82955" idx="2"/>
            <a:endCxn id="82981" idx="1"/>
          </p:cNvCxnSpPr>
          <p:nvPr/>
        </p:nvCxnSpPr>
        <p:spPr bwMode="auto">
          <a:xfrm rot="16200000" flipH="1">
            <a:off x="1801813" y="3609975"/>
            <a:ext cx="312738" cy="198437"/>
          </a:xfrm>
          <a:prstGeom prst="curvedConnector2">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88" name="AutoShape 1068"/>
          <p:cNvCxnSpPr>
            <a:cxnSpLocks noChangeShapeType="1"/>
            <a:stCxn id="82947" idx="2"/>
            <a:endCxn id="82982" idx="1"/>
          </p:cNvCxnSpPr>
          <p:nvPr/>
        </p:nvCxnSpPr>
        <p:spPr bwMode="auto">
          <a:xfrm rot="16200000" flipH="1">
            <a:off x="3765550" y="3592513"/>
            <a:ext cx="323850" cy="222250"/>
          </a:xfrm>
          <a:prstGeom prst="curvedConnector2">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89" name="AutoShape 1069"/>
          <p:cNvCxnSpPr>
            <a:cxnSpLocks noChangeShapeType="1"/>
            <a:stCxn id="82957" idx="2"/>
            <a:endCxn id="82983" idx="1"/>
          </p:cNvCxnSpPr>
          <p:nvPr/>
        </p:nvCxnSpPr>
        <p:spPr bwMode="auto">
          <a:xfrm rot="16200000" flipH="1">
            <a:off x="5758657" y="3604419"/>
            <a:ext cx="323850" cy="198437"/>
          </a:xfrm>
          <a:prstGeom prst="curvedConnector2">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990" name="AutoShape 1070"/>
          <p:cNvCxnSpPr>
            <a:cxnSpLocks noChangeShapeType="1"/>
            <a:stCxn id="82960" idx="2"/>
            <a:endCxn id="82984" idx="1"/>
          </p:cNvCxnSpPr>
          <p:nvPr/>
        </p:nvCxnSpPr>
        <p:spPr bwMode="auto">
          <a:xfrm rot="16200000" flipH="1">
            <a:off x="3733006" y="4629944"/>
            <a:ext cx="312738" cy="146050"/>
          </a:xfrm>
          <a:prstGeom prst="curvedConnector2">
            <a:avLst/>
          </a:prstGeom>
          <a:noFill/>
          <a:ln w="9525" cap="rnd">
            <a:solidFill>
              <a:schemeClr val="tx1"/>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991" name="Text Box 1071"/>
          <p:cNvSpPr txBox="1">
            <a:spLocks noChangeArrowheads="1"/>
          </p:cNvSpPr>
          <p:nvPr/>
        </p:nvSpPr>
        <p:spPr bwMode="auto">
          <a:xfrm>
            <a:off x="1270000" y="5105400"/>
            <a:ext cx="6816725" cy="466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r>
              <a:rPr lang="es-MX" sz="2400" u="none">
                <a:latin typeface="Times New Roman" charset="0"/>
              </a:rPr>
              <a:t>S I S T E M A   D E   C O N T R O L   I N T E R N O</a:t>
            </a:r>
            <a:endParaRPr lang="es-CO" sz="2400" u="none">
              <a:latin typeface="Times New Roman" charset="0"/>
            </a:endParaRPr>
          </a:p>
        </p:txBody>
      </p:sp>
      <p:sp>
        <p:nvSpPr>
          <p:cNvPr id="82992" name="Text Box 1072"/>
          <p:cNvSpPr txBox="1">
            <a:spLocks noChangeArrowheads="1"/>
          </p:cNvSpPr>
          <p:nvPr/>
        </p:nvSpPr>
        <p:spPr bwMode="auto">
          <a:xfrm>
            <a:off x="1312863" y="5700713"/>
            <a:ext cx="1201737" cy="3952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1200" b="1" u="none">
                <a:cs typeface="Times New Roman" charset="0"/>
              </a:rPr>
              <a:t>Evaluación de </a:t>
            </a:r>
          </a:p>
          <a:p>
            <a:pPr algn="ctr" eaLnBrk="1" hangingPunct="1"/>
            <a:r>
              <a:rPr lang="es-MX" sz="1200" b="1" u="none">
                <a:cs typeface="Times New Roman" charset="0"/>
              </a:rPr>
              <a:t>Riesgos</a:t>
            </a:r>
            <a:r>
              <a:rPr lang="es-CO" sz="1200" b="1" u="none">
                <a:cs typeface="Times New Roman" charset="0"/>
              </a:rPr>
              <a:t> </a:t>
            </a:r>
          </a:p>
        </p:txBody>
      </p:sp>
      <p:sp>
        <p:nvSpPr>
          <p:cNvPr id="82993" name="Text Box 1073"/>
          <p:cNvSpPr txBox="1">
            <a:spLocks noChangeArrowheads="1"/>
          </p:cNvSpPr>
          <p:nvPr/>
        </p:nvSpPr>
        <p:spPr bwMode="auto">
          <a:xfrm>
            <a:off x="2667000" y="5715000"/>
            <a:ext cx="1201738" cy="395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1200" b="1" u="none">
                <a:cs typeface="Times New Roman" charset="0"/>
              </a:rPr>
              <a:t>Ambiente de </a:t>
            </a:r>
          </a:p>
          <a:p>
            <a:pPr algn="ctr" eaLnBrk="1" hangingPunct="1"/>
            <a:r>
              <a:rPr lang="es-MX" sz="1200" b="1" u="none">
                <a:cs typeface="Times New Roman" charset="0"/>
              </a:rPr>
              <a:t>Control</a:t>
            </a:r>
            <a:endParaRPr lang="es-CO" sz="1200" b="1" u="none">
              <a:cs typeface="Times New Roman" charset="0"/>
            </a:endParaRPr>
          </a:p>
        </p:txBody>
      </p:sp>
      <p:sp>
        <p:nvSpPr>
          <p:cNvPr id="82994" name="Text Box 1074"/>
          <p:cNvSpPr txBox="1">
            <a:spLocks noChangeArrowheads="1"/>
          </p:cNvSpPr>
          <p:nvPr/>
        </p:nvSpPr>
        <p:spPr bwMode="auto">
          <a:xfrm>
            <a:off x="3979863" y="5715000"/>
            <a:ext cx="1201737" cy="395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1200" b="1" u="none">
                <a:cs typeface="Times New Roman" charset="0"/>
              </a:rPr>
              <a:t>Información y </a:t>
            </a:r>
          </a:p>
          <a:p>
            <a:pPr algn="ctr" eaLnBrk="1" hangingPunct="1"/>
            <a:r>
              <a:rPr lang="es-MX" sz="1200" b="1" u="none">
                <a:cs typeface="Times New Roman" charset="0"/>
              </a:rPr>
              <a:t>Comunicación</a:t>
            </a:r>
            <a:endParaRPr lang="es-CO" sz="1200" b="1" u="none">
              <a:cs typeface="Times New Roman" charset="0"/>
            </a:endParaRPr>
          </a:p>
        </p:txBody>
      </p:sp>
      <p:sp>
        <p:nvSpPr>
          <p:cNvPr id="82995" name="Text Box 1075"/>
          <p:cNvSpPr txBox="1">
            <a:spLocks noChangeArrowheads="1"/>
          </p:cNvSpPr>
          <p:nvPr/>
        </p:nvSpPr>
        <p:spPr bwMode="auto">
          <a:xfrm>
            <a:off x="5275263" y="5715000"/>
            <a:ext cx="1354137" cy="395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1200" b="1" u="none">
                <a:cs typeface="Times New Roman" charset="0"/>
              </a:rPr>
              <a:t>Activ.  De Superv</a:t>
            </a:r>
          </a:p>
          <a:p>
            <a:pPr algn="ctr" eaLnBrk="1" hangingPunct="1"/>
            <a:r>
              <a:rPr lang="es-MX" sz="1200" b="1" u="none">
                <a:cs typeface="Times New Roman" charset="0"/>
              </a:rPr>
              <a:t>Y Control</a:t>
            </a:r>
            <a:endParaRPr lang="es-CO" sz="1200" b="1" u="none">
              <a:cs typeface="Times New Roman" charset="0"/>
            </a:endParaRPr>
          </a:p>
        </p:txBody>
      </p:sp>
      <p:sp>
        <p:nvSpPr>
          <p:cNvPr id="82996" name="Text Box 1076"/>
          <p:cNvSpPr txBox="1">
            <a:spLocks noChangeArrowheads="1"/>
          </p:cNvSpPr>
          <p:nvPr/>
        </p:nvSpPr>
        <p:spPr bwMode="auto">
          <a:xfrm>
            <a:off x="6723063" y="5715000"/>
            <a:ext cx="1354137" cy="395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MX" sz="1200" b="1" u="none">
                <a:cs typeface="Times New Roman" charset="0"/>
              </a:rPr>
              <a:t>Monitoreo</a:t>
            </a:r>
            <a:endParaRPr lang="es-CO" sz="1200" b="1" u="none">
              <a:cs typeface="Times New Roman" charset="0"/>
            </a:endParaRPr>
          </a:p>
        </p:txBody>
      </p:sp>
    </p:spTree>
    <p:extLst>
      <p:ext uri="{BB962C8B-B14F-4D97-AF65-F5344CB8AC3E}">
        <p14:creationId xmlns:p14="http://schemas.microsoft.com/office/powerpoint/2010/main" val="9629357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2949"/>
                                        </p:tgtEl>
                                        <p:attrNameLst>
                                          <p:attrName>style.visibility</p:attrName>
                                        </p:attrNameLst>
                                      </p:cBhvr>
                                      <p:to>
                                        <p:strVal val="visible"/>
                                      </p:to>
                                    </p:set>
                                    <p:anim calcmode="lin" valueType="num">
                                      <p:cBhvr additive="base">
                                        <p:cTn id="7" dur="500" fill="hold"/>
                                        <p:tgtEl>
                                          <p:spTgt spid="82949"/>
                                        </p:tgtEl>
                                        <p:attrNameLst>
                                          <p:attrName>ppt_x</p:attrName>
                                        </p:attrNameLst>
                                      </p:cBhvr>
                                      <p:tavLst>
                                        <p:tav tm="0">
                                          <p:val>
                                            <p:strVal val="0-#ppt_w/2"/>
                                          </p:val>
                                        </p:tav>
                                        <p:tav tm="100000">
                                          <p:val>
                                            <p:strVal val="#ppt_x"/>
                                          </p:val>
                                        </p:tav>
                                      </p:tavLst>
                                    </p:anim>
                                    <p:anim calcmode="lin" valueType="num">
                                      <p:cBhvr additive="base">
                                        <p:cTn id="8" dur="500" fill="hold"/>
                                        <p:tgtEl>
                                          <p:spTgt spid="8294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8"/>
                                        </p:tgtEl>
                                        <p:attrNameLst>
                                          <p:attrName>style.visibility</p:attrName>
                                        </p:attrNameLst>
                                      </p:cBhvr>
                                      <p:to>
                                        <p:strVal val="visible"/>
                                      </p:to>
                                    </p:set>
                                    <p:anim calcmode="lin" valueType="num">
                                      <p:cBhvr additive="base">
                                        <p:cTn id="13" dur="500" fill="hold"/>
                                        <p:tgtEl>
                                          <p:spTgt spid="82948"/>
                                        </p:tgtEl>
                                        <p:attrNameLst>
                                          <p:attrName>ppt_x</p:attrName>
                                        </p:attrNameLst>
                                      </p:cBhvr>
                                      <p:tavLst>
                                        <p:tav tm="0">
                                          <p:val>
                                            <p:strVal val="0-#ppt_w/2"/>
                                          </p:val>
                                        </p:tav>
                                        <p:tav tm="100000">
                                          <p:val>
                                            <p:strVal val="#ppt_x"/>
                                          </p:val>
                                        </p:tav>
                                      </p:tavLst>
                                    </p:anim>
                                    <p:anim calcmode="lin" valueType="num">
                                      <p:cBhvr additive="base">
                                        <p:cTn id="14" dur="500" fill="hold"/>
                                        <p:tgtEl>
                                          <p:spTgt spid="8294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2962"/>
                                        </p:tgtEl>
                                        <p:attrNameLst>
                                          <p:attrName>style.visibility</p:attrName>
                                        </p:attrNameLst>
                                      </p:cBhvr>
                                      <p:to>
                                        <p:strVal val="visible"/>
                                      </p:to>
                                    </p:set>
                                    <p:anim calcmode="lin" valueType="num">
                                      <p:cBhvr additive="base">
                                        <p:cTn id="19" dur="500" fill="hold"/>
                                        <p:tgtEl>
                                          <p:spTgt spid="82962"/>
                                        </p:tgtEl>
                                        <p:attrNameLst>
                                          <p:attrName>ppt_x</p:attrName>
                                        </p:attrNameLst>
                                      </p:cBhvr>
                                      <p:tavLst>
                                        <p:tav tm="0">
                                          <p:val>
                                            <p:strVal val="0-#ppt_w/2"/>
                                          </p:val>
                                        </p:tav>
                                        <p:tav tm="100000">
                                          <p:val>
                                            <p:strVal val="#ppt_x"/>
                                          </p:val>
                                        </p:tav>
                                      </p:tavLst>
                                    </p:anim>
                                    <p:anim calcmode="lin" valueType="num">
                                      <p:cBhvr additive="base">
                                        <p:cTn id="20" dur="500" fill="hold"/>
                                        <p:tgtEl>
                                          <p:spTgt spid="8296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946"/>
                                        </p:tgtEl>
                                        <p:attrNameLst>
                                          <p:attrName>style.visibility</p:attrName>
                                        </p:attrNameLst>
                                      </p:cBhvr>
                                      <p:to>
                                        <p:strVal val="visible"/>
                                      </p:to>
                                    </p:set>
                                    <p:anim calcmode="lin" valueType="num">
                                      <p:cBhvr additive="base">
                                        <p:cTn id="25" dur="500" fill="hold"/>
                                        <p:tgtEl>
                                          <p:spTgt spid="82946"/>
                                        </p:tgtEl>
                                        <p:attrNameLst>
                                          <p:attrName>ppt_x</p:attrName>
                                        </p:attrNameLst>
                                      </p:cBhvr>
                                      <p:tavLst>
                                        <p:tav tm="0">
                                          <p:val>
                                            <p:strVal val="0-#ppt_w/2"/>
                                          </p:val>
                                        </p:tav>
                                        <p:tav tm="100000">
                                          <p:val>
                                            <p:strVal val="#ppt_x"/>
                                          </p:val>
                                        </p:tav>
                                      </p:tavLst>
                                    </p:anim>
                                    <p:anim calcmode="lin" valueType="num">
                                      <p:cBhvr additive="base">
                                        <p:cTn id="26" dur="500" fill="hold"/>
                                        <p:tgtEl>
                                          <p:spTgt spid="8294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82963"/>
                                        </p:tgtEl>
                                        <p:attrNameLst>
                                          <p:attrName>style.visibility</p:attrName>
                                        </p:attrNameLst>
                                      </p:cBhvr>
                                      <p:to>
                                        <p:strVal val="visible"/>
                                      </p:to>
                                    </p:set>
                                    <p:anim calcmode="lin" valueType="num">
                                      <p:cBhvr additive="base">
                                        <p:cTn id="31" dur="500" fill="hold"/>
                                        <p:tgtEl>
                                          <p:spTgt spid="82963"/>
                                        </p:tgtEl>
                                        <p:attrNameLst>
                                          <p:attrName>ppt_x</p:attrName>
                                        </p:attrNameLst>
                                      </p:cBhvr>
                                      <p:tavLst>
                                        <p:tav tm="0">
                                          <p:val>
                                            <p:strVal val="0-#ppt_w/2"/>
                                          </p:val>
                                        </p:tav>
                                        <p:tav tm="100000">
                                          <p:val>
                                            <p:strVal val="#ppt_x"/>
                                          </p:val>
                                        </p:tav>
                                      </p:tavLst>
                                    </p:anim>
                                    <p:anim calcmode="lin" valueType="num">
                                      <p:cBhvr additive="base">
                                        <p:cTn id="32" dur="500" fill="hold"/>
                                        <p:tgtEl>
                                          <p:spTgt spid="8296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2956"/>
                                        </p:tgtEl>
                                        <p:attrNameLst>
                                          <p:attrName>style.visibility</p:attrName>
                                        </p:attrNameLst>
                                      </p:cBhvr>
                                      <p:to>
                                        <p:strVal val="visible"/>
                                      </p:to>
                                    </p:set>
                                    <p:anim calcmode="lin" valueType="num">
                                      <p:cBhvr additive="base">
                                        <p:cTn id="37" dur="500" fill="hold"/>
                                        <p:tgtEl>
                                          <p:spTgt spid="82956"/>
                                        </p:tgtEl>
                                        <p:attrNameLst>
                                          <p:attrName>ppt_x</p:attrName>
                                        </p:attrNameLst>
                                      </p:cBhvr>
                                      <p:tavLst>
                                        <p:tav tm="0">
                                          <p:val>
                                            <p:strVal val="0-#ppt_w/2"/>
                                          </p:val>
                                        </p:tav>
                                        <p:tav tm="100000">
                                          <p:val>
                                            <p:strVal val="#ppt_x"/>
                                          </p:val>
                                        </p:tav>
                                      </p:tavLst>
                                    </p:anim>
                                    <p:anim calcmode="lin" valueType="num">
                                      <p:cBhvr additive="base">
                                        <p:cTn id="38" dur="500" fill="hold"/>
                                        <p:tgtEl>
                                          <p:spTgt spid="8295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2955"/>
                                        </p:tgtEl>
                                        <p:attrNameLst>
                                          <p:attrName>style.visibility</p:attrName>
                                        </p:attrNameLst>
                                      </p:cBhvr>
                                      <p:to>
                                        <p:strVal val="visible"/>
                                      </p:to>
                                    </p:set>
                                    <p:anim calcmode="lin" valueType="num">
                                      <p:cBhvr additive="base">
                                        <p:cTn id="43" dur="500" fill="hold"/>
                                        <p:tgtEl>
                                          <p:spTgt spid="82955"/>
                                        </p:tgtEl>
                                        <p:attrNameLst>
                                          <p:attrName>ppt_x</p:attrName>
                                        </p:attrNameLst>
                                      </p:cBhvr>
                                      <p:tavLst>
                                        <p:tav tm="0">
                                          <p:val>
                                            <p:strVal val="0-#ppt_w/2"/>
                                          </p:val>
                                        </p:tav>
                                        <p:tav tm="100000">
                                          <p:val>
                                            <p:strVal val="#ppt_x"/>
                                          </p:val>
                                        </p:tav>
                                      </p:tavLst>
                                    </p:anim>
                                    <p:anim calcmode="lin" valueType="num">
                                      <p:cBhvr additive="base">
                                        <p:cTn id="44" dur="500" fill="hold"/>
                                        <p:tgtEl>
                                          <p:spTgt spid="82955"/>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82965"/>
                                        </p:tgtEl>
                                        <p:attrNameLst>
                                          <p:attrName>style.visibility</p:attrName>
                                        </p:attrNameLst>
                                      </p:cBhvr>
                                      <p:to>
                                        <p:strVal val="visible"/>
                                      </p:to>
                                    </p:set>
                                    <p:anim calcmode="lin" valueType="num">
                                      <p:cBhvr additive="base">
                                        <p:cTn id="49" dur="500" fill="hold"/>
                                        <p:tgtEl>
                                          <p:spTgt spid="82965"/>
                                        </p:tgtEl>
                                        <p:attrNameLst>
                                          <p:attrName>ppt_x</p:attrName>
                                        </p:attrNameLst>
                                      </p:cBhvr>
                                      <p:tavLst>
                                        <p:tav tm="0">
                                          <p:val>
                                            <p:strVal val="0-#ppt_w/2"/>
                                          </p:val>
                                        </p:tav>
                                        <p:tav tm="100000">
                                          <p:val>
                                            <p:strVal val="#ppt_x"/>
                                          </p:val>
                                        </p:tav>
                                      </p:tavLst>
                                    </p:anim>
                                    <p:anim calcmode="lin" valueType="num">
                                      <p:cBhvr additive="base">
                                        <p:cTn id="50" dur="500" fill="hold"/>
                                        <p:tgtEl>
                                          <p:spTgt spid="82965"/>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2947"/>
                                        </p:tgtEl>
                                        <p:attrNameLst>
                                          <p:attrName>style.visibility</p:attrName>
                                        </p:attrNameLst>
                                      </p:cBhvr>
                                      <p:to>
                                        <p:strVal val="visible"/>
                                      </p:to>
                                    </p:set>
                                    <p:anim calcmode="lin" valueType="num">
                                      <p:cBhvr additive="base">
                                        <p:cTn id="55" dur="500" fill="hold"/>
                                        <p:tgtEl>
                                          <p:spTgt spid="82947"/>
                                        </p:tgtEl>
                                        <p:attrNameLst>
                                          <p:attrName>ppt_x</p:attrName>
                                        </p:attrNameLst>
                                      </p:cBhvr>
                                      <p:tavLst>
                                        <p:tav tm="0">
                                          <p:val>
                                            <p:strVal val="0-#ppt_w/2"/>
                                          </p:val>
                                        </p:tav>
                                        <p:tav tm="100000">
                                          <p:val>
                                            <p:strVal val="#ppt_x"/>
                                          </p:val>
                                        </p:tav>
                                      </p:tavLst>
                                    </p:anim>
                                    <p:anim calcmode="lin" valueType="num">
                                      <p:cBhvr additive="base">
                                        <p:cTn id="56" dur="500" fill="hold"/>
                                        <p:tgtEl>
                                          <p:spTgt spid="82947"/>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nodeType="clickEffect">
                                  <p:stCondLst>
                                    <p:cond delay="0"/>
                                  </p:stCondLst>
                                  <p:childTnLst>
                                    <p:set>
                                      <p:cBhvr>
                                        <p:cTn id="60" dur="1" fill="hold">
                                          <p:stCondLst>
                                            <p:cond delay="0"/>
                                          </p:stCondLst>
                                        </p:cTn>
                                        <p:tgtEl>
                                          <p:spTgt spid="82966"/>
                                        </p:tgtEl>
                                        <p:attrNameLst>
                                          <p:attrName>style.visibility</p:attrName>
                                        </p:attrNameLst>
                                      </p:cBhvr>
                                      <p:to>
                                        <p:strVal val="visible"/>
                                      </p:to>
                                    </p:set>
                                    <p:anim calcmode="lin" valueType="num">
                                      <p:cBhvr additive="base">
                                        <p:cTn id="61" dur="500" fill="hold"/>
                                        <p:tgtEl>
                                          <p:spTgt spid="82966"/>
                                        </p:tgtEl>
                                        <p:attrNameLst>
                                          <p:attrName>ppt_x</p:attrName>
                                        </p:attrNameLst>
                                      </p:cBhvr>
                                      <p:tavLst>
                                        <p:tav tm="0">
                                          <p:val>
                                            <p:strVal val="0-#ppt_w/2"/>
                                          </p:val>
                                        </p:tav>
                                        <p:tav tm="100000">
                                          <p:val>
                                            <p:strVal val="#ppt_x"/>
                                          </p:val>
                                        </p:tav>
                                      </p:tavLst>
                                    </p:anim>
                                    <p:anim calcmode="lin" valueType="num">
                                      <p:cBhvr additive="base">
                                        <p:cTn id="62" dur="500" fill="hold"/>
                                        <p:tgtEl>
                                          <p:spTgt spid="82966"/>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2957"/>
                                        </p:tgtEl>
                                        <p:attrNameLst>
                                          <p:attrName>style.visibility</p:attrName>
                                        </p:attrNameLst>
                                      </p:cBhvr>
                                      <p:to>
                                        <p:strVal val="visible"/>
                                      </p:to>
                                    </p:set>
                                    <p:anim calcmode="lin" valueType="num">
                                      <p:cBhvr additive="base">
                                        <p:cTn id="67" dur="500" fill="hold"/>
                                        <p:tgtEl>
                                          <p:spTgt spid="82957"/>
                                        </p:tgtEl>
                                        <p:attrNameLst>
                                          <p:attrName>ppt_x</p:attrName>
                                        </p:attrNameLst>
                                      </p:cBhvr>
                                      <p:tavLst>
                                        <p:tav tm="0">
                                          <p:val>
                                            <p:strVal val="0-#ppt_w/2"/>
                                          </p:val>
                                        </p:tav>
                                        <p:tav tm="100000">
                                          <p:val>
                                            <p:strVal val="#ppt_x"/>
                                          </p:val>
                                        </p:tav>
                                      </p:tavLst>
                                    </p:anim>
                                    <p:anim calcmode="lin" valueType="num">
                                      <p:cBhvr additive="base">
                                        <p:cTn id="68" dur="500" fill="hold"/>
                                        <p:tgtEl>
                                          <p:spTgt spid="82957"/>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82958"/>
                                        </p:tgtEl>
                                        <p:attrNameLst>
                                          <p:attrName>style.visibility</p:attrName>
                                        </p:attrNameLst>
                                      </p:cBhvr>
                                      <p:to>
                                        <p:strVal val="visible"/>
                                      </p:to>
                                    </p:set>
                                    <p:anim calcmode="lin" valueType="num">
                                      <p:cBhvr additive="base">
                                        <p:cTn id="73" dur="500" fill="hold"/>
                                        <p:tgtEl>
                                          <p:spTgt spid="82958"/>
                                        </p:tgtEl>
                                        <p:attrNameLst>
                                          <p:attrName>ppt_x</p:attrName>
                                        </p:attrNameLst>
                                      </p:cBhvr>
                                      <p:tavLst>
                                        <p:tav tm="0">
                                          <p:val>
                                            <p:strVal val="0-#ppt_w/2"/>
                                          </p:val>
                                        </p:tav>
                                        <p:tav tm="100000">
                                          <p:val>
                                            <p:strVal val="#ppt_x"/>
                                          </p:val>
                                        </p:tav>
                                      </p:tavLst>
                                    </p:anim>
                                    <p:anim calcmode="lin" valueType="num">
                                      <p:cBhvr additive="base">
                                        <p:cTn id="74" dur="500" fill="hold"/>
                                        <p:tgtEl>
                                          <p:spTgt spid="82958"/>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nodeType="clickEffect">
                                  <p:stCondLst>
                                    <p:cond delay="0"/>
                                  </p:stCondLst>
                                  <p:childTnLst>
                                    <p:set>
                                      <p:cBhvr>
                                        <p:cTn id="78" dur="1" fill="hold">
                                          <p:stCondLst>
                                            <p:cond delay="0"/>
                                          </p:stCondLst>
                                        </p:cTn>
                                        <p:tgtEl>
                                          <p:spTgt spid="82964"/>
                                        </p:tgtEl>
                                        <p:attrNameLst>
                                          <p:attrName>style.visibility</p:attrName>
                                        </p:attrNameLst>
                                      </p:cBhvr>
                                      <p:to>
                                        <p:strVal val="visible"/>
                                      </p:to>
                                    </p:set>
                                    <p:anim calcmode="lin" valueType="num">
                                      <p:cBhvr additive="base">
                                        <p:cTn id="79" dur="500" fill="hold"/>
                                        <p:tgtEl>
                                          <p:spTgt spid="82964"/>
                                        </p:tgtEl>
                                        <p:attrNameLst>
                                          <p:attrName>ppt_x</p:attrName>
                                        </p:attrNameLst>
                                      </p:cBhvr>
                                      <p:tavLst>
                                        <p:tav tm="0">
                                          <p:val>
                                            <p:strVal val="0-#ppt_w/2"/>
                                          </p:val>
                                        </p:tav>
                                        <p:tav tm="100000">
                                          <p:val>
                                            <p:strVal val="#ppt_x"/>
                                          </p:val>
                                        </p:tav>
                                      </p:tavLst>
                                    </p:anim>
                                    <p:anim calcmode="lin" valueType="num">
                                      <p:cBhvr additive="base">
                                        <p:cTn id="80" dur="500" fill="hold"/>
                                        <p:tgtEl>
                                          <p:spTgt spid="82964"/>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82959"/>
                                        </p:tgtEl>
                                        <p:attrNameLst>
                                          <p:attrName>style.visibility</p:attrName>
                                        </p:attrNameLst>
                                      </p:cBhvr>
                                      <p:to>
                                        <p:strVal val="visible"/>
                                      </p:to>
                                    </p:set>
                                    <p:anim calcmode="lin" valueType="num">
                                      <p:cBhvr additive="base">
                                        <p:cTn id="85" dur="500" fill="hold"/>
                                        <p:tgtEl>
                                          <p:spTgt spid="82959"/>
                                        </p:tgtEl>
                                        <p:attrNameLst>
                                          <p:attrName>ppt_x</p:attrName>
                                        </p:attrNameLst>
                                      </p:cBhvr>
                                      <p:tavLst>
                                        <p:tav tm="0">
                                          <p:val>
                                            <p:strVal val="0-#ppt_w/2"/>
                                          </p:val>
                                        </p:tav>
                                        <p:tav tm="100000">
                                          <p:val>
                                            <p:strVal val="#ppt_x"/>
                                          </p:val>
                                        </p:tav>
                                      </p:tavLst>
                                    </p:anim>
                                    <p:anim calcmode="lin" valueType="num">
                                      <p:cBhvr additive="base">
                                        <p:cTn id="86" dur="500" fill="hold"/>
                                        <p:tgtEl>
                                          <p:spTgt spid="82959"/>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8" fill="hold" nodeType="clickEffect">
                                  <p:stCondLst>
                                    <p:cond delay="0"/>
                                  </p:stCondLst>
                                  <p:childTnLst>
                                    <p:set>
                                      <p:cBhvr>
                                        <p:cTn id="90" dur="1" fill="hold">
                                          <p:stCondLst>
                                            <p:cond delay="0"/>
                                          </p:stCondLst>
                                        </p:cTn>
                                        <p:tgtEl>
                                          <p:spTgt spid="82971"/>
                                        </p:tgtEl>
                                        <p:attrNameLst>
                                          <p:attrName>style.visibility</p:attrName>
                                        </p:attrNameLst>
                                      </p:cBhvr>
                                      <p:to>
                                        <p:strVal val="visible"/>
                                      </p:to>
                                    </p:set>
                                    <p:anim calcmode="lin" valueType="num">
                                      <p:cBhvr additive="base">
                                        <p:cTn id="91" dur="500" fill="hold"/>
                                        <p:tgtEl>
                                          <p:spTgt spid="82971"/>
                                        </p:tgtEl>
                                        <p:attrNameLst>
                                          <p:attrName>ppt_x</p:attrName>
                                        </p:attrNameLst>
                                      </p:cBhvr>
                                      <p:tavLst>
                                        <p:tav tm="0">
                                          <p:val>
                                            <p:strVal val="0-#ppt_w/2"/>
                                          </p:val>
                                        </p:tav>
                                        <p:tav tm="100000">
                                          <p:val>
                                            <p:strVal val="#ppt_x"/>
                                          </p:val>
                                        </p:tav>
                                      </p:tavLst>
                                    </p:anim>
                                    <p:anim calcmode="lin" valueType="num">
                                      <p:cBhvr additive="base">
                                        <p:cTn id="92" dur="500" fill="hold"/>
                                        <p:tgtEl>
                                          <p:spTgt spid="82971"/>
                                        </p:tgtEl>
                                        <p:attrNameLst>
                                          <p:attrName>ppt_y</p:attrName>
                                        </p:attrNameLst>
                                      </p:cBhvr>
                                      <p:tavLst>
                                        <p:tav tm="0">
                                          <p:val>
                                            <p:strVal val="#ppt_y"/>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8" fill="hold" nodeType="clickEffect">
                                  <p:stCondLst>
                                    <p:cond delay="0"/>
                                  </p:stCondLst>
                                  <p:childTnLst>
                                    <p:set>
                                      <p:cBhvr>
                                        <p:cTn id="96" dur="1" fill="hold">
                                          <p:stCondLst>
                                            <p:cond delay="0"/>
                                          </p:stCondLst>
                                        </p:cTn>
                                        <p:tgtEl>
                                          <p:spTgt spid="82972"/>
                                        </p:tgtEl>
                                        <p:attrNameLst>
                                          <p:attrName>style.visibility</p:attrName>
                                        </p:attrNameLst>
                                      </p:cBhvr>
                                      <p:to>
                                        <p:strVal val="visible"/>
                                      </p:to>
                                    </p:set>
                                    <p:anim calcmode="lin" valueType="num">
                                      <p:cBhvr additive="base">
                                        <p:cTn id="97" dur="500" fill="hold"/>
                                        <p:tgtEl>
                                          <p:spTgt spid="82972"/>
                                        </p:tgtEl>
                                        <p:attrNameLst>
                                          <p:attrName>ppt_x</p:attrName>
                                        </p:attrNameLst>
                                      </p:cBhvr>
                                      <p:tavLst>
                                        <p:tav tm="0">
                                          <p:val>
                                            <p:strVal val="0-#ppt_w/2"/>
                                          </p:val>
                                        </p:tav>
                                        <p:tav tm="100000">
                                          <p:val>
                                            <p:strVal val="#ppt_x"/>
                                          </p:val>
                                        </p:tav>
                                      </p:tavLst>
                                    </p:anim>
                                    <p:anim calcmode="lin" valueType="num">
                                      <p:cBhvr additive="base">
                                        <p:cTn id="98" dur="500" fill="hold"/>
                                        <p:tgtEl>
                                          <p:spTgt spid="82972"/>
                                        </p:tgtEl>
                                        <p:attrNameLst>
                                          <p:attrName>ppt_y</p:attrName>
                                        </p:attrNameLst>
                                      </p:cBhvr>
                                      <p:tavLst>
                                        <p:tav tm="0">
                                          <p:val>
                                            <p:strVal val="#ppt_y"/>
                                          </p:val>
                                        </p:tav>
                                        <p:tav tm="100000">
                                          <p:val>
                                            <p:strVal val="#ppt_y"/>
                                          </p:val>
                                        </p:tav>
                                      </p:tavLst>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82960"/>
                                        </p:tgtEl>
                                        <p:attrNameLst>
                                          <p:attrName>style.visibility</p:attrName>
                                        </p:attrNameLst>
                                      </p:cBhvr>
                                      <p:to>
                                        <p:strVal val="visible"/>
                                      </p:to>
                                    </p:set>
                                    <p:anim calcmode="lin" valueType="num">
                                      <p:cBhvr additive="base">
                                        <p:cTn id="103" dur="500" fill="hold"/>
                                        <p:tgtEl>
                                          <p:spTgt spid="82960"/>
                                        </p:tgtEl>
                                        <p:attrNameLst>
                                          <p:attrName>ppt_x</p:attrName>
                                        </p:attrNameLst>
                                      </p:cBhvr>
                                      <p:tavLst>
                                        <p:tav tm="0">
                                          <p:val>
                                            <p:strVal val="0-#ppt_w/2"/>
                                          </p:val>
                                        </p:tav>
                                        <p:tav tm="100000">
                                          <p:val>
                                            <p:strVal val="#ppt_x"/>
                                          </p:val>
                                        </p:tav>
                                      </p:tavLst>
                                    </p:anim>
                                    <p:anim calcmode="lin" valueType="num">
                                      <p:cBhvr additive="base">
                                        <p:cTn id="104" dur="500" fill="hold"/>
                                        <p:tgtEl>
                                          <p:spTgt spid="82960"/>
                                        </p:tgtEl>
                                        <p:attrNameLst>
                                          <p:attrName>ppt_y</p:attrName>
                                        </p:attrNameLst>
                                      </p:cBhvr>
                                      <p:tavLst>
                                        <p:tav tm="0">
                                          <p:val>
                                            <p:strVal val="#ppt_y"/>
                                          </p:val>
                                        </p:tav>
                                        <p:tav tm="100000">
                                          <p:val>
                                            <p:strVal val="#ppt_y"/>
                                          </p:val>
                                        </p:tav>
                                      </p:tavLst>
                                    </p:anim>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 presetClass="entr" presetSubtype="8" fill="hold" nodeType="clickEffect">
                                  <p:stCondLst>
                                    <p:cond delay="0"/>
                                  </p:stCondLst>
                                  <p:childTnLst>
                                    <p:set>
                                      <p:cBhvr>
                                        <p:cTn id="108" dur="1" fill="hold">
                                          <p:stCondLst>
                                            <p:cond delay="0"/>
                                          </p:stCondLst>
                                        </p:cTn>
                                        <p:tgtEl>
                                          <p:spTgt spid="82967"/>
                                        </p:tgtEl>
                                        <p:attrNameLst>
                                          <p:attrName>style.visibility</p:attrName>
                                        </p:attrNameLst>
                                      </p:cBhvr>
                                      <p:to>
                                        <p:strVal val="visible"/>
                                      </p:to>
                                    </p:set>
                                    <p:anim calcmode="lin" valueType="num">
                                      <p:cBhvr additive="base">
                                        <p:cTn id="109" dur="500" fill="hold"/>
                                        <p:tgtEl>
                                          <p:spTgt spid="82967"/>
                                        </p:tgtEl>
                                        <p:attrNameLst>
                                          <p:attrName>ppt_x</p:attrName>
                                        </p:attrNameLst>
                                      </p:cBhvr>
                                      <p:tavLst>
                                        <p:tav tm="0">
                                          <p:val>
                                            <p:strVal val="0-#ppt_w/2"/>
                                          </p:val>
                                        </p:tav>
                                        <p:tav tm="100000">
                                          <p:val>
                                            <p:strVal val="#ppt_x"/>
                                          </p:val>
                                        </p:tav>
                                      </p:tavLst>
                                    </p:anim>
                                    <p:anim calcmode="lin" valueType="num">
                                      <p:cBhvr additive="base">
                                        <p:cTn id="110" dur="500" fill="hold"/>
                                        <p:tgtEl>
                                          <p:spTgt spid="82967"/>
                                        </p:tgtEl>
                                        <p:attrNameLst>
                                          <p:attrName>ppt_y</p:attrName>
                                        </p:attrNameLst>
                                      </p:cBhvr>
                                      <p:tavLst>
                                        <p:tav tm="0">
                                          <p:val>
                                            <p:strVal val="#ppt_y"/>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2" presetClass="entr" presetSubtype="8" fill="hold" nodeType="clickEffect">
                                  <p:stCondLst>
                                    <p:cond delay="0"/>
                                  </p:stCondLst>
                                  <p:childTnLst>
                                    <p:set>
                                      <p:cBhvr>
                                        <p:cTn id="114" dur="1" fill="hold">
                                          <p:stCondLst>
                                            <p:cond delay="0"/>
                                          </p:stCondLst>
                                        </p:cTn>
                                        <p:tgtEl>
                                          <p:spTgt spid="82968"/>
                                        </p:tgtEl>
                                        <p:attrNameLst>
                                          <p:attrName>style.visibility</p:attrName>
                                        </p:attrNameLst>
                                      </p:cBhvr>
                                      <p:to>
                                        <p:strVal val="visible"/>
                                      </p:to>
                                    </p:set>
                                    <p:anim calcmode="lin" valueType="num">
                                      <p:cBhvr additive="base">
                                        <p:cTn id="115" dur="500" fill="hold"/>
                                        <p:tgtEl>
                                          <p:spTgt spid="82968"/>
                                        </p:tgtEl>
                                        <p:attrNameLst>
                                          <p:attrName>ppt_x</p:attrName>
                                        </p:attrNameLst>
                                      </p:cBhvr>
                                      <p:tavLst>
                                        <p:tav tm="0">
                                          <p:val>
                                            <p:strVal val="0-#ppt_w/2"/>
                                          </p:val>
                                        </p:tav>
                                        <p:tav tm="100000">
                                          <p:val>
                                            <p:strVal val="#ppt_x"/>
                                          </p:val>
                                        </p:tav>
                                      </p:tavLst>
                                    </p:anim>
                                    <p:anim calcmode="lin" valueType="num">
                                      <p:cBhvr additive="base">
                                        <p:cTn id="116" dur="500" fill="hold"/>
                                        <p:tgtEl>
                                          <p:spTgt spid="82968"/>
                                        </p:tgtEl>
                                        <p:attrNameLst>
                                          <p:attrName>ppt_y</p:attrName>
                                        </p:attrNameLst>
                                      </p:cBhvr>
                                      <p:tavLst>
                                        <p:tav tm="0">
                                          <p:val>
                                            <p:strVal val="#ppt_y"/>
                                          </p:val>
                                        </p:tav>
                                        <p:tav tm="100000">
                                          <p:val>
                                            <p:strVal val="#ppt_y"/>
                                          </p:val>
                                        </p:tav>
                                      </p:tavLst>
                                    </p:anim>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 presetClass="entr" presetSubtype="8" fill="hold" nodeType="clickEffect">
                                  <p:stCondLst>
                                    <p:cond delay="0"/>
                                  </p:stCondLst>
                                  <p:childTnLst>
                                    <p:set>
                                      <p:cBhvr>
                                        <p:cTn id="120" dur="1" fill="hold">
                                          <p:stCondLst>
                                            <p:cond delay="0"/>
                                          </p:stCondLst>
                                        </p:cTn>
                                        <p:tgtEl>
                                          <p:spTgt spid="82969"/>
                                        </p:tgtEl>
                                        <p:attrNameLst>
                                          <p:attrName>style.visibility</p:attrName>
                                        </p:attrNameLst>
                                      </p:cBhvr>
                                      <p:to>
                                        <p:strVal val="visible"/>
                                      </p:to>
                                    </p:set>
                                    <p:anim calcmode="lin" valueType="num">
                                      <p:cBhvr additive="base">
                                        <p:cTn id="121" dur="500" fill="hold"/>
                                        <p:tgtEl>
                                          <p:spTgt spid="82969"/>
                                        </p:tgtEl>
                                        <p:attrNameLst>
                                          <p:attrName>ppt_x</p:attrName>
                                        </p:attrNameLst>
                                      </p:cBhvr>
                                      <p:tavLst>
                                        <p:tav tm="0">
                                          <p:val>
                                            <p:strVal val="0-#ppt_w/2"/>
                                          </p:val>
                                        </p:tav>
                                        <p:tav tm="100000">
                                          <p:val>
                                            <p:strVal val="#ppt_x"/>
                                          </p:val>
                                        </p:tav>
                                      </p:tavLst>
                                    </p:anim>
                                    <p:anim calcmode="lin" valueType="num">
                                      <p:cBhvr additive="base">
                                        <p:cTn id="122" dur="500" fill="hold"/>
                                        <p:tgtEl>
                                          <p:spTgt spid="82969"/>
                                        </p:tgtEl>
                                        <p:attrNameLst>
                                          <p:attrName>ppt_y</p:attrName>
                                        </p:attrNameLst>
                                      </p:cBhvr>
                                      <p:tavLst>
                                        <p:tav tm="0">
                                          <p:val>
                                            <p:strVal val="#ppt_y"/>
                                          </p:val>
                                        </p:tav>
                                        <p:tav tm="100000">
                                          <p:val>
                                            <p:strVal val="#ppt_y"/>
                                          </p:val>
                                        </p:tav>
                                      </p:tavLst>
                                    </p:anim>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 presetClass="entr" presetSubtype="8" fill="hold" nodeType="clickEffect">
                                  <p:stCondLst>
                                    <p:cond delay="0"/>
                                  </p:stCondLst>
                                  <p:childTnLst>
                                    <p:set>
                                      <p:cBhvr>
                                        <p:cTn id="126" dur="1" fill="hold">
                                          <p:stCondLst>
                                            <p:cond delay="0"/>
                                          </p:stCondLst>
                                        </p:cTn>
                                        <p:tgtEl>
                                          <p:spTgt spid="82970"/>
                                        </p:tgtEl>
                                        <p:attrNameLst>
                                          <p:attrName>style.visibility</p:attrName>
                                        </p:attrNameLst>
                                      </p:cBhvr>
                                      <p:to>
                                        <p:strVal val="visible"/>
                                      </p:to>
                                    </p:set>
                                    <p:anim calcmode="lin" valueType="num">
                                      <p:cBhvr additive="base">
                                        <p:cTn id="127" dur="500" fill="hold"/>
                                        <p:tgtEl>
                                          <p:spTgt spid="82970"/>
                                        </p:tgtEl>
                                        <p:attrNameLst>
                                          <p:attrName>ppt_x</p:attrName>
                                        </p:attrNameLst>
                                      </p:cBhvr>
                                      <p:tavLst>
                                        <p:tav tm="0">
                                          <p:val>
                                            <p:strVal val="0-#ppt_w/2"/>
                                          </p:val>
                                        </p:tav>
                                        <p:tav tm="100000">
                                          <p:val>
                                            <p:strVal val="#ppt_x"/>
                                          </p:val>
                                        </p:tav>
                                      </p:tavLst>
                                    </p:anim>
                                    <p:anim calcmode="lin" valueType="num">
                                      <p:cBhvr additive="base">
                                        <p:cTn id="128" dur="500" fill="hold"/>
                                        <p:tgtEl>
                                          <p:spTgt spid="82970"/>
                                        </p:tgtEl>
                                        <p:attrNameLst>
                                          <p:attrName>ppt_y</p:attrName>
                                        </p:attrNameLst>
                                      </p:cBhvr>
                                      <p:tavLst>
                                        <p:tav tm="0">
                                          <p:val>
                                            <p:strVal val="#ppt_y"/>
                                          </p:val>
                                        </p:tav>
                                        <p:tav tm="100000">
                                          <p:val>
                                            <p:strVal val="#ppt_y"/>
                                          </p:val>
                                        </p:tav>
                                      </p:tavLst>
                                    </p:anim>
                                  </p:childTnLst>
                                </p:cTn>
                              </p:par>
                            </p:childTnLst>
                          </p:cTn>
                        </p:par>
                      </p:childTnLst>
                    </p:cTn>
                  </p:par>
                  <p:par>
                    <p:cTn id="129" fill="hold" nodeType="clickPar">
                      <p:stCondLst>
                        <p:cond delay="indefinite"/>
                      </p:stCondLst>
                      <p:childTnLst>
                        <p:par>
                          <p:cTn id="130" fill="hold" nodeType="withGroup">
                            <p:stCondLst>
                              <p:cond delay="0"/>
                            </p:stCondLst>
                            <p:childTnLst>
                              <p:par>
                                <p:cTn id="131" presetID="2" presetClass="entr" presetSubtype="8" fill="hold" grpId="0" nodeType="clickEffect">
                                  <p:stCondLst>
                                    <p:cond delay="0"/>
                                  </p:stCondLst>
                                  <p:childTnLst>
                                    <p:set>
                                      <p:cBhvr>
                                        <p:cTn id="132" dur="1" fill="hold">
                                          <p:stCondLst>
                                            <p:cond delay="0"/>
                                          </p:stCondLst>
                                        </p:cTn>
                                        <p:tgtEl>
                                          <p:spTgt spid="82961"/>
                                        </p:tgtEl>
                                        <p:attrNameLst>
                                          <p:attrName>style.visibility</p:attrName>
                                        </p:attrNameLst>
                                      </p:cBhvr>
                                      <p:to>
                                        <p:strVal val="visible"/>
                                      </p:to>
                                    </p:set>
                                    <p:anim calcmode="lin" valueType="num">
                                      <p:cBhvr additive="base">
                                        <p:cTn id="133" dur="500" fill="hold"/>
                                        <p:tgtEl>
                                          <p:spTgt spid="82961"/>
                                        </p:tgtEl>
                                        <p:attrNameLst>
                                          <p:attrName>ppt_x</p:attrName>
                                        </p:attrNameLst>
                                      </p:cBhvr>
                                      <p:tavLst>
                                        <p:tav tm="0">
                                          <p:val>
                                            <p:strVal val="0-#ppt_w/2"/>
                                          </p:val>
                                        </p:tav>
                                        <p:tav tm="100000">
                                          <p:val>
                                            <p:strVal val="#ppt_x"/>
                                          </p:val>
                                        </p:tav>
                                      </p:tavLst>
                                    </p:anim>
                                    <p:anim calcmode="lin" valueType="num">
                                      <p:cBhvr additive="base">
                                        <p:cTn id="134" dur="500" fill="hold"/>
                                        <p:tgtEl>
                                          <p:spTgt spid="82961"/>
                                        </p:tgtEl>
                                        <p:attrNameLst>
                                          <p:attrName>ppt_y</p:attrName>
                                        </p:attrNameLst>
                                      </p:cBhvr>
                                      <p:tavLst>
                                        <p:tav tm="0">
                                          <p:val>
                                            <p:strVal val="#ppt_y"/>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2" presetClass="entr" presetSubtype="8" fill="hold" nodeType="clickEffect">
                                  <p:stCondLst>
                                    <p:cond delay="0"/>
                                  </p:stCondLst>
                                  <p:childTnLst>
                                    <p:set>
                                      <p:cBhvr>
                                        <p:cTn id="138" dur="1" fill="hold">
                                          <p:stCondLst>
                                            <p:cond delay="0"/>
                                          </p:stCondLst>
                                        </p:cTn>
                                        <p:tgtEl>
                                          <p:spTgt spid="82974"/>
                                        </p:tgtEl>
                                        <p:attrNameLst>
                                          <p:attrName>style.visibility</p:attrName>
                                        </p:attrNameLst>
                                      </p:cBhvr>
                                      <p:to>
                                        <p:strVal val="visible"/>
                                      </p:to>
                                    </p:set>
                                    <p:anim calcmode="lin" valueType="num">
                                      <p:cBhvr additive="base">
                                        <p:cTn id="139" dur="500" fill="hold"/>
                                        <p:tgtEl>
                                          <p:spTgt spid="82974"/>
                                        </p:tgtEl>
                                        <p:attrNameLst>
                                          <p:attrName>ppt_x</p:attrName>
                                        </p:attrNameLst>
                                      </p:cBhvr>
                                      <p:tavLst>
                                        <p:tav tm="0">
                                          <p:val>
                                            <p:strVal val="0-#ppt_w/2"/>
                                          </p:val>
                                        </p:tav>
                                        <p:tav tm="100000">
                                          <p:val>
                                            <p:strVal val="#ppt_x"/>
                                          </p:val>
                                        </p:tav>
                                      </p:tavLst>
                                    </p:anim>
                                    <p:anim calcmode="lin" valueType="num">
                                      <p:cBhvr additive="base">
                                        <p:cTn id="140" dur="500" fill="hold"/>
                                        <p:tgtEl>
                                          <p:spTgt spid="82974"/>
                                        </p:tgtEl>
                                        <p:attrNameLst>
                                          <p:attrName>ppt_y</p:attrName>
                                        </p:attrNameLst>
                                      </p:cBhvr>
                                      <p:tavLst>
                                        <p:tav tm="0">
                                          <p:val>
                                            <p:strVal val="#ppt_y"/>
                                          </p:val>
                                        </p:tav>
                                        <p:tav tm="100000">
                                          <p:val>
                                            <p:strVal val="#ppt_y"/>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2" presetClass="entr" presetSubtype="8" fill="hold" grpId="0" nodeType="clickEffect">
                                  <p:stCondLst>
                                    <p:cond delay="0"/>
                                  </p:stCondLst>
                                  <p:childTnLst>
                                    <p:set>
                                      <p:cBhvr>
                                        <p:cTn id="144" dur="1" fill="hold">
                                          <p:stCondLst>
                                            <p:cond delay="0"/>
                                          </p:stCondLst>
                                        </p:cTn>
                                        <p:tgtEl>
                                          <p:spTgt spid="82973"/>
                                        </p:tgtEl>
                                        <p:attrNameLst>
                                          <p:attrName>style.visibility</p:attrName>
                                        </p:attrNameLst>
                                      </p:cBhvr>
                                      <p:to>
                                        <p:strVal val="visible"/>
                                      </p:to>
                                    </p:set>
                                    <p:anim calcmode="lin" valueType="num">
                                      <p:cBhvr additive="base">
                                        <p:cTn id="145" dur="500" fill="hold"/>
                                        <p:tgtEl>
                                          <p:spTgt spid="82973"/>
                                        </p:tgtEl>
                                        <p:attrNameLst>
                                          <p:attrName>ppt_x</p:attrName>
                                        </p:attrNameLst>
                                      </p:cBhvr>
                                      <p:tavLst>
                                        <p:tav tm="0">
                                          <p:val>
                                            <p:strVal val="0-#ppt_w/2"/>
                                          </p:val>
                                        </p:tav>
                                        <p:tav tm="100000">
                                          <p:val>
                                            <p:strVal val="#ppt_x"/>
                                          </p:val>
                                        </p:tav>
                                      </p:tavLst>
                                    </p:anim>
                                    <p:anim calcmode="lin" valueType="num">
                                      <p:cBhvr additive="base">
                                        <p:cTn id="146" dur="500" fill="hold"/>
                                        <p:tgtEl>
                                          <p:spTgt spid="82973"/>
                                        </p:tgtEl>
                                        <p:attrNameLst>
                                          <p:attrName>ppt_y</p:attrName>
                                        </p:attrNameLst>
                                      </p:cBhvr>
                                      <p:tavLst>
                                        <p:tav tm="0">
                                          <p:val>
                                            <p:strVal val="#ppt_y"/>
                                          </p:val>
                                        </p:tav>
                                        <p:tav tm="100000">
                                          <p:val>
                                            <p:strVal val="#ppt_y"/>
                                          </p:val>
                                        </p:tav>
                                      </p:tavLst>
                                    </p:anim>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 presetClass="entr" presetSubtype="8" fill="hold" nodeType="clickEffect">
                                  <p:stCondLst>
                                    <p:cond delay="0"/>
                                  </p:stCondLst>
                                  <p:childTnLst>
                                    <p:set>
                                      <p:cBhvr>
                                        <p:cTn id="150" dur="1" fill="hold">
                                          <p:stCondLst>
                                            <p:cond delay="0"/>
                                          </p:stCondLst>
                                        </p:cTn>
                                        <p:tgtEl>
                                          <p:spTgt spid="82976"/>
                                        </p:tgtEl>
                                        <p:attrNameLst>
                                          <p:attrName>style.visibility</p:attrName>
                                        </p:attrNameLst>
                                      </p:cBhvr>
                                      <p:to>
                                        <p:strVal val="visible"/>
                                      </p:to>
                                    </p:set>
                                    <p:anim calcmode="lin" valueType="num">
                                      <p:cBhvr additive="base">
                                        <p:cTn id="151" dur="500" fill="hold"/>
                                        <p:tgtEl>
                                          <p:spTgt spid="82976"/>
                                        </p:tgtEl>
                                        <p:attrNameLst>
                                          <p:attrName>ppt_x</p:attrName>
                                        </p:attrNameLst>
                                      </p:cBhvr>
                                      <p:tavLst>
                                        <p:tav tm="0">
                                          <p:val>
                                            <p:strVal val="0-#ppt_w/2"/>
                                          </p:val>
                                        </p:tav>
                                        <p:tav tm="100000">
                                          <p:val>
                                            <p:strVal val="#ppt_x"/>
                                          </p:val>
                                        </p:tav>
                                      </p:tavLst>
                                    </p:anim>
                                    <p:anim calcmode="lin" valueType="num">
                                      <p:cBhvr additive="base">
                                        <p:cTn id="152" dur="500" fill="hold"/>
                                        <p:tgtEl>
                                          <p:spTgt spid="82976"/>
                                        </p:tgtEl>
                                        <p:attrNameLst>
                                          <p:attrName>ppt_y</p:attrName>
                                        </p:attrNameLst>
                                      </p:cBhvr>
                                      <p:tavLst>
                                        <p:tav tm="0">
                                          <p:val>
                                            <p:strVal val="#ppt_y"/>
                                          </p:val>
                                        </p:tav>
                                        <p:tav tm="100000">
                                          <p:val>
                                            <p:strVal val="#ppt_y"/>
                                          </p:val>
                                        </p:tav>
                                      </p:tavLst>
                                    </p:anim>
                                  </p:childTnLst>
                                </p:cTn>
                              </p:par>
                            </p:childTnLst>
                          </p:cTn>
                        </p:par>
                      </p:childTnLst>
                    </p:cTn>
                  </p:par>
                  <p:par>
                    <p:cTn id="153" fill="hold" nodeType="clickPar">
                      <p:stCondLst>
                        <p:cond delay="indefinite"/>
                      </p:stCondLst>
                      <p:childTnLst>
                        <p:par>
                          <p:cTn id="154" fill="hold" nodeType="withGroup">
                            <p:stCondLst>
                              <p:cond delay="0"/>
                            </p:stCondLst>
                            <p:childTnLst>
                              <p:par>
                                <p:cTn id="155" presetID="2" presetClass="entr" presetSubtype="8" fill="hold" grpId="0" nodeType="clickEffect">
                                  <p:stCondLst>
                                    <p:cond delay="0"/>
                                  </p:stCondLst>
                                  <p:childTnLst>
                                    <p:set>
                                      <p:cBhvr>
                                        <p:cTn id="156" dur="1" fill="hold">
                                          <p:stCondLst>
                                            <p:cond delay="0"/>
                                          </p:stCondLst>
                                        </p:cTn>
                                        <p:tgtEl>
                                          <p:spTgt spid="82975"/>
                                        </p:tgtEl>
                                        <p:attrNameLst>
                                          <p:attrName>style.visibility</p:attrName>
                                        </p:attrNameLst>
                                      </p:cBhvr>
                                      <p:to>
                                        <p:strVal val="visible"/>
                                      </p:to>
                                    </p:set>
                                    <p:anim calcmode="lin" valueType="num">
                                      <p:cBhvr additive="base">
                                        <p:cTn id="157" dur="500" fill="hold"/>
                                        <p:tgtEl>
                                          <p:spTgt spid="82975"/>
                                        </p:tgtEl>
                                        <p:attrNameLst>
                                          <p:attrName>ppt_x</p:attrName>
                                        </p:attrNameLst>
                                      </p:cBhvr>
                                      <p:tavLst>
                                        <p:tav tm="0">
                                          <p:val>
                                            <p:strVal val="0-#ppt_w/2"/>
                                          </p:val>
                                        </p:tav>
                                        <p:tav tm="100000">
                                          <p:val>
                                            <p:strVal val="#ppt_x"/>
                                          </p:val>
                                        </p:tav>
                                      </p:tavLst>
                                    </p:anim>
                                    <p:anim calcmode="lin" valueType="num">
                                      <p:cBhvr additive="base">
                                        <p:cTn id="158" dur="500" fill="hold"/>
                                        <p:tgtEl>
                                          <p:spTgt spid="82975"/>
                                        </p:tgtEl>
                                        <p:attrNameLst>
                                          <p:attrName>ppt_y</p:attrName>
                                        </p:attrNameLst>
                                      </p:cBhvr>
                                      <p:tavLst>
                                        <p:tav tm="0">
                                          <p:val>
                                            <p:strVal val="#ppt_y"/>
                                          </p:val>
                                        </p:tav>
                                        <p:tav tm="100000">
                                          <p:val>
                                            <p:strVal val="#ppt_y"/>
                                          </p:val>
                                        </p:tav>
                                      </p:tavLst>
                                    </p:anim>
                                  </p:childTnLst>
                                </p:cTn>
                              </p:par>
                            </p:childTnLst>
                          </p:cTn>
                        </p:par>
                      </p:childTnLst>
                    </p:cTn>
                  </p:par>
                  <p:par>
                    <p:cTn id="159" fill="hold" nodeType="clickPar">
                      <p:stCondLst>
                        <p:cond delay="indefinite"/>
                      </p:stCondLst>
                      <p:childTnLst>
                        <p:par>
                          <p:cTn id="160" fill="hold" nodeType="withGroup">
                            <p:stCondLst>
                              <p:cond delay="0"/>
                            </p:stCondLst>
                            <p:childTnLst>
                              <p:par>
                                <p:cTn id="161" presetID="2" presetClass="entr" presetSubtype="8" fill="hold" nodeType="clickEffect">
                                  <p:stCondLst>
                                    <p:cond delay="0"/>
                                  </p:stCondLst>
                                  <p:childTnLst>
                                    <p:set>
                                      <p:cBhvr>
                                        <p:cTn id="162" dur="1" fill="hold">
                                          <p:stCondLst>
                                            <p:cond delay="0"/>
                                          </p:stCondLst>
                                        </p:cTn>
                                        <p:tgtEl>
                                          <p:spTgt spid="82978"/>
                                        </p:tgtEl>
                                        <p:attrNameLst>
                                          <p:attrName>style.visibility</p:attrName>
                                        </p:attrNameLst>
                                      </p:cBhvr>
                                      <p:to>
                                        <p:strVal val="visible"/>
                                      </p:to>
                                    </p:set>
                                    <p:anim calcmode="lin" valueType="num">
                                      <p:cBhvr additive="base">
                                        <p:cTn id="163" dur="500" fill="hold"/>
                                        <p:tgtEl>
                                          <p:spTgt spid="82978"/>
                                        </p:tgtEl>
                                        <p:attrNameLst>
                                          <p:attrName>ppt_x</p:attrName>
                                        </p:attrNameLst>
                                      </p:cBhvr>
                                      <p:tavLst>
                                        <p:tav tm="0">
                                          <p:val>
                                            <p:strVal val="0-#ppt_w/2"/>
                                          </p:val>
                                        </p:tav>
                                        <p:tav tm="100000">
                                          <p:val>
                                            <p:strVal val="#ppt_x"/>
                                          </p:val>
                                        </p:tav>
                                      </p:tavLst>
                                    </p:anim>
                                    <p:anim calcmode="lin" valueType="num">
                                      <p:cBhvr additive="base">
                                        <p:cTn id="164" dur="500" fill="hold"/>
                                        <p:tgtEl>
                                          <p:spTgt spid="82978"/>
                                        </p:tgtEl>
                                        <p:attrNameLst>
                                          <p:attrName>ppt_y</p:attrName>
                                        </p:attrNameLst>
                                      </p:cBhvr>
                                      <p:tavLst>
                                        <p:tav tm="0">
                                          <p:val>
                                            <p:strVal val="#ppt_y"/>
                                          </p:val>
                                        </p:tav>
                                        <p:tav tm="100000">
                                          <p:val>
                                            <p:strVal val="#ppt_y"/>
                                          </p:val>
                                        </p:tav>
                                      </p:tavLst>
                                    </p:anim>
                                  </p:childTnLst>
                                </p:cTn>
                              </p:par>
                            </p:childTnLst>
                          </p:cTn>
                        </p:par>
                      </p:childTnLst>
                    </p:cTn>
                  </p:par>
                  <p:par>
                    <p:cTn id="165" fill="hold" nodeType="clickPar">
                      <p:stCondLst>
                        <p:cond delay="indefinite"/>
                      </p:stCondLst>
                      <p:childTnLst>
                        <p:par>
                          <p:cTn id="166" fill="hold" nodeType="withGroup">
                            <p:stCondLst>
                              <p:cond delay="0"/>
                            </p:stCondLst>
                            <p:childTnLst>
                              <p:par>
                                <p:cTn id="167" presetID="2" presetClass="entr" presetSubtype="8" fill="hold" grpId="0" nodeType="clickEffect">
                                  <p:stCondLst>
                                    <p:cond delay="0"/>
                                  </p:stCondLst>
                                  <p:childTnLst>
                                    <p:set>
                                      <p:cBhvr>
                                        <p:cTn id="168" dur="1" fill="hold">
                                          <p:stCondLst>
                                            <p:cond delay="0"/>
                                          </p:stCondLst>
                                        </p:cTn>
                                        <p:tgtEl>
                                          <p:spTgt spid="82977"/>
                                        </p:tgtEl>
                                        <p:attrNameLst>
                                          <p:attrName>style.visibility</p:attrName>
                                        </p:attrNameLst>
                                      </p:cBhvr>
                                      <p:to>
                                        <p:strVal val="visible"/>
                                      </p:to>
                                    </p:set>
                                    <p:anim calcmode="lin" valueType="num">
                                      <p:cBhvr additive="base">
                                        <p:cTn id="169" dur="500" fill="hold"/>
                                        <p:tgtEl>
                                          <p:spTgt spid="82977"/>
                                        </p:tgtEl>
                                        <p:attrNameLst>
                                          <p:attrName>ppt_x</p:attrName>
                                        </p:attrNameLst>
                                      </p:cBhvr>
                                      <p:tavLst>
                                        <p:tav tm="0">
                                          <p:val>
                                            <p:strVal val="0-#ppt_w/2"/>
                                          </p:val>
                                        </p:tav>
                                        <p:tav tm="100000">
                                          <p:val>
                                            <p:strVal val="#ppt_x"/>
                                          </p:val>
                                        </p:tav>
                                      </p:tavLst>
                                    </p:anim>
                                    <p:anim calcmode="lin" valueType="num">
                                      <p:cBhvr additive="base">
                                        <p:cTn id="170" dur="500" fill="hold"/>
                                        <p:tgtEl>
                                          <p:spTgt spid="82977"/>
                                        </p:tgtEl>
                                        <p:attrNameLst>
                                          <p:attrName>ppt_y</p:attrName>
                                        </p:attrNameLst>
                                      </p:cBhvr>
                                      <p:tavLst>
                                        <p:tav tm="0">
                                          <p:val>
                                            <p:strVal val="#ppt_y"/>
                                          </p:val>
                                        </p:tav>
                                        <p:tav tm="100000">
                                          <p:val>
                                            <p:strVal val="#ppt_y"/>
                                          </p:val>
                                        </p:tav>
                                      </p:tavLst>
                                    </p:anim>
                                  </p:childTnLst>
                                </p:cTn>
                              </p:par>
                            </p:childTnLst>
                          </p:cTn>
                        </p:par>
                      </p:childTnLst>
                    </p:cTn>
                  </p:par>
                  <p:par>
                    <p:cTn id="171" fill="hold" nodeType="clickPar">
                      <p:stCondLst>
                        <p:cond delay="indefinite"/>
                      </p:stCondLst>
                      <p:childTnLst>
                        <p:par>
                          <p:cTn id="172" fill="hold" nodeType="withGroup">
                            <p:stCondLst>
                              <p:cond delay="0"/>
                            </p:stCondLst>
                            <p:childTnLst>
                              <p:par>
                                <p:cTn id="173" presetID="2" presetClass="entr" presetSubtype="8" fill="hold" nodeType="clickEffect">
                                  <p:stCondLst>
                                    <p:cond delay="0"/>
                                  </p:stCondLst>
                                  <p:childTnLst>
                                    <p:set>
                                      <p:cBhvr>
                                        <p:cTn id="174" dur="1" fill="hold">
                                          <p:stCondLst>
                                            <p:cond delay="0"/>
                                          </p:stCondLst>
                                        </p:cTn>
                                        <p:tgtEl>
                                          <p:spTgt spid="82986"/>
                                        </p:tgtEl>
                                        <p:attrNameLst>
                                          <p:attrName>style.visibility</p:attrName>
                                        </p:attrNameLst>
                                      </p:cBhvr>
                                      <p:to>
                                        <p:strVal val="visible"/>
                                      </p:to>
                                    </p:set>
                                    <p:anim calcmode="lin" valueType="num">
                                      <p:cBhvr additive="base">
                                        <p:cTn id="175" dur="500" fill="hold"/>
                                        <p:tgtEl>
                                          <p:spTgt spid="82986"/>
                                        </p:tgtEl>
                                        <p:attrNameLst>
                                          <p:attrName>ppt_x</p:attrName>
                                        </p:attrNameLst>
                                      </p:cBhvr>
                                      <p:tavLst>
                                        <p:tav tm="0">
                                          <p:val>
                                            <p:strVal val="0-#ppt_w/2"/>
                                          </p:val>
                                        </p:tav>
                                        <p:tav tm="100000">
                                          <p:val>
                                            <p:strVal val="#ppt_x"/>
                                          </p:val>
                                        </p:tav>
                                      </p:tavLst>
                                    </p:anim>
                                    <p:anim calcmode="lin" valueType="num">
                                      <p:cBhvr additive="base">
                                        <p:cTn id="176" dur="500" fill="hold"/>
                                        <p:tgtEl>
                                          <p:spTgt spid="82986"/>
                                        </p:tgtEl>
                                        <p:attrNameLst>
                                          <p:attrName>ppt_y</p:attrName>
                                        </p:attrNameLst>
                                      </p:cBhvr>
                                      <p:tavLst>
                                        <p:tav tm="0">
                                          <p:val>
                                            <p:strVal val="#ppt_y"/>
                                          </p:val>
                                        </p:tav>
                                        <p:tav tm="100000">
                                          <p:val>
                                            <p:strVal val="#ppt_y"/>
                                          </p:val>
                                        </p:tav>
                                      </p:tavLst>
                                    </p:anim>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 presetClass="entr" presetSubtype="8" fill="hold" grpId="0" nodeType="clickEffect">
                                  <p:stCondLst>
                                    <p:cond delay="0"/>
                                  </p:stCondLst>
                                  <p:childTnLst>
                                    <p:set>
                                      <p:cBhvr>
                                        <p:cTn id="180" dur="1" fill="hold">
                                          <p:stCondLst>
                                            <p:cond delay="0"/>
                                          </p:stCondLst>
                                        </p:cTn>
                                        <p:tgtEl>
                                          <p:spTgt spid="82979"/>
                                        </p:tgtEl>
                                        <p:attrNameLst>
                                          <p:attrName>style.visibility</p:attrName>
                                        </p:attrNameLst>
                                      </p:cBhvr>
                                      <p:to>
                                        <p:strVal val="visible"/>
                                      </p:to>
                                    </p:set>
                                    <p:anim calcmode="lin" valueType="num">
                                      <p:cBhvr additive="base">
                                        <p:cTn id="181" dur="500" fill="hold"/>
                                        <p:tgtEl>
                                          <p:spTgt spid="82979"/>
                                        </p:tgtEl>
                                        <p:attrNameLst>
                                          <p:attrName>ppt_x</p:attrName>
                                        </p:attrNameLst>
                                      </p:cBhvr>
                                      <p:tavLst>
                                        <p:tav tm="0">
                                          <p:val>
                                            <p:strVal val="0-#ppt_w/2"/>
                                          </p:val>
                                        </p:tav>
                                        <p:tav tm="100000">
                                          <p:val>
                                            <p:strVal val="#ppt_x"/>
                                          </p:val>
                                        </p:tav>
                                      </p:tavLst>
                                    </p:anim>
                                    <p:anim calcmode="lin" valueType="num">
                                      <p:cBhvr additive="base">
                                        <p:cTn id="182" dur="500" fill="hold"/>
                                        <p:tgtEl>
                                          <p:spTgt spid="82979"/>
                                        </p:tgtEl>
                                        <p:attrNameLst>
                                          <p:attrName>ppt_y</p:attrName>
                                        </p:attrNameLst>
                                      </p:cBhvr>
                                      <p:tavLst>
                                        <p:tav tm="0">
                                          <p:val>
                                            <p:strVal val="#ppt_y"/>
                                          </p:val>
                                        </p:tav>
                                        <p:tav tm="100000">
                                          <p:val>
                                            <p:strVal val="#ppt_y"/>
                                          </p:val>
                                        </p:tav>
                                      </p:tavLst>
                                    </p:anim>
                                  </p:childTnLst>
                                </p:cTn>
                              </p:par>
                            </p:childTnLst>
                          </p:cTn>
                        </p:par>
                      </p:childTnLst>
                    </p:cTn>
                  </p:par>
                  <p:par>
                    <p:cTn id="183" fill="hold" nodeType="clickPar">
                      <p:stCondLst>
                        <p:cond delay="indefinite"/>
                      </p:stCondLst>
                      <p:childTnLst>
                        <p:par>
                          <p:cTn id="184" fill="hold" nodeType="withGroup">
                            <p:stCondLst>
                              <p:cond delay="0"/>
                            </p:stCondLst>
                            <p:childTnLst>
                              <p:par>
                                <p:cTn id="185" presetID="2" presetClass="entr" presetSubtype="8" fill="hold" nodeType="clickEffect">
                                  <p:stCondLst>
                                    <p:cond delay="0"/>
                                  </p:stCondLst>
                                  <p:childTnLst>
                                    <p:set>
                                      <p:cBhvr>
                                        <p:cTn id="186" dur="1" fill="hold">
                                          <p:stCondLst>
                                            <p:cond delay="0"/>
                                          </p:stCondLst>
                                        </p:cTn>
                                        <p:tgtEl>
                                          <p:spTgt spid="82985"/>
                                        </p:tgtEl>
                                        <p:attrNameLst>
                                          <p:attrName>style.visibility</p:attrName>
                                        </p:attrNameLst>
                                      </p:cBhvr>
                                      <p:to>
                                        <p:strVal val="visible"/>
                                      </p:to>
                                    </p:set>
                                    <p:anim calcmode="lin" valueType="num">
                                      <p:cBhvr additive="base">
                                        <p:cTn id="187" dur="500" fill="hold"/>
                                        <p:tgtEl>
                                          <p:spTgt spid="82985"/>
                                        </p:tgtEl>
                                        <p:attrNameLst>
                                          <p:attrName>ppt_x</p:attrName>
                                        </p:attrNameLst>
                                      </p:cBhvr>
                                      <p:tavLst>
                                        <p:tav tm="0">
                                          <p:val>
                                            <p:strVal val="0-#ppt_w/2"/>
                                          </p:val>
                                        </p:tav>
                                        <p:tav tm="100000">
                                          <p:val>
                                            <p:strVal val="#ppt_x"/>
                                          </p:val>
                                        </p:tav>
                                      </p:tavLst>
                                    </p:anim>
                                    <p:anim calcmode="lin" valueType="num">
                                      <p:cBhvr additive="base">
                                        <p:cTn id="188" dur="500" fill="hold"/>
                                        <p:tgtEl>
                                          <p:spTgt spid="82985"/>
                                        </p:tgtEl>
                                        <p:attrNameLst>
                                          <p:attrName>ppt_y</p:attrName>
                                        </p:attrNameLst>
                                      </p:cBhvr>
                                      <p:tavLst>
                                        <p:tav tm="0">
                                          <p:val>
                                            <p:strVal val="#ppt_y"/>
                                          </p:val>
                                        </p:tav>
                                        <p:tav tm="100000">
                                          <p:val>
                                            <p:strVal val="#ppt_y"/>
                                          </p:val>
                                        </p:tav>
                                      </p:tavLst>
                                    </p:anim>
                                  </p:childTnLst>
                                </p:cTn>
                              </p:par>
                            </p:childTnLst>
                          </p:cTn>
                        </p:par>
                      </p:childTnLst>
                    </p:cTn>
                  </p:par>
                  <p:par>
                    <p:cTn id="189" fill="hold" nodeType="clickPar">
                      <p:stCondLst>
                        <p:cond delay="indefinite"/>
                      </p:stCondLst>
                      <p:childTnLst>
                        <p:par>
                          <p:cTn id="190" fill="hold" nodeType="withGroup">
                            <p:stCondLst>
                              <p:cond delay="0"/>
                            </p:stCondLst>
                            <p:childTnLst>
                              <p:par>
                                <p:cTn id="191" presetID="2" presetClass="entr" presetSubtype="8" fill="hold" grpId="0" nodeType="clickEffect">
                                  <p:stCondLst>
                                    <p:cond delay="0"/>
                                  </p:stCondLst>
                                  <p:childTnLst>
                                    <p:set>
                                      <p:cBhvr>
                                        <p:cTn id="192" dur="1" fill="hold">
                                          <p:stCondLst>
                                            <p:cond delay="0"/>
                                          </p:stCondLst>
                                        </p:cTn>
                                        <p:tgtEl>
                                          <p:spTgt spid="82980"/>
                                        </p:tgtEl>
                                        <p:attrNameLst>
                                          <p:attrName>style.visibility</p:attrName>
                                        </p:attrNameLst>
                                      </p:cBhvr>
                                      <p:to>
                                        <p:strVal val="visible"/>
                                      </p:to>
                                    </p:set>
                                    <p:anim calcmode="lin" valueType="num">
                                      <p:cBhvr additive="base">
                                        <p:cTn id="193" dur="500" fill="hold"/>
                                        <p:tgtEl>
                                          <p:spTgt spid="82980"/>
                                        </p:tgtEl>
                                        <p:attrNameLst>
                                          <p:attrName>ppt_x</p:attrName>
                                        </p:attrNameLst>
                                      </p:cBhvr>
                                      <p:tavLst>
                                        <p:tav tm="0">
                                          <p:val>
                                            <p:strVal val="0-#ppt_w/2"/>
                                          </p:val>
                                        </p:tav>
                                        <p:tav tm="100000">
                                          <p:val>
                                            <p:strVal val="#ppt_x"/>
                                          </p:val>
                                        </p:tav>
                                      </p:tavLst>
                                    </p:anim>
                                    <p:anim calcmode="lin" valueType="num">
                                      <p:cBhvr additive="base">
                                        <p:cTn id="194" dur="500" fill="hold"/>
                                        <p:tgtEl>
                                          <p:spTgt spid="82980"/>
                                        </p:tgtEl>
                                        <p:attrNameLst>
                                          <p:attrName>ppt_y</p:attrName>
                                        </p:attrNameLst>
                                      </p:cBhvr>
                                      <p:tavLst>
                                        <p:tav tm="0">
                                          <p:val>
                                            <p:strVal val="#ppt_y"/>
                                          </p:val>
                                        </p:tav>
                                        <p:tav tm="100000">
                                          <p:val>
                                            <p:strVal val="#ppt_y"/>
                                          </p:val>
                                        </p:tav>
                                      </p:tavLst>
                                    </p:anim>
                                  </p:childTnLst>
                                </p:cTn>
                              </p:par>
                            </p:childTnLst>
                          </p:cTn>
                        </p:par>
                      </p:childTnLst>
                    </p:cTn>
                  </p:par>
                  <p:par>
                    <p:cTn id="195" fill="hold" nodeType="clickPar">
                      <p:stCondLst>
                        <p:cond delay="indefinite"/>
                      </p:stCondLst>
                      <p:childTnLst>
                        <p:par>
                          <p:cTn id="196" fill="hold" nodeType="withGroup">
                            <p:stCondLst>
                              <p:cond delay="0"/>
                            </p:stCondLst>
                            <p:childTnLst>
                              <p:par>
                                <p:cTn id="197" presetID="2" presetClass="entr" presetSubtype="8" fill="hold" nodeType="clickEffect">
                                  <p:stCondLst>
                                    <p:cond delay="0"/>
                                  </p:stCondLst>
                                  <p:childTnLst>
                                    <p:set>
                                      <p:cBhvr>
                                        <p:cTn id="198" dur="1" fill="hold">
                                          <p:stCondLst>
                                            <p:cond delay="0"/>
                                          </p:stCondLst>
                                        </p:cTn>
                                        <p:tgtEl>
                                          <p:spTgt spid="82987"/>
                                        </p:tgtEl>
                                        <p:attrNameLst>
                                          <p:attrName>style.visibility</p:attrName>
                                        </p:attrNameLst>
                                      </p:cBhvr>
                                      <p:to>
                                        <p:strVal val="visible"/>
                                      </p:to>
                                    </p:set>
                                    <p:anim calcmode="lin" valueType="num">
                                      <p:cBhvr additive="base">
                                        <p:cTn id="199" dur="500" fill="hold"/>
                                        <p:tgtEl>
                                          <p:spTgt spid="82987"/>
                                        </p:tgtEl>
                                        <p:attrNameLst>
                                          <p:attrName>ppt_x</p:attrName>
                                        </p:attrNameLst>
                                      </p:cBhvr>
                                      <p:tavLst>
                                        <p:tav tm="0">
                                          <p:val>
                                            <p:strVal val="0-#ppt_w/2"/>
                                          </p:val>
                                        </p:tav>
                                        <p:tav tm="100000">
                                          <p:val>
                                            <p:strVal val="#ppt_x"/>
                                          </p:val>
                                        </p:tav>
                                      </p:tavLst>
                                    </p:anim>
                                    <p:anim calcmode="lin" valueType="num">
                                      <p:cBhvr additive="base">
                                        <p:cTn id="200" dur="500" fill="hold"/>
                                        <p:tgtEl>
                                          <p:spTgt spid="82987"/>
                                        </p:tgtEl>
                                        <p:attrNameLst>
                                          <p:attrName>ppt_y</p:attrName>
                                        </p:attrNameLst>
                                      </p:cBhvr>
                                      <p:tavLst>
                                        <p:tav tm="0">
                                          <p:val>
                                            <p:strVal val="#ppt_y"/>
                                          </p:val>
                                        </p:tav>
                                        <p:tav tm="100000">
                                          <p:val>
                                            <p:strVal val="#ppt_y"/>
                                          </p:val>
                                        </p:tav>
                                      </p:tavLst>
                                    </p:anim>
                                  </p:childTnLst>
                                </p:cTn>
                              </p:par>
                            </p:childTnLst>
                          </p:cTn>
                        </p:par>
                      </p:childTnLst>
                    </p:cTn>
                  </p:par>
                  <p:par>
                    <p:cTn id="201" fill="hold" nodeType="clickPar">
                      <p:stCondLst>
                        <p:cond delay="indefinite"/>
                      </p:stCondLst>
                      <p:childTnLst>
                        <p:par>
                          <p:cTn id="202" fill="hold" nodeType="withGroup">
                            <p:stCondLst>
                              <p:cond delay="0"/>
                            </p:stCondLst>
                            <p:childTnLst>
                              <p:par>
                                <p:cTn id="203" presetID="2" presetClass="entr" presetSubtype="8" fill="hold" grpId="0" nodeType="clickEffect">
                                  <p:stCondLst>
                                    <p:cond delay="0"/>
                                  </p:stCondLst>
                                  <p:childTnLst>
                                    <p:set>
                                      <p:cBhvr>
                                        <p:cTn id="204" dur="1" fill="hold">
                                          <p:stCondLst>
                                            <p:cond delay="0"/>
                                          </p:stCondLst>
                                        </p:cTn>
                                        <p:tgtEl>
                                          <p:spTgt spid="82981"/>
                                        </p:tgtEl>
                                        <p:attrNameLst>
                                          <p:attrName>style.visibility</p:attrName>
                                        </p:attrNameLst>
                                      </p:cBhvr>
                                      <p:to>
                                        <p:strVal val="visible"/>
                                      </p:to>
                                    </p:set>
                                    <p:anim calcmode="lin" valueType="num">
                                      <p:cBhvr additive="base">
                                        <p:cTn id="205" dur="500" fill="hold"/>
                                        <p:tgtEl>
                                          <p:spTgt spid="82981"/>
                                        </p:tgtEl>
                                        <p:attrNameLst>
                                          <p:attrName>ppt_x</p:attrName>
                                        </p:attrNameLst>
                                      </p:cBhvr>
                                      <p:tavLst>
                                        <p:tav tm="0">
                                          <p:val>
                                            <p:strVal val="0-#ppt_w/2"/>
                                          </p:val>
                                        </p:tav>
                                        <p:tav tm="100000">
                                          <p:val>
                                            <p:strVal val="#ppt_x"/>
                                          </p:val>
                                        </p:tav>
                                      </p:tavLst>
                                    </p:anim>
                                    <p:anim calcmode="lin" valueType="num">
                                      <p:cBhvr additive="base">
                                        <p:cTn id="206" dur="500" fill="hold"/>
                                        <p:tgtEl>
                                          <p:spTgt spid="82981"/>
                                        </p:tgtEl>
                                        <p:attrNameLst>
                                          <p:attrName>ppt_y</p:attrName>
                                        </p:attrNameLst>
                                      </p:cBhvr>
                                      <p:tavLst>
                                        <p:tav tm="0">
                                          <p:val>
                                            <p:strVal val="#ppt_y"/>
                                          </p:val>
                                        </p:tav>
                                        <p:tav tm="100000">
                                          <p:val>
                                            <p:strVal val="#ppt_y"/>
                                          </p:val>
                                        </p:tav>
                                      </p:tavLst>
                                    </p:anim>
                                  </p:childTnLst>
                                </p:cTn>
                              </p:par>
                            </p:childTnLst>
                          </p:cTn>
                        </p:par>
                      </p:childTnLst>
                    </p:cTn>
                  </p:par>
                  <p:par>
                    <p:cTn id="207" fill="hold" nodeType="clickPar">
                      <p:stCondLst>
                        <p:cond delay="indefinite"/>
                      </p:stCondLst>
                      <p:childTnLst>
                        <p:par>
                          <p:cTn id="208" fill="hold" nodeType="withGroup">
                            <p:stCondLst>
                              <p:cond delay="0"/>
                            </p:stCondLst>
                            <p:childTnLst>
                              <p:par>
                                <p:cTn id="209" presetID="2" presetClass="entr" presetSubtype="8" fill="hold" nodeType="clickEffect">
                                  <p:stCondLst>
                                    <p:cond delay="0"/>
                                  </p:stCondLst>
                                  <p:childTnLst>
                                    <p:set>
                                      <p:cBhvr>
                                        <p:cTn id="210" dur="1" fill="hold">
                                          <p:stCondLst>
                                            <p:cond delay="0"/>
                                          </p:stCondLst>
                                        </p:cTn>
                                        <p:tgtEl>
                                          <p:spTgt spid="82988"/>
                                        </p:tgtEl>
                                        <p:attrNameLst>
                                          <p:attrName>style.visibility</p:attrName>
                                        </p:attrNameLst>
                                      </p:cBhvr>
                                      <p:to>
                                        <p:strVal val="visible"/>
                                      </p:to>
                                    </p:set>
                                    <p:anim calcmode="lin" valueType="num">
                                      <p:cBhvr additive="base">
                                        <p:cTn id="211" dur="500" fill="hold"/>
                                        <p:tgtEl>
                                          <p:spTgt spid="82988"/>
                                        </p:tgtEl>
                                        <p:attrNameLst>
                                          <p:attrName>ppt_x</p:attrName>
                                        </p:attrNameLst>
                                      </p:cBhvr>
                                      <p:tavLst>
                                        <p:tav tm="0">
                                          <p:val>
                                            <p:strVal val="0-#ppt_w/2"/>
                                          </p:val>
                                        </p:tav>
                                        <p:tav tm="100000">
                                          <p:val>
                                            <p:strVal val="#ppt_x"/>
                                          </p:val>
                                        </p:tav>
                                      </p:tavLst>
                                    </p:anim>
                                    <p:anim calcmode="lin" valueType="num">
                                      <p:cBhvr additive="base">
                                        <p:cTn id="212" dur="500" fill="hold"/>
                                        <p:tgtEl>
                                          <p:spTgt spid="82988"/>
                                        </p:tgtEl>
                                        <p:attrNameLst>
                                          <p:attrName>ppt_y</p:attrName>
                                        </p:attrNameLst>
                                      </p:cBhvr>
                                      <p:tavLst>
                                        <p:tav tm="0">
                                          <p:val>
                                            <p:strVal val="#ppt_y"/>
                                          </p:val>
                                        </p:tav>
                                        <p:tav tm="100000">
                                          <p:val>
                                            <p:strVal val="#ppt_y"/>
                                          </p:val>
                                        </p:tav>
                                      </p:tavLst>
                                    </p:anim>
                                  </p:childTnLst>
                                </p:cTn>
                              </p:par>
                            </p:childTnLst>
                          </p:cTn>
                        </p:par>
                      </p:childTnLst>
                    </p:cTn>
                  </p:par>
                  <p:par>
                    <p:cTn id="213" fill="hold" nodeType="clickPar">
                      <p:stCondLst>
                        <p:cond delay="indefinite"/>
                      </p:stCondLst>
                      <p:childTnLst>
                        <p:par>
                          <p:cTn id="214" fill="hold" nodeType="withGroup">
                            <p:stCondLst>
                              <p:cond delay="0"/>
                            </p:stCondLst>
                            <p:childTnLst>
                              <p:par>
                                <p:cTn id="215" presetID="2" presetClass="entr" presetSubtype="8" fill="hold" grpId="0" nodeType="clickEffect">
                                  <p:stCondLst>
                                    <p:cond delay="0"/>
                                  </p:stCondLst>
                                  <p:childTnLst>
                                    <p:set>
                                      <p:cBhvr>
                                        <p:cTn id="216" dur="1" fill="hold">
                                          <p:stCondLst>
                                            <p:cond delay="0"/>
                                          </p:stCondLst>
                                        </p:cTn>
                                        <p:tgtEl>
                                          <p:spTgt spid="82982"/>
                                        </p:tgtEl>
                                        <p:attrNameLst>
                                          <p:attrName>style.visibility</p:attrName>
                                        </p:attrNameLst>
                                      </p:cBhvr>
                                      <p:to>
                                        <p:strVal val="visible"/>
                                      </p:to>
                                    </p:set>
                                    <p:anim calcmode="lin" valueType="num">
                                      <p:cBhvr additive="base">
                                        <p:cTn id="217" dur="500" fill="hold"/>
                                        <p:tgtEl>
                                          <p:spTgt spid="82982"/>
                                        </p:tgtEl>
                                        <p:attrNameLst>
                                          <p:attrName>ppt_x</p:attrName>
                                        </p:attrNameLst>
                                      </p:cBhvr>
                                      <p:tavLst>
                                        <p:tav tm="0">
                                          <p:val>
                                            <p:strVal val="0-#ppt_w/2"/>
                                          </p:val>
                                        </p:tav>
                                        <p:tav tm="100000">
                                          <p:val>
                                            <p:strVal val="#ppt_x"/>
                                          </p:val>
                                        </p:tav>
                                      </p:tavLst>
                                    </p:anim>
                                    <p:anim calcmode="lin" valueType="num">
                                      <p:cBhvr additive="base">
                                        <p:cTn id="218" dur="500" fill="hold"/>
                                        <p:tgtEl>
                                          <p:spTgt spid="82982"/>
                                        </p:tgtEl>
                                        <p:attrNameLst>
                                          <p:attrName>ppt_y</p:attrName>
                                        </p:attrNameLst>
                                      </p:cBhvr>
                                      <p:tavLst>
                                        <p:tav tm="0">
                                          <p:val>
                                            <p:strVal val="#ppt_y"/>
                                          </p:val>
                                        </p:tav>
                                        <p:tav tm="100000">
                                          <p:val>
                                            <p:strVal val="#ppt_y"/>
                                          </p:val>
                                        </p:tav>
                                      </p:tavLst>
                                    </p:anim>
                                  </p:childTnLst>
                                </p:cTn>
                              </p:par>
                            </p:childTnLst>
                          </p:cTn>
                        </p:par>
                      </p:childTnLst>
                    </p:cTn>
                  </p:par>
                  <p:par>
                    <p:cTn id="219" fill="hold" nodeType="clickPar">
                      <p:stCondLst>
                        <p:cond delay="indefinite"/>
                      </p:stCondLst>
                      <p:childTnLst>
                        <p:par>
                          <p:cTn id="220" fill="hold" nodeType="withGroup">
                            <p:stCondLst>
                              <p:cond delay="0"/>
                            </p:stCondLst>
                            <p:childTnLst>
                              <p:par>
                                <p:cTn id="221" presetID="2" presetClass="entr" presetSubtype="8" fill="hold" nodeType="clickEffect">
                                  <p:stCondLst>
                                    <p:cond delay="0"/>
                                  </p:stCondLst>
                                  <p:childTnLst>
                                    <p:set>
                                      <p:cBhvr>
                                        <p:cTn id="222" dur="1" fill="hold">
                                          <p:stCondLst>
                                            <p:cond delay="0"/>
                                          </p:stCondLst>
                                        </p:cTn>
                                        <p:tgtEl>
                                          <p:spTgt spid="82989"/>
                                        </p:tgtEl>
                                        <p:attrNameLst>
                                          <p:attrName>style.visibility</p:attrName>
                                        </p:attrNameLst>
                                      </p:cBhvr>
                                      <p:to>
                                        <p:strVal val="visible"/>
                                      </p:to>
                                    </p:set>
                                    <p:anim calcmode="lin" valueType="num">
                                      <p:cBhvr additive="base">
                                        <p:cTn id="223" dur="500" fill="hold"/>
                                        <p:tgtEl>
                                          <p:spTgt spid="82989"/>
                                        </p:tgtEl>
                                        <p:attrNameLst>
                                          <p:attrName>ppt_x</p:attrName>
                                        </p:attrNameLst>
                                      </p:cBhvr>
                                      <p:tavLst>
                                        <p:tav tm="0">
                                          <p:val>
                                            <p:strVal val="0-#ppt_w/2"/>
                                          </p:val>
                                        </p:tav>
                                        <p:tav tm="100000">
                                          <p:val>
                                            <p:strVal val="#ppt_x"/>
                                          </p:val>
                                        </p:tav>
                                      </p:tavLst>
                                    </p:anim>
                                    <p:anim calcmode="lin" valueType="num">
                                      <p:cBhvr additive="base">
                                        <p:cTn id="224" dur="500" fill="hold"/>
                                        <p:tgtEl>
                                          <p:spTgt spid="82989"/>
                                        </p:tgtEl>
                                        <p:attrNameLst>
                                          <p:attrName>ppt_y</p:attrName>
                                        </p:attrNameLst>
                                      </p:cBhvr>
                                      <p:tavLst>
                                        <p:tav tm="0">
                                          <p:val>
                                            <p:strVal val="#ppt_y"/>
                                          </p:val>
                                        </p:tav>
                                        <p:tav tm="100000">
                                          <p:val>
                                            <p:strVal val="#ppt_y"/>
                                          </p:val>
                                        </p:tav>
                                      </p:tavLst>
                                    </p:anim>
                                  </p:childTnLst>
                                </p:cTn>
                              </p:par>
                            </p:childTnLst>
                          </p:cTn>
                        </p:par>
                      </p:childTnLst>
                    </p:cTn>
                  </p:par>
                  <p:par>
                    <p:cTn id="225" fill="hold" nodeType="clickPar">
                      <p:stCondLst>
                        <p:cond delay="indefinite"/>
                      </p:stCondLst>
                      <p:childTnLst>
                        <p:par>
                          <p:cTn id="226" fill="hold" nodeType="withGroup">
                            <p:stCondLst>
                              <p:cond delay="0"/>
                            </p:stCondLst>
                            <p:childTnLst>
                              <p:par>
                                <p:cTn id="227" presetID="2" presetClass="entr" presetSubtype="8" fill="hold" grpId="0" nodeType="clickEffect">
                                  <p:stCondLst>
                                    <p:cond delay="0"/>
                                  </p:stCondLst>
                                  <p:childTnLst>
                                    <p:set>
                                      <p:cBhvr>
                                        <p:cTn id="228" dur="1" fill="hold">
                                          <p:stCondLst>
                                            <p:cond delay="0"/>
                                          </p:stCondLst>
                                        </p:cTn>
                                        <p:tgtEl>
                                          <p:spTgt spid="82983"/>
                                        </p:tgtEl>
                                        <p:attrNameLst>
                                          <p:attrName>style.visibility</p:attrName>
                                        </p:attrNameLst>
                                      </p:cBhvr>
                                      <p:to>
                                        <p:strVal val="visible"/>
                                      </p:to>
                                    </p:set>
                                    <p:anim calcmode="lin" valueType="num">
                                      <p:cBhvr additive="base">
                                        <p:cTn id="229" dur="500" fill="hold"/>
                                        <p:tgtEl>
                                          <p:spTgt spid="82983"/>
                                        </p:tgtEl>
                                        <p:attrNameLst>
                                          <p:attrName>ppt_x</p:attrName>
                                        </p:attrNameLst>
                                      </p:cBhvr>
                                      <p:tavLst>
                                        <p:tav tm="0">
                                          <p:val>
                                            <p:strVal val="0-#ppt_w/2"/>
                                          </p:val>
                                        </p:tav>
                                        <p:tav tm="100000">
                                          <p:val>
                                            <p:strVal val="#ppt_x"/>
                                          </p:val>
                                        </p:tav>
                                      </p:tavLst>
                                    </p:anim>
                                    <p:anim calcmode="lin" valueType="num">
                                      <p:cBhvr additive="base">
                                        <p:cTn id="230" dur="500" fill="hold"/>
                                        <p:tgtEl>
                                          <p:spTgt spid="82983"/>
                                        </p:tgtEl>
                                        <p:attrNameLst>
                                          <p:attrName>ppt_y</p:attrName>
                                        </p:attrNameLst>
                                      </p:cBhvr>
                                      <p:tavLst>
                                        <p:tav tm="0">
                                          <p:val>
                                            <p:strVal val="#ppt_y"/>
                                          </p:val>
                                        </p:tav>
                                        <p:tav tm="100000">
                                          <p:val>
                                            <p:strVal val="#ppt_y"/>
                                          </p:val>
                                        </p:tav>
                                      </p:tavLst>
                                    </p:anim>
                                  </p:childTnLst>
                                </p:cTn>
                              </p:par>
                            </p:childTnLst>
                          </p:cTn>
                        </p:par>
                      </p:childTnLst>
                    </p:cTn>
                  </p:par>
                  <p:par>
                    <p:cTn id="231" fill="hold" nodeType="clickPar">
                      <p:stCondLst>
                        <p:cond delay="indefinite"/>
                      </p:stCondLst>
                      <p:childTnLst>
                        <p:par>
                          <p:cTn id="232" fill="hold" nodeType="withGroup">
                            <p:stCondLst>
                              <p:cond delay="0"/>
                            </p:stCondLst>
                            <p:childTnLst>
                              <p:par>
                                <p:cTn id="233" presetID="2" presetClass="entr" presetSubtype="8" fill="hold" nodeType="clickEffect">
                                  <p:stCondLst>
                                    <p:cond delay="0"/>
                                  </p:stCondLst>
                                  <p:childTnLst>
                                    <p:set>
                                      <p:cBhvr>
                                        <p:cTn id="234" dur="1" fill="hold">
                                          <p:stCondLst>
                                            <p:cond delay="0"/>
                                          </p:stCondLst>
                                        </p:cTn>
                                        <p:tgtEl>
                                          <p:spTgt spid="82990"/>
                                        </p:tgtEl>
                                        <p:attrNameLst>
                                          <p:attrName>style.visibility</p:attrName>
                                        </p:attrNameLst>
                                      </p:cBhvr>
                                      <p:to>
                                        <p:strVal val="visible"/>
                                      </p:to>
                                    </p:set>
                                    <p:anim calcmode="lin" valueType="num">
                                      <p:cBhvr additive="base">
                                        <p:cTn id="235" dur="500" fill="hold"/>
                                        <p:tgtEl>
                                          <p:spTgt spid="82990"/>
                                        </p:tgtEl>
                                        <p:attrNameLst>
                                          <p:attrName>ppt_x</p:attrName>
                                        </p:attrNameLst>
                                      </p:cBhvr>
                                      <p:tavLst>
                                        <p:tav tm="0">
                                          <p:val>
                                            <p:strVal val="0-#ppt_w/2"/>
                                          </p:val>
                                        </p:tav>
                                        <p:tav tm="100000">
                                          <p:val>
                                            <p:strVal val="#ppt_x"/>
                                          </p:val>
                                        </p:tav>
                                      </p:tavLst>
                                    </p:anim>
                                    <p:anim calcmode="lin" valueType="num">
                                      <p:cBhvr additive="base">
                                        <p:cTn id="236" dur="500" fill="hold"/>
                                        <p:tgtEl>
                                          <p:spTgt spid="82990"/>
                                        </p:tgtEl>
                                        <p:attrNameLst>
                                          <p:attrName>ppt_y</p:attrName>
                                        </p:attrNameLst>
                                      </p:cBhvr>
                                      <p:tavLst>
                                        <p:tav tm="0">
                                          <p:val>
                                            <p:strVal val="#ppt_y"/>
                                          </p:val>
                                        </p:tav>
                                        <p:tav tm="100000">
                                          <p:val>
                                            <p:strVal val="#ppt_y"/>
                                          </p:val>
                                        </p:tav>
                                      </p:tavLst>
                                    </p:anim>
                                  </p:childTnLst>
                                </p:cTn>
                              </p:par>
                            </p:childTnLst>
                          </p:cTn>
                        </p:par>
                      </p:childTnLst>
                    </p:cTn>
                  </p:par>
                  <p:par>
                    <p:cTn id="237" fill="hold" nodeType="clickPar">
                      <p:stCondLst>
                        <p:cond delay="indefinite"/>
                      </p:stCondLst>
                      <p:childTnLst>
                        <p:par>
                          <p:cTn id="238" fill="hold" nodeType="withGroup">
                            <p:stCondLst>
                              <p:cond delay="0"/>
                            </p:stCondLst>
                            <p:childTnLst>
                              <p:par>
                                <p:cTn id="239" presetID="2" presetClass="entr" presetSubtype="8" fill="hold" grpId="0" nodeType="clickEffect">
                                  <p:stCondLst>
                                    <p:cond delay="0"/>
                                  </p:stCondLst>
                                  <p:childTnLst>
                                    <p:set>
                                      <p:cBhvr>
                                        <p:cTn id="240" dur="1" fill="hold">
                                          <p:stCondLst>
                                            <p:cond delay="0"/>
                                          </p:stCondLst>
                                        </p:cTn>
                                        <p:tgtEl>
                                          <p:spTgt spid="82984"/>
                                        </p:tgtEl>
                                        <p:attrNameLst>
                                          <p:attrName>style.visibility</p:attrName>
                                        </p:attrNameLst>
                                      </p:cBhvr>
                                      <p:to>
                                        <p:strVal val="visible"/>
                                      </p:to>
                                    </p:set>
                                    <p:anim calcmode="lin" valueType="num">
                                      <p:cBhvr additive="base">
                                        <p:cTn id="241" dur="500" fill="hold"/>
                                        <p:tgtEl>
                                          <p:spTgt spid="82984"/>
                                        </p:tgtEl>
                                        <p:attrNameLst>
                                          <p:attrName>ppt_x</p:attrName>
                                        </p:attrNameLst>
                                      </p:cBhvr>
                                      <p:tavLst>
                                        <p:tav tm="0">
                                          <p:val>
                                            <p:strVal val="0-#ppt_w/2"/>
                                          </p:val>
                                        </p:tav>
                                        <p:tav tm="100000">
                                          <p:val>
                                            <p:strVal val="#ppt_x"/>
                                          </p:val>
                                        </p:tav>
                                      </p:tavLst>
                                    </p:anim>
                                    <p:anim calcmode="lin" valueType="num">
                                      <p:cBhvr additive="base">
                                        <p:cTn id="242" dur="500" fill="hold"/>
                                        <p:tgtEl>
                                          <p:spTgt spid="82984"/>
                                        </p:tgtEl>
                                        <p:attrNameLst>
                                          <p:attrName>ppt_y</p:attrName>
                                        </p:attrNameLst>
                                      </p:cBhvr>
                                      <p:tavLst>
                                        <p:tav tm="0">
                                          <p:val>
                                            <p:strVal val="#ppt_y"/>
                                          </p:val>
                                        </p:tav>
                                        <p:tav tm="100000">
                                          <p:val>
                                            <p:strVal val="#ppt_y"/>
                                          </p:val>
                                        </p:tav>
                                      </p:tavLst>
                                    </p:anim>
                                  </p:childTnLst>
                                </p:cTn>
                              </p:par>
                            </p:childTnLst>
                          </p:cTn>
                        </p:par>
                      </p:childTnLst>
                    </p:cTn>
                  </p:par>
                  <p:par>
                    <p:cTn id="243" fill="hold" nodeType="clickPar">
                      <p:stCondLst>
                        <p:cond delay="indefinite"/>
                      </p:stCondLst>
                      <p:childTnLst>
                        <p:par>
                          <p:cTn id="244" fill="hold" nodeType="withGroup">
                            <p:stCondLst>
                              <p:cond delay="0"/>
                            </p:stCondLst>
                            <p:childTnLst>
                              <p:par>
                                <p:cTn id="245" presetID="2" presetClass="entr" presetSubtype="8" fill="hold" grpId="0" nodeType="clickEffect">
                                  <p:stCondLst>
                                    <p:cond delay="0"/>
                                  </p:stCondLst>
                                  <p:childTnLst>
                                    <p:set>
                                      <p:cBhvr>
                                        <p:cTn id="246" dur="1" fill="hold">
                                          <p:stCondLst>
                                            <p:cond delay="0"/>
                                          </p:stCondLst>
                                        </p:cTn>
                                        <p:tgtEl>
                                          <p:spTgt spid="82991"/>
                                        </p:tgtEl>
                                        <p:attrNameLst>
                                          <p:attrName>style.visibility</p:attrName>
                                        </p:attrNameLst>
                                      </p:cBhvr>
                                      <p:to>
                                        <p:strVal val="visible"/>
                                      </p:to>
                                    </p:set>
                                    <p:anim calcmode="lin" valueType="num">
                                      <p:cBhvr additive="base">
                                        <p:cTn id="247" dur="500" fill="hold"/>
                                        <p:tgtEl>
                                          <p:spTgt spid="82991"/>
                                        </p:tgtEl>
                                        <p:attrNameLst>
                                          <p:attrName>ppt_x</p:attrName>
                                        </p:attrNameLst>
                                      </p:cBhvr>
                                      <p:tavLst>
                                        <p:tav tm="0">
                                          <p:val>
                                            <p:strVal val="0-#ppt_w/2"/>
                                          </p:val>
                                        </p:tav>
                                        <p:tav tm="100000">
                                          <p:val>
                                            <p:strVal val="#ppt_x"/>
                                          </p:val>
                                        </p:tav>
                                      </p:tavLst>
                                    </p:anim>
                                    <p:anim calcmode="lin" valueType="num">
                                      <p:cBhvr additive="base">
                                        <p:cTn id="248" dur="500" fill="hold"/>
                                        <p:tgtEl>
                                          <p:spTgt spid="82991"/>
                                        </p:tgtEl>
                                        <p:attrNameLst>
                                          <p:attrName>ppt_y</p:attrName>
                                        </p:attrNameLst>
                                      </p:cBhvr>
                                      <p:tavLst>
                                        <p:tav tm="0">
                                          <p:val>
                                            <p:strVal val="#ppt_y"/>
                                          </p:val>
                                        </p:tav>
                                        <p:tav tm="100000">
                                          <p:val>
                                            <p:strVal val="#ppt_y"/>
                                          </p:val>
                                        </p:tav>
                                      </p:tavLst>
                                    </p:anim>
                                  </p:childTnLst>
                                </p:cTn>
                              </p:par>
                            </p:childTnLst>
                          </p:cTn>
                        </p:par>
                      </p:childTnLst>
                    </p:cTn>
                  </p:par>
                  <p:par>
                    <p:cTn id="249" fill="hold" nodeType="clickPar">
                      <p:stCondLst>
                        <p:cond delay="indefinite"/>
                      </p:stCondLst>
                      <p:childTnLst>
                        <p:par>
                          <p:cTn id="250" fill="hold" nodeType="withGroup">
                            <p:stCondLst>
                              <p:cond delay="0"/>
                            </p:stCondLst>
                            <p:childTnLst>
                              <p:par>
                                <p:cTn id="251" presetID="2" presetClass="entr" presetSubtype="8" fill="hold" grpId="0" nodeType="clickEffect">
                                  <p:stCondLst>
                                    <p:cond delay="0"/>
                                  </p:stCondLst>
                                  <p:childTnLst>
                                    <p:set>
                                      <p:cBhvr>
                                        <p:cTn id="252" dur="1" fill="hold">
                                          <p:stCondLst>
                                            <p:cond delay="0"/>
                                          </p:stCondLst>
                                        </p:cTn>
                                        <p:tgtEl>
                                          <p:spTgt spid="82992"/>
                                        </p:tgtEl>
                                        <p:attrNameLst>
                                          <p:attrName>style.visibility</p:attrName>
                                        </p:attrNameLst>
                                      </p:cBhvr>
                                      <p:to>
                                        <p:strVal val="visible"/>
                                      </p:to>
                                    </p:set>
                                    <p:anim calcmode="lin" valueType="num">
                                      <p:cBhvr additive="base">
                                        <p:cTn id="253" dur="500" fill="hold"/>
                                        <p:tgtEl>
                                          <p:spTgt spid="82992"/>
                                        </p:tgtEl>
                                        <p:attrNameLst>
                                          <p:attrName>ppt_x</p:attrName>
                                        </p:attrNameLst>
                                      </p:cBhvr>
                                      <p:tavLst>
                                        <p:tav tm="0">
                                          <p:val>
                                            <p:strVal val="0-#ppt_w/2"/>
                                          </p:val>
                                        </p:tav>
                                        <p:tav tm="100000">
                                          <p:val>
                                            <p:strVal val="#ppt_x"/>
                                          </p:val>
                                        </p:tav>
                                      </p:tavLst>
                                    </p:anim>
                                    <p:anim calcmode="lin" valueType="num">
                                      <p:cBhvr additive="base">
                                        <p:cTn id="254" dur="500" fill="hold"/>
                                        <p:tgtEl>
                                          <p:spTgt spid="82992"/>
                                        </p:tgtEl>
                                        <p:attrNameLst>
                                          <p:attrName>ppt_y</p:attrName>
                                        </p:attrNameLst>
                                      </p:cBhvr>
                                      <p:tavLst>
                                        <p:tav tm="0">
                                          <p:val>
                                            <p:strVal val="#ppt_y"/>
                                          </p:val>
                                        </p:tav>
                                        <p:tav tm="100000">
                                          <p:val>
                                            <p:strVal val="#ppt_y"/>
                                          </p:val>
                                        </p:tav>
                                      </p:tavLst>
                                    </p:anim>
                                  </p:childTnLst>
                                </p:cTn>
                              </p:par>
                            </p:childTnLst>
                          </p:cTn>
                        </p:par>
                      </p:childTnLst>
                    </p:cTn>
                  </p:par>
                  <p:par>
                    <p:cTn id="255" fill="hold" nodeType="clickPar">
                      <p:stCondLst>
                        <p:cond delay="indefinite"/>
                      </p:stCondLst>
                      <p:childTnLst>
                        <p:par>
                          <p:cTn id="256" fill="hold" nodeType="withGroup">
                            <p:stCondLst>
                              <p:cond delay="0"/>
                            </p:stCondLst>
                            <p:childTnLst>
                              <p:par>
                                <p:cTn id="257" presetID="2" presetClass="entr" presetSubtype="8" fill="hold" grpId="0" nodeType="clickEffect">
                                  <p:stCondLst>
                                    <p:cond delay="0"/>
                                  </p:stCondLst>
                                  <p:childTnLst>
                                    <p:set>
                                      <p:cBhvr>
                                        <p:cTn id="258" dur="1" fill="hold">
                                          <p:stCondLst>
                                            <p:cond delay="0"/>
                                          </p:stCondLst>
                                        </p:cTn>
                                        <p:tgtEl>
                                          <p:spTgt spid="82993"/>
                                        </p:tgtEl>
                                        <p:attrNameLst>
                                          <p:attrName>style.visibility</p:attrName>
                                        </p:attrNameLst>
                                      </p:cBhvr>
                                      <p:to>
                                        <p:strVal val="visible"/>
                                      </p:to>
                                    </p:set>
                                    <p:anim calcmode="lin" valueType="num">
                                      <p:cBhvr additive="base">
                                        <p:cTn id="259" dur="500" fill="hold"/>
                                        <p:tgtEl>
                                          <p:spTgt spid="82993"/>
                                        </p:tgtEl>
                                        <p:attrNameLst>
                                          <p:attrName>ppt_x</p:attrName>
                                        </p:attrNameLst>
                                      </p:cBhvr>
                                      <p:tavLst>
                                        <p:tav tm="0">
                                          <p:val>
                                            <p:strVal val="0-#ppt_w/2"/>
                                          </p:val>
                                        </p:tav>
                                        <p:tav tm="100000">
                                          <p:val>
                                            <p:strVal val="#ppt_x"/>
                                          </p:val>
                                        </p:tav>
                                      </p:tavLst>
                                    </p:anim>
                                    <p:anim calcmode="lin" valueType="num">
                                      <p:cBhvr additive="base">
                                        <p:cTn id="260" dur="500" fill="hold"/>
                                        <p:tgtEl>
                                          <p:spTgt spid="82993"/>
                                        </p:tgtEl>
                                        <p:attrNameLst>
                                          <p:attrName>ppt_y</p:attrName>
                                        </p:attrNameLst>
                                      </p:cBhvr>
                                      <p:tavLst>
                                        <p:tav tm="0">
                                          <p:val>
                                            <p:strVal val="#ppt_y"/>
                                          </p:val>
                                        </p:tav>
                                        <p:tav tm="100000">
                                          <p:val>
                                            <p:strVal val="#ppt_y"/>
                                          </p:val>
                                        </p:tav>
                                      </p:tavLst>
                                    </p:anim>
                                  </p:childTnLst>
                                </p:cTn>
                              </p:par>
                            </p:childTnLst>
                          </p:cTn>
                        </p:par>
                      </p:childTnLst>
                    </p:cTn>
                  </p:par>
                  <p:par>
                    <p:cTn id="261" fill="hold" nodeType="clickPar">
                      <p:stCondLst>
                        <p:cond delay="indefinite"/>
                      </p:stCondLst>
                      <p:childTnLst>
                        <p:par>
                          <p:cTn id="262" fill="hold" nodeType="withGroup">
                            <p:stCondLst>
                              <p:cond delay="0"/>
                            </p:stCondLst>
                            <p:childTnLst>
                              <p:par>
                                <p:cTn id="263" presetID="2" presetClass="entr" presetSubtype="8" fill="hold" grpId="0" nodeType="clickEffect">
                                  <p:stCondLst>
                                    <p:cond delay="0"/>
                                  </p:stCondLst>
                                  <p:childTnLst>
                                    <p:set>
                                      <p:cBhvr>
                                        <p:cTn id="264" dur="1" fill="hold">
                                          <p:stCondLst>
                                            <p:cond delay="0"/>
                                          </p:stCondLst>
                                        </p:cTn>
                                        <p:tgtEl>
                                          <p:spTgt spid="82994"/>
                                        </p:tgtEl>
                                        <p:attrNameLst>
                                          <p:attrName>style.visibility</p:attrName>
                                        </p:attrNameLst>
                                      </p:cBhvr>
                                      <p:to>
                                        <p:strVal val="visible"/>
                                      </p:to>
                                    </p:set>
                                    <p:anim calcmode="lin" valueType="num">
                                      <p:cBhvr additive="base">
                                        <p:cTn id="265" dur="500" fill="hold"/>
                                        <p:tgtEl>
                                          <p:spTgt spid="82994"/>
                                        </p:tgtEl>
                                        <p:attrNameLst>
                                          <p:attrName>ppt_x</p:attrName>
                                        </p:attrNameLst>
                                      </p:cBhvr>
                                      <p:tavLst>
                                        <p:tav tm="0">
                                          <p:val>
                                            <p:strVal val="0-#ppt_w/2"/>
                                          </p:val>
                                        </p:tav>
                                        <p:tav tm="100000">
                                          <p:val>
                                            <p:strVal val="#ppt_x"/>
                                          </p:val>
                                        </p:tav>
                                      </p:tavLst>
                                    </p:anim>
                                    <p:anim calcmode="lin" valueType="num">
                                      <p:cBhvr additive="base">
                                        <p:cTn id="266" dur="500" fill="hold"/>
                                        <p:tgtEl>
                                          <p:spTgt spid="82994"/>
                                        </p:tgtEl>
                                        <p:attrNameLst>
                                          <p:attrName>ppt_y</p:attrName>
                                        </p:attrNameLst>
                                      </p:cBhvr>
                                      <p:tavLst>
                                        <p:tav tm="0">
                                          <p:val>
                                            <p:strVal val="#ppt_y"/>
                                          </p:val>
                                        </p:tav>
                                        <p:tav tm="100000">
                                          <p:val>
                                            <p:strVal val="#ppt_y"/>
                                          </p:val>
                                        </p:tav>
                                      </p:tavLst>
                                    </p:anim>
                                  </p:childTnLst>
                                </p:cTn>
                              </p:par>
                            </p:childTnLst>
                          </p:cTn>
                        </p:par>
                      </p:childTnLst>
                    </p:cTn>
                  </p:par>
                  <p:par>
                    <p:cTn id="267" fill="hold" nodeType="clickPar">
                      <p:stCondLst>
                        <p:cond delay="indefinite"/>
                      </p:stCondLst>
                      <p:childTnLst>
                        <p:par>
                          <p:cTn id="268" fill="hold" nodeType="withGroup">
                            <p:stCondLst>
                              <p:cond delay="0"/>
                            </p:stCondLst>
                            <p:childTnLst>
                              <p:par>
                                <p:cTn id="269" presetID="2" presetClass="entr" presetSubtype="8" fill="hold" grpId="0" nodeType="clickEffect">
                                  <p:stCondLst>
                                    <p:cond delay="0"/>
                                  </p:stCondLst>
                                  <p:childTnLst>
                                    <p:set>
                                      <p:cBhvr>
                                        <p:cTn id="270" dur="1" fill="hold">
                                          <p:stCondLst>
                                            <p:cond delay="0"/>
                                          </p:stCondLst>
                                        </p:cTn>
                                        <p:tgtEl>
                                          <p:spTgt spid="82995"/>
                                        </p:tgtEl>
                                        <p:attrNameLst>
                                          <p:attrName>style.visibility</p:attrName>
                                        </p:attrNameLst>
                                      </p:cBhvr>
                                      <p:to>
                                        <p:strVal val="visible"/>
                                      </p:to>
                                    </p:set>
                                    <p:anim calcmode="lin" valueType="num">
                                      <p:cBhvr additive="base">
                                        <p:cTn id="271" dur="500" fill="hold"/>
                                        <p:tgtEl>
                                          <p:spTgt spid="82995"/>
                                        </p:tgtEl>
                                        <p:attrNameLst>
                                          <p:attrName>ppt_x</p:attrName>
                                        </p:attrNameLst>
                                      </p:cBhvr>
                                      <p:tavLst>
                                        <p:tav tm="0">
                                          <p:val>
                                            <p:strVal val="0-#ppt_w/2"/>
                                          </p:val>
                                        </p:tav>
                                        <p:tav tm="100000">
                                          <p:val>
                                            <p:strVal val="#ppt_x"/>
                                          </p:val>
                                        </p:tav>
                                      </p:tavLst>
                                    </p:anim>
                                    <p:anim calcmode="lin" valueType="num">
                                      <p:cBhvr additive="base">
                                        <p:cTn id="272" dur="500" fill="hold"/>
                                        <p:tgtEl>
                                          <p:spTgt spid="82995"/>
                                        </p:tgtEl>
                                        <p:attrNameLst>
                                          <p:attrName>ppt_y</p:attrName>
                                        </p:attrNameLst>
                                      </p:cBhvr>
                                      <p:tavLst>
                                        <p:tav tm="0">
                                          <p:val>
                                            <p:strVal val="#ppt_y"/>
                                          </p:val>
                                        </p:tav>
                                        <p:tav tm="100000">
                                          <p:val>
                                            <p:strVal val="#ppt_y"/>
                                          </p:val>
                                        </p:tav>
                                      </p:tavLst>
                                    </p:anim>
                                  </p:childTnLst>
                                </p:cTn>
                              </p:par>
                            </p:childTnLst>
                          </p:cTn>
                        </p:par>
                      </p:childTnLst>
                    </p:cTn>
                  </p:par>
                  <p:par>
                    <p:cTn id="273" fill="hold" nodeType="clickPar">
                      <p:stCondLst>
                        <p:cond delay="indefinite"/>
                      </p:stCondLst>
                      <p:childTnLst>
                        <p:par>
                          <p:cTn id="274" fill="hold" nodeType="withGroup">
                            <p:stCondLst>
                              <p:cond delay="0"/>
                            </p:stCondLst>
                            <p:childTnLst>
                              <p:par>
                                <p:cTn id="275" presetID="2" presetClass="entr" presetSubtype="8" fill="hold" grpId="0" nodeType="clickEffect">
                                  <p:stCondLst>
                                    <p:cond delay="0"/>
                                  </p:stCondLst>
                                  <p:childTnLst>
                                    <p:set>
                                      <p:cBhvr>
                                        <p:cTn id="276" dur="1" fill="hold">
                                          <p:stCondLst>
                                            <p:cond delay="0"/>
                                          </p:stCondLst>
                                        </p:cTn>
                                        <p:tgtEl>
                                          <p:spTgt spid="82996"/>
                                        </p:tgtEl>
                                        <p:attrNameLst>
                                          <p:attrName>style.visibility</p:attrName>
                                        </p:attrNameLst>
                                      </p:cBhvr>
                                      <p:to>
                                        <p:strVal val="visible"/>
                                      </p:to>
                                    </p:set>
                                    <p:anim calcmode="lin" valueType="num">
                                      <p:cBhvr additive="base">
                                        <p:cTn id="277" dur="500" fill="hold"/>
                                        <p:tgtEl>
                                          <p:spTgt spid="82996"/>
                                        </p:tgtEl>
                                        <p:attrNameLst>
                                          <p:attrName>ppt_x</p:attrName>
                                        </p:attrNameLst>
                                      </p:cBhvr>
                                      <p:tavLst>
                                        <p:tav tm="0">
                                          <p:val>
                                            <p:strVal val="0-#ppt_w/2"/>
                                          </p:val>
                                        </p:tav>
                                        <p:tav tm="100000">
                                          <p:val>
                                            <p:strVal val="#ppt_x"/>
                                          </p:val>
                                        </p:tav>
                                      </p:tavLst>
                                    </p:anim>
                                    <p:anim calcmode="lin" valueType="num">
                                      <p:cBhvr additive="base">
                                        <p:cTn id="278" dur="500" fill="hold"/>
                                        <p:tgtEl>
                                          <p:spTgt spid="829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nimBg="1" autoUpdateAnimBg="0"/>
      <p:bldP spid="82947" grpId="0" animBg="1" autoUpdateAnimBg="0"/>
      <p:bldP spid="82948" grpId="0" animBg="1" autoUpdateAnimBg="0"/>
      <p:bldP spid="82955" grpId="0" animBg="1" autoUpdateAnimBg="0"/>
      <p:bldP spid="82956" grpId="0" animBg="1" autoUpdateAnimBg="0"/>
      <p:bldP spid="82957" grpId="0" animBg="1" autoUpdateAnimBg="0"/>
      <p:bldP spid="82958" grpId="0" animBg="1" autoUpdateAnimBg="0"/>
      <p:bldP spid="82959" grpId="0" animBg="1" autoUpdateAnimBg="0"/>
      <p:bldP spid="82960" grpId="0" animBg="1" autoUpdateAnimBg="0"/>
      <p:bldP spid="82961" grpId="0" animBg="1" autoUpdateAnimBg="0"/>
      <p:bldP spid="82973" grpId="0" animBg="1" autoUpdateAnimBg="0"/>
      <p:bldP spid="82975" grpId="0" animBg="1" autoUpdateAnimBg="0"/>
      <p:bldP spid="82977" grpId="0" animBg="1" autoUpdateAnimBg="0"/>
      <p:bldP spid="82979" grpId="0" animBg="1" autoUpdateAnimBg="0"/>
      <p:bldP spid="82980" grpId="0" animBg="1" autoUpdateAnimBg="0"/>
      <p:bldP spid="82981" grpId="0" animBg="1" autoUpdateAnimBg="0"/>
      <p:bldP spid="82982" grpId="0" animBg="1" autoUpdateAnimBg="0"/>
      <p:bldP spid="82983" grpId="0" animBg="1" autoUpdateAnimBg="0"/>
      <p:bldP spid="82984" grpId="0" animBg="1" autoUpdateAnimBg="0"/>
      <p:bldP spid="82991" grpId="0" animBg="1" autoUpdateAnimBg="0"/>
      <p:bldP spid="82992" grpId="0" animBg="1" autoUpdateAnimBg="0"/>
      <p:bldP spid="82993" grpId="0" animBg="1" autoUpdateAnimBg="0"/>
      <p:bldP spid="82994" grpId="0" animBg="1" autoUpdateAnimBg="0"/>
      <p:bldP spid="82995" grpId="0" animBg="1" autoUpdateAnimBg="0"/>
      <p:bldP spid="82996"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4211"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OBSERVACION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94220" name="Text Box 12"/>
          <p:cNvSpPr txBox="1">
            <a:spLocks noChangeArrowheads="1"/>
          </p:cNvSpPr>
          <p:nvPr/>
        </p:nvSpPr>
        <p:spPr bwMode="auto">
          <a:xfrm>
            <a:off x="990600" y="1371600"/>
            <a:ext cx="1905000"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800" b="1" u="none">
                <a:cs typeface="Times New Roman" charset="0"/>
              </a:rPr>
              <a:t>Desventajas</a:t>
            </a:r>
            <a:endParaRPr lang="es-ES" sz="1800" b="1" u="none">
              <a:cs typeface="Times New Roman" charset="0"/>
            </a:endParaRPr>
          </a:p>
        </p:txBody>
      </p:sp>
      <p:sp>
        <p:nvSpPr>
          <p:cNvPr id="94221" name="Text Box 13"/>
          <p:cNvSpPr txBox="1">
            <a:spLocks noChangeArrowheads="1"/>
          </p:cNvSpPr>
          <p:nvPr/>
        </p:nvSpPr>
        <p:spPr bwMode="auto">
          <a:xfrm>
            <a:off x="1036638" y="1905000"/>
            <a:ext cx="7070725" cy="1295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u="none">
                <a:cs typeface="Times New Roman" charset="0"/>
              </a:rPr>
              <a:t>La observación es raras veces suficiente en si misma.</a:t>
            </a:r>
          </a:p>
          <a:p>
            <a:pPr algn="just" eaLnBrk="1" hangingPunct="1">
              <a:buFontTx/>
              <a:buChar char="-"/>
            </a:pPr>
            <a:endParaRPr lang="es-ES_tradnl" sz="1800" b="1" u="none">
              <a:cs typeface="Times New Roman" charset="0"/>
            </a:endParaRPr>
          </a:p>
          <a:p>
            <a:pPr algn="just" eaLnBrk="1" hangingPunct="1">
              <a:buFontTx/>
              <a:buChar char="-"/>
            </a:pPr>
            <a:r>
              <a:rPr lang="es-ES_tradnl" sz="1800" b="1" u="none">
                <a:cs typeface="Times New Roman" charset="0"/>
              </a:rPr>
              <a:t>Es necesario hacer un seguimiento de las impresiones iniciales con otros tipos de técnica de corroboración</a:t>
            </a:r>
          </a:p>
        </p:txBody>
      </p:sp>
      <p:sp>
        <p:nvSpPr>
          <p:cNvPr id="94222" name="Text Box 14"/>
          <p:cNvSpPr txBox="1">
            <a:spLocks noChangeArrowheads="1"/>
          </p:cNvSpPr>
          <p:nvPr/>
        </p:nvSpPr>
        <p:spPr bwMode="auto">
          <a:xfrm>
            <a:off x="990600" y="3352800"/>
            <a:ext cx="2057400"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eaLnBrk="1" hangingPunct="1">
              <a:buFontTx/>
              <a:buChar char="-"/>
            </a:pPr>
            <a:r>
              <a:rPr lang="es-ES_tradnl" sz="1800" b="1" u="none">
                <a:cs typeface="Times New Roman" charset="0"/>
              </a:rPr>
              <a:t>Aplicación</a:t>
            </a:r>
            <a:endParaRPr lang="es-ES" sz="1800" b="1" u="none">
              <a:cs typeface="Times New Roman" charset="0"/>
            </a:endParaRPr>
          </a:p>
        </p:txBody>
      </p:sp>
      <p:sp>
        <p:nvSpPr>
          <p:cNvPr id="94223" name="Text Box 15"/>
          <p:cNvSpPr txBox="1">
            <a:spLocks noChangeArrowheads="1"/>
          </p:cNvSpPr>
          <p:nvPr/>
        </p:nvSpPr>
        <p:spPr bwMode="auto">
          <a:xfrm>
            <a:off x="990600" y="3886200"/>
            <a:ext cx="6858000" cy="1905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u="none">
                <a:cs typeface="Times New Roman" charset="0"/>
              </a:rPr>
              <a:t>El auditor visita la planta para conseguir una impresión general de las instalaciones del cliente, para observar si el equipo esta oxidado, determinar si es obsoleto y observar a los individuos que realizan tareas de conteo para determinar si la persona a quien se le ha asignado una responsabilidad, la esta cumpliendo.</a:t>
            </a:r>
          </a:p>
        </p:txBody>
      </p:sp>
    </p:spTree>
    <p:extLst>
      <p:ext uri="{BB962C8B-B14F-4D97-AF65-F5344CB8AC3E}">
        <p14:creationId xmlns:p14="http://schemas.microsoft.com/office/powerpoint/2010/main" val="1643939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4211"/>
                                        </p:tgtEl>
                                        <p:attrNameLst>
                                          <p:attrName>style.visibility</p:attrName>
                                        </p:attrNameLst>
                                      </p:cBhvr>
                                      <p:to>
                                        <p:strVal val="visible"/>
                                      </p:to>
                                    </p:set>
                                    <p:anim calcmode="lin" valueType="num">
                                      <p:cBhvr additive="base">
                                        <p:cTn id="7" dur="500" fill="hold"/>
                                        <p:tgtEl>
                                          <p:spTgt spid="94211"/>
                                        </p:tgtEl>
                                        <p:attrNameLst>
                                          <p:attrName>ppt_x</p:attrName>
                                        </p:attrNameLst>
                                      </p:cBhvr>
                                      <p:tavLst>
                                        <p:tav tm="0">
                                          <p:val>
                                            <p:strVal val="0-#ppt_w/2"/>
                                          </p:val>
                                        </p:tav>
                                        <p:tav tm="100000">
                                          <p:val>
                                            <p:strVal val="#ppt_x"/>
                                          </p:val>
                                        </p:tav>
                                      </p:tavLst>
                                    </p:anim>
                                    <p:anim calcmode="lin" valueType="num">
                                      <p:cBhvr additive="base">
                                        <p:cTn id="8" dur="500" fill="hold"/>
                                        <p:tgtEl>
                                          <p:spTgt spid="9421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4220"/>
                                        </p:tgtEl>
                                        <p:attrNameLst>
                                          <p:attrName>style.visibility</p:attrName>
                                        </p:attrNameLst>
                                      </p:cBhvr>
                                      <p:to>
                                        <p:strVal val="visible"/>
                                      </p:to>
                                    </p:set>
                                    <p:anim calcmode="lin" valueType="num">
                                      <p:cBhvr additive="base">
                                        <p:cTn id="13" dur="500" fill="hold"/>
                                        <p:tgtEl>
                                          <p:spTgt spid="94220"/>
                                        </p:tgtEl>
                                        <p:attrNameLst>
                                          <p:attrName>ppt_x</p:attrName>
                                        </p:attrNameLst>
                                      </p:cBhvr>
                                      <p:tavLst>
                                        <p:tav tm="0">
                                          <p:val>
                                            <p:strVal val="0-#ppt_w/2"/>
                                          </p:val>
                                        </p:tav>
                                        <p:tav tm="100000">
                                          <p:val>
                                            <p:strVal val="#ppt_x"/>
                                          </p:val>
                                        </p:tav>
                                      </p:tavLst>
                                    </p:anim>
                                    <p:anim calcmode="lin" valueType="num">
                                      <p:cBhvr additive="base">
                                        <p:cTn id="14" dur="500" fill="hold"/>
                                        <p:tgtEl>
                                          <p:spTgt spid="9422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4221"/>
                                        </p:tgtEl>
                                        <p:attrNameLst>
                                          <p:attrName>style.visibility</p:attrName>
                                        </p:attrNameLst>
                                      </p:cBhvr>
                                      <p:to>
                                        <p:strVal val="visible"/>
                                      </p:to>
                                    </p:set>
                                    <p:anim calcmode="lin" valueType="num">
                                      <p:cBhvr additive="base">
                                        <p:cTn id="19" dur="500" fill="hold"/>
                                        <p:tgtEl>
                                          <p:spTgt spid="94221"/>
                                        </p:tgtEl>
                                        <p:attrNameLst>
                                          <p:attrName>ppt_x</p:attrName>
                                        </p:attrNameLst>
                                      </p:cBhvr>
                                      <p:tavLst>
                                        <p:tav tm="0">
                                          <p:val>
                                            <p:strVal val="0-#ppt_w/2"/>
                                          </p:val>
                                        </p:tav>
                                        <p:tav tm="100000">
                                          <p:val>
                                            <p:strVal val="#ppt_x"/>
                                          </p:val>
                                        </p:tav>
                                      </p:tavLst>
                                    </p:anim>
                                    <p:anim calcmode="lin" valueType="num">
                                      <p:cBhvr additive="base">
                                        <p:cTn id="20" dur="500" fill="hold"/>
                                        <p:tgtEl>
                                          <p:spTgt spid="9422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4222"/>
                                        </p:tgtEl>
                                        <p:attrNameLst>
                                          <p:attrName>style.visibility</p:attrName>
                                        </p:attrNameLst>
                                      </p:cBhvr>
                                      <p:to>
                                        <p:strVal val="visible"/>
                                      </p:to>
                                    </p:set>
                                    <p:anim calcmode="lin" valueType="num">
                                      <p:cBhvr additive="base">
                                        <p:cTn id="25" dur="500" fill="hold"/>
                                        <p:tgtEl>
                                          <p:spTgt spid="94222"/>
                                        </p:tgtEl>
                                        <p:attrNameLst>
                                          <p:attrName>ppt_x</p:attrName>
                                        </p:attrNameLst>
                                      </p:cBhvr>
                                      <p:tavLst>
                                        <p:tav tm="0">
                                          <p:val>
                                            <p:strVal val="0-#ppt_w/2"/>
                                          </p:val>
                                        </p:tav>
                                        <p:tav tm="100000">
                                          <p:val>
                                            <p:strVal val="#ppt_x"/>
                                          </p:val>
                                        </p:tav>
                                      </p:tavLst>
                                    </p:anim>
                                    <p:anim calcmode="lin" valueType="num">
                                      <p:cBhvr additive="base">
                                        <p:cTn id="26" dur="500" fill="hold"/>
                                        <p:tgtEl>
                                          <p:spTgt spid="9422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4223"/>
                                        </p:tgtEl>
                                        <p:attrNameLst>
                                          <p:attrName>style.visibility</p:attrName>
                                        </p:attrNameLst>
                                      </p:cBhvr>
                                      <p:to>
                                        <p:strVal val="visible"/>
                                      </p:to>
                                    </p:set>
                                    <p:anim calcmode="lin" valueType="num">
                                      <p:cBhvr additive="base">
                                        <p:cTn id="31" dur="500" fill="hold"/>
                                        <p:tgtEl>
                                          <p:spTgt spid="94223"/>
                                        </p:tgtEl>
                                        <p:attrNameLst>
                                          <p:attrName>ppt_x</p:attrName>
                                        </p:attrNameLst>
                                      </p:cBhvr>
                                      <p:tavLst>
                                        <p:tav tm="0">
                                          <p:val>
                                            <p:strVal val="0-#ppt_w/2"/>
                                          </p:val>
                                        </p:tav>
                                        <p:tav tm="100000">
                                          <p:val>
                                            <p:strVal val="#ppt_x"/>
                                          </p:val>
                                        </p:tav>
                                      </p:tavLst>
                                    </p:anim>
                                    <p:anim calcmode="lin" valueType="num">
                                      <p:cBhvr additive="base">
                                        <p:cTn id="32" dur="500" fill="hold"/>
                                        <p:tgtEl>
                                          <p:spTgt spid="942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20" grpId="0" animBg="1" autoUpdateAnimBg="0"/>
      <p:bldP spid="94221" grpId="0" animBg="1" autoUpdateAnimBg="0"/>
      <p:bldP spid="94222" grpId="0" animBg="1" autoUpdateAnimBg="0"/>
      <p:bldP spid="94223" grpId="0" animBg="1"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990600" y="1371600"/>
            <a:ext cx="2727325"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400" b="1" u="none">
                <a:cs typeface="Times New Roman" charset="0"/>
              </a:rPr>
              <a:t>Definición</a:t>
            </a:r>
            <a:endParaRPr lang="es-ES" sz="2400" b="1" u="none">
              <a:cs typeface="Times New Roman" charset="0"/>
            </a:endParaRPr>
          </a:p>
        </p:txBody>
      </p:sp>
      <p:graphicFrame>
        <p:nvGraphicFramePr>
          <p:cNvPr id="18435"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cap="none" normalizeH="0" baseline="0" smtClean="0">
                          <a:ln>
                            <a:noFill/>
                          </a:ln>
                          <a:solidFill>
                            <a:srgbClr val="000080"/>
                          </a:solidFill>
                          <a:effectLst/>
                          <a:latin typeface="Arial" charset="0"/>
                          <a:cs typeface="Times New Roman" charset="0"/>
                        </a:rPr>
                        <a:t>INDAGACION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8441" name="Text Box 9"/>
          <p:cNvSpPr txBox="1">
            <a:spLocks noChangeArrowheads="1"/>
          </p:cNvSpPr>
          <p:nvPr/>
        </p:nvSpPr>
        <p:spPr bwMode="auto">
          <a:xfrm>
            <a:off x="962025" y="2057400"/>
            <a:ext cx="7267575" cy="12192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2400" b="1" u="none">
                <a:cs typeface="Times New Roman" charset="0"/>
              </a:rPr>
              <a:t>Es obtener información escrita o verbal del cliente en respuesta a las preguntas del auditor.</a:t>
            </a:r>
            <a:endParaRPr lang="es-ES" sz="2400" b="1" u="none">
              <a:cs typeface="Times New Roman" charset="0"/>
            </a:endParaRPr>
          </a:p>
        </p:txBody>
      </p:sp>
      <p:sp>
        <p:nvSpPr>
          <p:cNvPr id="18442" name="Text Box 10"/>
          <p:cNvSpPr txBox="1">
            <a:spLocks noChangeArrowheads="1"/>
          </p:cNvSpPr>
          <p:nvPr/>
        </p:nvSpPr>
        <p:spPr bwMode="auto">
          <a:xfrm>
            <a:off x="998538" y="4419600"/>
            <a:ext cx="7154862" cy="9906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400" b="1" u="none">
                <a:cs typeface="Times New Roman" charset="0"/>
              </a:rPr>
              <a:t>Se pueden obtener muchas evidencias a través de la indagación al cliente.</a:t>
            </a:r>
          </a:p>
        </p:txBody>
      </p:sp>
      <p:sp>
        <p:nvSpPr>
          <p:cNvPr id="18443" name="Text Box 11"/>
          <p:cNvSpPr txBox="1">
            <a:spLocks noChangeArrowheads="1"/>
          </p:cNvSpPr>
          <p:nvPr/>
        </p:nvSpPr>
        <p:spPr bwMode="auto">
          <a:xfrm>
            <a:off x="990600" y="3613150"/>
            <a:ext cx="27432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400" b="1" u="none">
                <a:cs typeface="Times New Roman" charset="0"/>
              </a:rPr>
              <a:t>Ventajas</a:t>
            </a:r>
            <a:endParaRPr lang="es-ES" sz="2400" b="1" u="none">
              <a:cs typeface="Times New Roman" charset="0"/>
            </a:endParaRPr>
          </a:p>
        </p:txBody>
      </p:sp>
    </p:spTree>
    <p:extLst>
      <p:ext uri="{BB962C8B-B14F-4D97-AF65-F5344CB8AC3E}">
        <p14:creationId xmlns:p14="http://schemas.microsoft.com/office/powerpoint/2010/main" val="1456545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additive="base">
                                        <p:cTn id="7" dur="500" fill="hold"/>
                                        <p:tgtEl>
                                          <p:spTgt spid="18435"/>
                                        </p:tgtEl>
                                        <p:attrNameLst>
                                          <p:attrName>ppt_x</p:attrName>
                                        </p:attrNameLst>
                                      </p:cBhvr>
                                      <p:tavLst>
                                        <p:tav tm="0">
                                          <p:val>
                                            <p:strVal val="0-#ppt_w/2"/>
                                          </p:val>
                                        </p:tav>
                                        <p:tav tm="100000">
                                          <p:val>
                                            <p:strVal val="#ppt_x"/>
                                          </p:val>
                                        </p:tav>
                                      </p:tavLst>
                                    </p:anim>
                                    <p:anim calcmode="lin" valueType="num">
                                      <p:cBhvr additive="base">
                                        <p:cTn id="8" dur="500" fill="hold"/>
                                        <p:tgtEl>
                                          <p:spTgt spid="1843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8434"/>
                                        </p:tgtEl>
                                        <p:attrNameLst>
                                          <p:attrName>style.visibility</p:attrName>
                                        </p:attrNameLst>
                                      </p:cBhvr>
                                      <p:to>
                                        <p:strVal val="visible"/>
                                      </p:to>
                                    </p:set>
                                    <p:anim calcmode="lin" valueType="num">
                                      <p:cBhvr additive="base">
                                        <p:cTn id="13" dur="500" fill="hold"/>
                                        <p:tgtEl>
                                          <p:spTgt spid="18434"/>
                                        </p:tgtEl>
                                        <p:attrNameLst>
                                          <p:attrName>ppt_x</p:attrName>
                                        </p:attrNameLst>
                                      </p:cBhvr>
                                      <p:tavLst>
                                        <p:tav tm="0">
                                          <p:val>
                                            <p:strVal val="0-#ppt_w/2"/>
                                          </p:val>
                                        </p:tav>
                                        <p:tav tm="100000">
                                          <p:val>
                                            <p:strVal val="#ppt_x"/>
                                          </p:val>
                                        </p:tav>
                                      </p:tavLst>
                                    </p:anim>
                                    <p:anim calcmode="lin" valueType="num">
                                      <p:cBhvr additive="base">
                                        <p:cTn id="14" dur="500" fill="hold"/>
                                        <p:tgtEl>
                                          <p:spTgt spid="1843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8441"/>
                                        </p:tgtEl>
                                        <p:attrNameLst>
                                          <p:attrName>style.visibility</p:attrName>
                                        </p:attrNameLst>
                                      </p:cBhvr>
                                      <p:to>
                                        <p:strVal val="visible"/>
                                      </p:to>
                                    </p:set>
                                    <p:anim calcmode="lin" valueType="num">
                                      <p:cBhvr additive="base">
                                        <p:cTn id="19" dur="500" fill="hold"/>
                                        <p:tgtEl>
                                          <p:spTgt spid="18441"/>
                                        </p:tgtEl>
                                        <p:attrNameLst>
                                          <p:attrName>ppt_x</p:attrName>
                                        </p:attrNameLst>
                                      </p:cBhvr>
                                      <p:tavLst>
                                        <p:tav tm="0">
                                          <p:val>
                                            <p:strVal val="0-#ppt_w/2"/>
                                          </p:val>
                                        </p:tav>
                                        <p:tav tm="100000">
                                          <p:val>
                                            <p:strVal val="#ppt_x"/>
                                          </p:val>
                                        </p:tav>
                                      </p:tavLst>
                                    </p:anim>
                                    <p:anim calcmode="lin" valueType="num">
                                      <p:cBhvr additive="base">
                                        <p:cTn id="20" dur="500" fill="hold"/>
                                        <p:tgtEl>
                                          <p:spTgt spid="1844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8443"/>
                                        </p:tgtEl>
                                        <p:attrNameLst>
                                          <p:attrName>style.visibility</p:attrName>
                                        </p:attrNameLst>
                                      </p:cBhvr>
                                      <p:to>
                                        <p:strVal val="visible"/>
                                      </p:to>
                                    </p:set>
                                    <p:anim calcmode="lin" valueType="num">
                                      <p:cBhvr additive="base">
                                        <p:cTn id="25" dur="500" fill="hold"/>
                                        <p:tgtEl>
                                          <p:spTgt spid="18443"/>
                                        </p:tgtEl>
                                        <p:attrNameLst>
                                          <p:attrName>ppt_x</p:attrName>
                                        </p:attrNameLst>
                                      </p:cBhvr>
                                      <p:tavLst>
                                        <p:tav tm="0">
                                          <p:val>
                                            <p:strVal val="0-#ppt_w/2"/>
                                          </p:val>
                                        </p:tav>
                                        <p:tav tm="100000">
                                          <p:val>
                                            <p:strVal val="#ppt_x"/>
                                          </p:val>
                                        </p:tav>
                                      </p:tavLst>
                                    </p:anim>
                                    <p:anim calcmode="lin" valueType="num">
                                      <p:cBhvr additive="base">
                                        <p:cTn id="26" dur="500" fill="hold"/>
                                        <p:tgtEl>
                                          <p:spTgt spid="18443"/>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8442"/>
                                        </p:tgtEl>
                                        <p:attrNameLst>
                                          <p:attrName>style.visibility</p:attrName>
                                        </p:attrNameLst>
                                      </p:cBhvr>
                                      <p:to>
                                        <p:strVal val="visible"/>
                                      </p:to>
                                    </p:set>
                                    <p:anim calcmode="lin" valueType="num">
                                      <p:cBhvr additive="base">
                                        <p:cTn id="31" dur="500" fill="hold"/>
                                        <p:tgtEl>
                                          <p:spTgt spid="18442"/>
                                        </p:tgtEl>
                                        <p:attrNameLst>
                                          <p:attrName>ppt_x</p:attrName>
                                        </p:attrNameLst>
                                      </p:cBhvr>
                                      <p:tavLst>
                                        <p:tav tm="0">
                                          <p:val>
                                            <p:strVal val="0-#ppt_w/2"/>
                                          </p:val>
                                        </p:tav>
                                        <p:tav tm="100000">
                                          <p:val>
                                            <p:strVal val="#ppt_x"/>
                                          </p:val>
                                        </p:tav>
                                      </p:tavLst>
                                    </p:anim>
                                    <p:anim calcmode="lin" valueType="num">
                                      <p:cBhvr additive="base">
                                        <p:cTn id="32" dur="500" fill="hold"/>
                                        <p:tgtEl>
                                          <p:spTgt spid="184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autoUpdateAnimBg="0"/>
      <p:bldP spid="18441" grpId="0" animBg="1" autoUpdateAnimBg="0"/>
      <p:bldP spid="18442" grpId="0" animBg="1" autoUpdateAnimBg="0"/>
      <p:bldP spid="18443"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5235" name="Group 1027"/>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cap="none" normalizeH="0" baseline="0" smtClean="0">
                          <a:ln>
                            <a:noFill/>
                          </a:ln>
                          <a:solidFill>
                            <a:srgbClr val="000080"/>
                          </a:solidFill>
                          <a:effectLst/>
                          <a:latin typeface="Arial" charset="0"/>
                          <a:cs typeface="Times New Roman" charset="0"/>
                        </a:rPr>
                        <a:t>INDAGACION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95244" name="Text Box 1036"/>
          <p:cNvSpPr txBox="1">
            <a:spLocks noChangeArrowheads="1"/>
          </p:cNvSpPr>
          <p:nvPr/>
        </p:nvSpPr>
        <p:spPr bwMode="auto">
          <a:xfrm>
            <a:off x="990600" y="1295400"/>
            <a:ext cx="1905000" cy="3460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600" b="1" u="none">
                <a:cs typeface="Times New Roman" charset="0"/>
              </a:rPr>
              <a:t>Desventajas</a:t>
            </a:r>
            <a:endParaRPr lang="es-ES" sz="1600" b="1" u="none">
              <a:cs typeface="Times New Roman" charset="0"/>
            </a:endParaRPr>
          </a:p>
        </p:txBody>
      </p:sp>
      <p:sp>
        <p:nvSpPr>
          <p:cNvPr id="95245" name="Text Box 1037"/>
          <p:cNvSpPr txBox="1">
            <a:spLocks noChangeArrowheads="1"/>
          </p:cNvSpPr>
          <p:nvPr/>
        </p:nvSpPr>
        <p:spPr bwMode="auto">
          <a:xfrm>
            <a:off x="1006475" y="1752600"/>
            <a:ext cx="7299325" cy="22098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600" b="1" u="none">
                <a:cs typeface="Times New Roman" charset="0"/>
              </a:rPr>
              <a:t>La evidencia suministrada a través de la respuesta del cliente, por lo general, no puede considerarse como concluyente porque no proviene de una fuente independiente y puede estar prejuzgada a favor del cliente.</a:t>
            </a:r>
          </a:p>
          <a:p>
            <a:pPr algn="just" eaLnBrk="1" hangingPunct="1">
              <a:buFontTx/>
              <a:buChar char="-"/>
            </a:pPr>
            <a:endParaRPr lang="es-ES_tradnl" sz="1600" b="1" u="none">
              <a:cs typeface="Times New Roman" charset="0"/>
            </a:endParaRPr>
          </a:p>
          <a:p>
            <a:pPr algn="just" eaLnBrk="1" hangingPunct="1">
              <a:buFontTx/>
              <a:buChar char="-"/>
            </a:pPr>
            <a:r>
              <a:rPr lang="es-ES_tradnl" sz="1600" b="1" u="none">
                <a:cs typeface="Times New Roman" charset="0"/>
              </a:rPr>
              <a:t>Cuando el auditor consigue evidencias a través de indagación, es necesario obtener mas evidencias de comprobación a través de otros procedimientos.</a:t>
            </a:r>
          </a:p>
        </p:txBody>
      </p:sp>
      <p:sp>
        <p:nvSpPr>
          <p:cNvPr id="95246" name="Text Box 1038"/>
          <p:cNvSpPr txBox="1">
            <a:spLocks noChangeArrowheads="1"/>
          </p:cNvSpPr>
          <p:nvPr/>
        </p:nvSpPr>
        <p:spPr bwMode="auto">
          <a:xfrm>
            <a:off x="990600" y="4038600"/>
            <a:ext cx="2590800"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800" b="1" u="none">
                <a:cs typeface="Times New Roman" charset="0"/>
              </a:rPr>
              <a:t>Aplicación</a:t>
            </a:r>
            <a:endParaRPr lang="es-ES" sz="1800" b="1" u="none">
              <a:cs typeface="Times New Roman" charset="0"/>
            </a:endParaRPr>
          </a:p>
        </p:txBody>
      </p:sp>
      <p:sp>
        <p:nvSpPr>
          <p:cNvPr id="95247" name="Text Box 1039"/>
          <p:cNvSpPr txBox="1">
            <a:spLocks noChangeArrowheads="1"/>
          </p:cNvSpPr>
          <p:nvPr/>
        </p:nvSpPr>
        <p:spPr bwMode="auto">
          <a:xfrm>
            <a:off x="990600" y="4495800"/>
            <a:ext cx="7315200" cy="1524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600" b="1" u="none">
                <a:cs typeface="Times New Roman" charset="0"/>
              </a:rPr>
              <a:t>Cuando el auditor consigue información sobre el método que utiliza el cliente para registrar y controlar operaciones contables, por lo regular empieza preguntándole por la estructura de control interno. Posteriormente, el auditor realiza pruebas de auditoria utilizando documentos y observaciones para determinar si las operaciones se registran y autorizan en forma indicada.</a:t>
            </a:r>
          </a:p>
        </p:txBody>
      </p:sp>
    </p:spTree>
    <p:extLst>
      <p:ext uri="{BB962C8B-B14F-4D97-AF65-F5344CB8AC3E}">
        <p14:creationId xmlns:p14="http://schemas.microsoft.com/office/powerpoint/2010/main" val="7526115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5235"/>
                                        </p:tgtEl>
                                        <p:attrNameLst>
                                          <p:attrName>style.visibility</p:attrName>
                                        </p:attrNameLst>
                                      </p:cBhvr>
                                      <p:to>
                                        <p:strVal val="visible"/>
                                      </p:to>
                                    </p:set>
                                    <p:anim calcmode="lin" valueType="num">
                                      <p:cBhvr additive="base">
                                        <p:cTn id="7" dur="500" fill="hold"/>
                                        <p:tgtEl>
                                          <p:spTgt spid="95235"/>
                                        </p:tgtEl>
                                        <p:attrNameLst>
                                          <p:attrName>ppt_x</p:attrName>
                                        </p:attrNameLst>
                                      </p:cBhvr>
                                      <p:tavLst>
                                        <p:tav tm="0">
                                          <p:val>
                                            <p:strVal val="0-#ppt_w/2"/>
                                          </p:val>
                                        </p:tav>
                                        <p:tav tm="100000">
                                          <p:val>
                                            <p:strVal val="#ppt_x"/>
                                          </p:val>
                                        </p:tav>
                                      </p:tavLst>
                                    </p:anim>
                                    <p:anim calcmode="lin" valueType="num">
                                      <p:cBhvr additive="base">
                                        <p:cTn id="8" dur="500" fill="hold"/>
                                        <p:tgtEl>
                                          <p:spTgt spid="9523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5244"/>
                                        </p:tgtEl>
                                        <p:attrNameLst>
                                          <p:attrName>style.visibility</p:attrName>
                                        </p:attrNameLst>
                                      </p:cBhvr>
                                      <p:to>
                                        <p:strVal val="visible"/>
                                      </p:to>
                                    </p:set>
                                    <p:anim calcmode="lin" valueType="num">
                                      <p:cBhvr additive="base">
                                        <p:cTn id="13" dur="500" fill="hold"/>
                                        <p:tgtEl>
                                          <p:spTgt spid="95244"/>
                                        </p:tgtEl>
                                        <p:attrNameLst>
                                          <p:attrName>ppt_x</p:attrName>
                                        </p:attrNameLst>
                                      </p:cBhvr>
                                      <p:tavLst>
                                        <p:tav tm="0">
                                          <p:val>
                                            <p:strVal val="0-#ppt_w/2"/>
                                          </p:val>
                                        </p:tav>
                                        <p:tav tm="100000">
                                          <p:val>
                                            <p:strVal val="#ppt_x"/>
                                          </p:val>
                                        </p:tav>
                                      </p:tavLst>
                                    </p:anim>
                                    <p:anim calcmode="lin" valueType="num">
                                      <p:cBhvr additive="base">
                                        <p:cTn id="14" dur="500" fill="hold"/>
                                        <p:tgtEl>
                                          <p:spTgt spid="9524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5245"/>
                                        </p:tgtEl>
                                        <p:attrNameLst>
                                          <p:attrName>style.visibility</p:attrName>
                                        </p:attrNameLst>
                                      </p:cBhvr>
                                      <p:to>
                                        <p:strVal val="visible"/>
                                      </p:to>
                                    </p:set>
                                    <p:anim calcmode="lin" valueType="num">
                                      <p:cBhvr additive="base">
                                        <p:cTn id="19" dur="500" fill="hold"/>
                                        <p:tgtEl>
                                          <p:spTgt spid="95245"/>
                                        </p:tgtEl>
                                        <p:attrNameLst>
                                          <p:attrName>ppt_x</p:attrName>
                                        </p:attrNameLst>
                                      </p:cBhvr>
                                      <p:tavLst>
                                        <p:tav tm="0">
                                          <p:val>
                                            <p:strVal val="0-#ppt_w/2"/>
                                          </p:val>
                                        </p:tav>
                                        <p:tav tm="100000">
                                          <p:val>
                                            <p:strVal val="#ppt_x"/>
                                          </p:val>
                                        </p:tav>
                                      </p:tavLst>
                                    </p:anim>
                                    <p:anim calcmode="lin" valueType="num">
                                      <p:cBhvr additive="base">
                                        <p:cTn id="20" dur="500" fill="hold"/>
                                        <p:tgtEl>
                                          <p:spTgt spid="9524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5246"/>
                                        </p:tgtEl>
                                        <p:attrNameLst>
                                          <p:attrName>style.visibility</p:attrName>
                                        </p:attrNameLst>
                                      </p:cBhvr>
                                      <p:to>
                                        <p:strVal val="visible"/>
                                      </p:to>
                                    </p:set>
                                    <p:anim calcmode="lin" valueType="num">
                                      <p:cBhvr additive="base">
                                        <p:cTn id="25" dur="500" fill="hold"/>
                                        <p:tgtEl>
                                          <p:spTgt spid="95246"/>
                                        </p:tgtEl>
                                        <p:attrNameLst>
                                          <p:attrName>ppt_x</p:attrName>
                                        </p:attrNameLst>
                                      </p:cBhvr>
                                      <p:tavLst>
                                        <p:tav tm="0">
                                          <p:val>
                                            <p:strVal val="0-#ppt_w/2"/>
                                          </p:val>
                                        </p:tav>
                                        <p:tav tm="100000">
                                          <p:val>
                                            <p:strVal val="#ppt_x"/>
                                          </p:val>
                                        </p:tav>
                                      </p:tavLst>
                                    </p:anim>
                                    <p:anim calcmode="lin" valueType="num">
                                      <p:cBhvr additive="base">
                                        <p:cTn id="26" dur="500" fill="hold"/>
                                        <p:tgtEl>
                                          <p:spTgt spid="9524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5247"/>
                                        </p:tgtEl>
                                        <p:attrNameLst>
                                          <p:attrName>style.visibility</p:attrName>
                                        </p:attrNameLst>
                                      </p:cBhvr>
                                      <p:to>
                                        <p:strVal val="visible"/>
                                      </p:to>
                                    </p:set>
                                    <p:anim calcmode="lin" valueType="num">
                                      <p:cBhvr additive="base">
                                        <p:cTn id="31" dur="500" fill="hold"/>
                                        <p:tgtEl>
                                          <p:spTgt spid="95247"/>
                                        </p:tgtEl>
                                        <p:attrNameLst>
                                          <p:attrName>ppt_x</p:attrName>
                                        </p:attrNameLst>
                                      </p:cBhvr>
                                      <p:tavLst>
                                        <p:tav tm="0">
                                          <p:val>
                                            <p:strVal val="0-#ppt_w/2"/>
                                          </p:val>
                                        </p:tav>
                                        <p:tav tm="100000">
                                          <p:val>
                                            <p:strVal val="#ppt_x"/>
                                          </p:val>
                                        </p:tav>
                                      </p:tavLst>
                                    </p:anim>
                                    <p:anim calcmode="lin" valueType="num">
                                      <p:cBhvr additive="base">
                                        <p:cTn id="32" dur="500" fill="hold"/>
                                        <p:tgtEl>
                                          <p:spTgt spid="952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44" grpId="0" animBg="1" autoUpdateAnimBg="0"/>
      <p:bldP spid="95245" grpId="0" animBg="1" autoUpdateAnimBg="0"/>
      <p:bldP spid="95246" grpId="0" animBg="1" autoUpdateAnimBg="0"/>
      <p:bldP spid="95247" grpId="0" animBg="1"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1006475" y="1316038"/>
            <a:ext cx="2193925" cy="4365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200" b="1" u="none">
                <a:cs typeface="Times New Roman" charset="0"/>
              </a:rPr>
              <a:t>Definición</a:t>
            </a:r>
            <a:endParaRPr lang="es-ES" sz="2200" b="1" u="none">
              <a:cs typeface="Times New Roman" charset="0"/>
            </a:endParaRPr>
          </a:p>
        </p:txBody>
      </p:sp>
      <p:graphicFrame>
        <p:nvGraphicFramePr>
          <p:cNvPr id="19459"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cap="none" normalizeH="0" baseline="0" smtClean="0">
                          <a:ln>
                            <a:noFill/>
                          </a:ln>
                          <a:solidFill>
                            <a:srgbClr val="000080"/>
                          </a:solidFill>
                          <a:effectLst/>
                          <a:latin typeface="Arial" charset="0"/>
                          <a:cs typeface="Times New Roman" charset="0"/>
                        </a:rPr>
                        <a:t>CALCULO</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9465" name="Text Box 9"/>
          <p:cNvSpPr txBox="1">
            <a:spLocks noChangeArrowheads="1"/>
          </p:cNvSpPr>
          <p:nvPr/>
        </p:nvSpPr>
        <p:spPr bwMode="auto">
          <a:xfrm>
            <a:off x="1009650" y="1828800"/>
            <a:ext cx="7296150" cy="2286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2200" b="1" u="none">
                <a:cs typeface="Times New Roman" charset="0"/>
              </a:rPr>
              <a:t>Es verificar de nuevo una muestra de los cálculos que hace el cliente durante el periodo que se esta auditando.</a:t>
            </a:r>
          </a:p>
          <a:p>
            <a:pPr algn="just" eaLnBrk="1" hangingPunct="1">
              <a:buFontTx/>
              <a:buChar char="-"/>
            </a:pPr>
            <a:endParaRPr lang="es-ES_tradnl" sz="800" b="1" u="none">
              <a:cs typeface="Times New Roman" charset="0"/>
            </a:endParaRPr>
          </a:p>
          <a:p>
            <a:pPr algn="just" eaLnBrk="1" hangingPunct="1">
              <a:buFontTx/>
              <a:buChar char="-"/>
            </a:pPr>
            <a:r>
              <a:rPr lang="es-ES_tradnl" sz="2200" b="1" u="none">
                <a:cs typeface="Times New Roman" charset="0"/>
              </a:rPr>
              <a:t>El verificar de nuevo los cálculos consiste en comprobar la precisión aritmética  de los análisis y registros del cliente.</a:t>
            </a:r>
            <a:endParaRPr lang="es-ES" sz="2200" b="1" u="none">
              <a:cs typeface="Times New Roman" charset="0"/>
            </a:endParaRPr>
          </a:p>
        </p:txBody>
      </p:sp>
      <p:sp>
        <p:nvSpPr>
          <p:cNvPr id="19466" name="Text Box 10"/>
          <p:cNvSpPr txBox="1">
            <a:spLocks noChangeArrowheads="1"/>
          </p:cNvSpPr>
          <p:nvPr/>
        </p:nvSpPr>
        <p:spPr bwMode="auto">
          <a:xfrm>
            <a:off x="1006475" y="4800600"/>
            <a:ext cx="7070725" cy="1295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200" b="1" u="none">
                <a:cs typeface="Times New Roman" charset="0"/>
              </a:rPr>
              <a:t>Los cálculos independiente pueden ser utilizados para demostrar la precisión de los cálculos hechos por el cliente.</a:t>
            </a:r>
          </a:p>
        </p:txBody>
      </p:sp>
      <p:sp>
        <p:nvSpPr>
          <p:cNvPr id="19467" name="Text Box 11"/>
          <p:cNvSpPr txBox="1">
            <a:spLocks noChangeArrowheads="1"/>
          </p:cNvSpPr>
          <p:nvPr/>
        </p:nvSpPr>
        <p:spPr bwMode="auto">
          <a:xfrm>
            <a:off x="990600" y="4211638"/>
            <a:ext cx="2651125" cy="4365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200" b="1" u="none">
                <a:cs typeface="Times New Roman" charset="0"/>
              </a:rPr>
              <a:t>Ventajas</a:t>
            </a:r>
            <a:endParaRPr lang="es-ES" sz="2200" b="1" u="none">
              <a:cs typeface="Times New Roman" charset="0"/>
            </a:endParaRPr>
          </a:p>
        </p:txBody>
      </p:sp>
    </p:spTree>
    <p:extLst>
      <p:ext uri="{BB962C8B-B14F-4D97-AF65-F5344CB8AC3E}">
        <p14:creationId xmlns:p14="http://schemas.microsoft.com/office/powerpoint/2010/main" val="8365962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0-#ppt_w/2"/>
                                          </p:val>
                                        </p:tav>
                                        <p:tav tm="100000">
                                          <p:val>
                                            <p:strVal val="#ppt_x"/>
                                          </p:val>
                                        </p:tav>
                                      </p:tavLst>
                                    </p:anim>
                                    <p:anim calcmode="lin" valueType="num">
                                      <p:cBhvr additive="base">
                                        <p:cTn id="8" dur="500" fill="hold"/>
                                        <p:tgtEl>
                                          <p:spTgt spid="194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8"/>
                                        </p:tgtEl>
                                        <p:attrNameLst>
                                          <p:attrName>style.visibility</p:attrName>
                                        </p:attrNameLst>
                                      </p:cBhvr>
                                      <p:to>
                                        <p:strVal val="visible"/>
                                      </p:to>
                                    </p:set>
                                    <p:anim calcmode="lin" valueType="num">
                                      <p:cBhvr additive="base">
                                        <p:cTn id="13" dur="500" fill="hold"/>
                                        <p:tgtEl>
                                          <p:spTgt spid="19458"/>
                                        </p:tgtEl>
                                        <p:attrNameLst>
                                          <p:attrName>ppt_x</p:attrName>
                                        </p:attrNameLst>
                                      </p:cBhvr>
                                      <p:tavLst>
                                        <p:tav tm="0">
                                          <p:val>
                                            <p:strVal val="0-#ppt_w/2"/>
                                          </p:val>
                                        </p:tav>
                                        <p:tav tm="100000">
                                          <p:val>
                                            <p:strVal val="#ppt_x"/>
                                          </p:val>
                                        </p:tav>
                                      </p:tavLst>
                                    </p:anim>
                                    <p:anim calcmode="lin" valueType="num">
                                      <p:cBhvr additive="base">
                                        <p:cTn id="14" dur="500" fill="hold"/>
                                        <p:tgtEl>
                                          <p:spTgt spid="1945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9465"/>
                                        </p:tgtEl>
                                        <p:attrNameLst>
                                          <p:attrName>style.visibility</p:attrName>
                                        </p:attrNameLst>
                                      </p:cBhvr>
                                      <p:to>
                                        <p:strVal val="visible"/>
                                      </p:to>
                                    </p:set>
                                    <p:anim calcmode="lin" valueType="num">
                                      <p:cBhvr additive="base">
                                        <p:cTn id="19" dur="500" fill="hold"/>
                                        <p:tgtEl>
                                          <p:spTgt spid="19465"/>
                                        </p:tgtEl>
                                        <p:attrNameLst>
                                          <p:attrName>ppt_x</p:attrName>
                                        </p:attrNameLst>
                                      </p:cBhvr>
                                      <p:tavLst>
                                        <p:tav tm="0">
                                          <p:val>
                                            <p:strVal val="0-#ppt_w/2"/>
                                          </p:val>
                                        </p:tav>
                                        <p:tav tm="100000">
                                          <p:val>
                                            <p:strVal val="#ppt_x"/>
                                          </p:val>
                                        </p:tav>
                                      </p:tavLst>
                                    </p:anim>
                                    <p:anim calcmode="lin" valueType="num">
                                      <p:cBhvr additive="base">
                                        <p:cTn id="20" dur="500" fill="hold"/>
                                        <p:tgtEl>
                                          <p:spTgt spid="1946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9467"/>
                                        </p:tgtEl>
                                        <p:attrNameLst>
                                          <p:attrName>style.visibility</p:attrName>
                                        </p:attrNameLst>
                                      </p:cBhvr>
                                      <p:to>
                                        <p:strVal val="visible"/>
                                      </p:to>
                                    </p:set>
                                    <p:anim calcmode="lin" valueType="num">
                                      <p:cBhvr additive="base">
                                        <p:cTn id="25" dur="500" fill="hold"/>
                                        <p:tgtEl>
                                          <p:spTgt spid="19467"/>
                                        </p:tgtEl>
                                        <p:attrNameLst>
                                          <p:attrName>ppt_x</p:attrName>
                                        </p:attrNameLst>
                                      </p:cBhvr>
                                      <p:tavLst>
                                        <p:tav tm="0">
                                          <p:val>
                                            <p:strVal val="0-#ppt_w/2"/>
                                          </p:val>
                                        </p:tav>
                                        <p:tav tm="100000">
                                          <p:val>
                                            <p:strVal val="#ppt_x"/>
                                          </p:val>
                                        </p:tav>
                                      </p:tavLst>
                                    </p:anim>
                                    <p:anim calcmode="lin" valueType="num">
                                      <p:cBhvr additive="base">
                                        <p:cTn id="26" dur="500" fill="hold"/>
                                        <p:tgtEl>
                                          <p:spTgt spid="1946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9466"/>
                                        </p:tgtEl>
                                        <p:attrNameLst>
                                          <p:attrName>style.visibility</p:attrName>
                                        </p:attrNameLst>
                                      </p:cBhvr>
                                      <p:to>
                                        <p:strVal val="visible"/>
                                      </p:to>
                                    </p:set>
                                    <p:anim calcmode="lin" valueType="num">
                                      <p:cBhvr additive="base">
                                        <p:cTn id="31" dur="500" fill="hold"/>
                                        <p:tgtEl>
                                          <p:spTgt spid="19466"/>
                                        </p:tgtEl>
                                        <p:attrNameLst>
                                          <p:attrName>ppt_x</p:attrName>
                                        </p:attrNameLst>
                                      </p:cBhvr>
                                      <p:tavLst>
                                        <p:tav tm="0">
                                          <p:val>
                                            <p:strVal val="0-#ppt_w/2"/>
                                          </p:val>
                                        </p:tav>
                                        <p:tav tm="100000">
                                          <p:val>
                                            <p:strVal val="#ppt_x"/>
                                          </p:val>
                                        </p:tav>
                                      </p:tavLst>
                                    </p:anim>
                                    <p:anim calcmode="lin" valueType="num">
                                      <p:cBhvr additive="base">
                                        <p:cTn id="32" dur="500" fill="hold"/>
                                        <p:tgtEl>
                                          <p:spTgt spid="194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nimBg="1" autoUpdateAnimBg="0"/>
      <p:bldP spid="19465" grpId="0" animBg="1" autoUpdateAnimBg="0"/>
      <p:bldP spid="19466" grpId="0" animBg="1" autoUpdateAnimBg="0"/>
      <p:bldP spid="19467" grpId="0" animBg="1"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259"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cap="none" normalizeH="0" baseline="0" smtClean="0">
                          <a:ln>
                            <a:noFill/>
                          </a:ln>
                          <a:solidFill>
                            <a:srgbClr val="000080"/>
                          </a:solidFill>
                          <a:effectLst/>
                          <a:latin typeface="Arial" charset="0"/>
                          <a:cs typeface="Times New Roman" charset="0"/>
                        </a:rPr>
                        <a:t>CALCULO</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96268" name="Text Box 12"/>
          <p:cNvSpPr txBox="1">
            <a:spLocks noChangeArrowheads="1"/>
          </p:cNvSpPr>
          <p:nvPr/>
        </p:nvSpPr>
        <p:spPr bwMode="auto">
          <a:xfrm>
            <a:off x="990600" y="1508125"/>
            <a:ext cx="1752600"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800" b="1" u="none">
                <a:cs typeface="Times New Roman" charset="0"/>
              </a:rPr>
              <a:t>Desventajas</a:t>
            </a:r>
            <a:endParaRPr lang="es-ES" sz="1800" b="1" u="none">
              <a:cs typeface="Times New Roman" charset="0"/>
            </a:endParaRPr>
          </a:p>
        </p:txBody>
      </p:sp>
      <p:sp>
        <p:nvSpPr>
          <p:cNvPr id="96269" name="Text Box 13"/>
          <p:cNvSpPr txBox="1">
            <a:spLocks noChangeArrowheads="1"/>
          </p:cNvSpPr>
          <p:nvPr/>
        </p:nvSpPr>
        <p:spPr bwMode="auto">
          <a:xfrm>
            <a:off x="982663" y="2057400"/>
            <a:ext cx="7178675" cy="2057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u="none">
                <a:cs typeface="Times New Roman" charset="0"/>
              </a:rPr>
              <a:t>En algunos cálculos deben involucrarse especialistas.  Por ejemplo, los cálculos de la obligación de un trabajador pensionado por la empresa del cliente comprenden supuestos y cálculos actuariales que se salen del area de experiencia del auditor. Por lo tanto tiene que acudirse a los servicios de un actuario para calcular esta obligación.</a:t>
            </a:r>
          </a:p>
        </p:txBody>
      </p:sp>
      <p:sp>
        <p:nvSpPr>
          <p:cNvPr id="96270" name="Text Box 14"/>
          <p:cNvSpPr txBox="1">
            <a:spLocks noChangeArrowheads="1"/>
          </p:cNvSpPr>
          <p:nvPr/>
        </p:nvSpPr>
        <p:spPr bwMode="auto">
          <a:xfrm>
            <a:off x="990600" y="4267200"/>
            <a:ext cx="2133600"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800" b="1" u="none">
                <a:cs typeface="Times New Roman" charset="0"/>
              </a:rPr>
              <a:t>Aplicación</a:t>
            </a:r>
            <a:endParaRPr lang="es-ES" sz="1800" b="1" u="none">
              <a:cs typeface="Times New Roman" charset="0"/>
            </a:endParaRPr>
          </a:p>
        </p:txBody>
      </p:sp>
      <p:sp>
        <p:nvSpPr>
          <p:cNvPr id="96271" name="Text Box 15"/>
          <p:cNvSpPr txBox="1">
            <a:spLocks noChangeArrowheads="1"/>
          </p:cNvSpPr>
          <p:nvPr/>
        </p:nvSpPr>
        <p:spPr bwMode="auto">
          <a:xfrm>
            <a:off x="990600" y="4876800"/>
            <a:ext cx="7086600" cy="10668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u="none">
                <a:cs typeface="Times New Roman" charset="0"/>
              </a:rPr>
              <a:t>Calculo de las ganancias por acción, gastos de depreciación, provisión para cuentas incobrables, ingresos reconocidos con base en porcentajes de terminación y provisiones para impuestos sobre la renta.</a:t>
            </a:r>
          </a:p>
        </p:txBody>
      </p:sp>
    </p:spTree>
    <p:extLst>
      <p:ext uri="{BB962C8B-B14F-4D97-AF65-F5344CB8AC3E}">
        <p14:creationId xmlns:p14="http://schemas.microsoft.com/office/powerpoint/2010/main" val="33659269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6259"/>
                                        </p:tgtEl>
                                        <p:attrNameLst>
                                          <p:attrName>style.visibility</p:attrName>
                                        </p:attrNameLst>
                                      </p:cBhvr>
                                      <p:to>
                                        <p:strVal val="visible"/>
                                      </p:to>
                                    </p:set>
                                    <p:anim calcmode="lin" valueType="num">
                                      <p:cBhvr additive="base">
                                        <p:cTn id="7" dur="500" fill="hold"/>
                                        <p:tgtEl>
                                          <p:spTgt spid="96259"/>
                                        </p:tgtEl>
                                        <p:attrNameLst>
                                          <p:attrName>ppt_x</p:attrName>
                                        </p:attrNameLst>
                                      </p:cBhvr>
                                      <p:tavLst>
                                        <p:tav tm="0">
                                          <p:val>
                                            <p:strVal val="0-#ppt_w/2"/>
                                          </p:val>
                                        </p:tav>
                                        <p:tav tm="100000">
                                          <p:val>
                                            <p:strVal val="#ppt_x"/>
                                          </p:val>
                                        </p:tav>
                                      </p:tavLst>
                                    </p:anim>
                                    <p:anim calcmode="lin" valueType="num">
                                      <p:cBhvr additive="base">
                                        <p:cTn id="8" dur="500" fill="hold"/>
                                        <p:tgtEl>
                                          <p:spTgt spid="9625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6268"/>
                                        </p:tgtEl>
                                        <p:attrNameLst>
                                          <p:attrName>style.visibility</p:attrName>
                                        </p:attrNameLst>
                                      </p:cBhvr>
                                      <p:to>
                                        <p:strVal val="visible"/>
                                      </p:to>
                                    </p:set>
                                    <p:anim calcmode="lin" valueType="num">
                                      <p:cBhvr additive="base">
                                        <p:cTn id="13" dur="500" fill="hold"/>
                                        <p:tgtEl>
                                          <p:spTgt spid="96268"/>
                                        </p:tgtEl>
                                        <p:attrNameLst>
                                          <p:attrName>ppt_x</p:attrName>
                                        </p:attrNameLst>
                                      </p:cBhvr>
                                      <p:tavLst>
                                        <p:tav tm="0">
                                          <p:val>
                                            <p:strVal val="0-#ppt_w/2"/>
                                          </p:val>
                                        </p:tav>
                                        <p:tav tm="100000">
                                          <p:val>
                                            <p:strVal val="#ppt_x"/>
                                          </p:val>
                                        </p:tav>
                                      </p:tavLst>
                                    </p:anim>
                                    <p:anim calcmode="lin" valueType="num">
                                      <p:cBhvr additive="base">
                                        <p:cTn id="14" dur="500" fill="hold"/>
                                        <p:tgtEl>
                                          <p:spTgt spid="9626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6269"/>
                                        </p:tgtEl>
                                        <p:attrNameLst>
                                          <p:attrName>style.visibility</p:attrName>
                                        </p:attrNameLst>
                                      </p:cBhvr>
                                      <p:to>
                                        <p:strVal val="visible"/>
                                      </p:to>
                                    </p:set>
                                    <p:anim calcmode="lin" valueType="num">
                                      <p:cBhvr additive="base">
                                        <p:cTn id="19" dur="500" fill="hold"/>
                                        <p:tgtEl>
                                          <p:spTgt spid="96269"/>
                                        </p:tgtEl>
                                        <p:attrNameLst>
                                          <p:attrName>ppt_x</p:attrName>
                                        </p:attrNameLst>
                                      </p:cBhvr>
                                      <p:tavLst>
                                        <p:tav tm="0">
                                          <p:val>
                                            <p:strVal val="0-#ppt_w/2"/>
                                          </p:val>
                                        </p:tav>
                                        <p:tav tm="100000">
                                          <p:val>
                                            <p:strVal val="#ppt_x"/>
                                          </p:val>
                                        </p:tav>
                                      </p:tavLst>
                                    </p:anim>
                                    <p:anim calcmode="lin" valueType="num">
                                      <p:cBhvr additive="base">
                                        <p:cTn id="20" dur="500" fill="hold"/>
                                        <p:tgtEl>
                                          <p:spTgt spid="9626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6270"/>
                                        </p:tgtEl>
                                        <p:attrNameLst>
                                          <p:attrName>style.visibility</p:attrName>
                                        </p:attrNameLst>
                                      </p:cBhvr>
                                      <p:to>
                                        <p:strVal val="visible"/>
                                      </p:to>
                                    </p:set>
                                    <p:anim calcmode="lin" valueType="num">
                                      <p:cBhvr additive="base">
                                        <p:cTn id="25" dur="500" fill="hold"/>
                                        <p:tgtEl>
                                          <p:spTgt spid="96270"/>
                                        </p:tgtEl>
                                        <p:attrNameLst>
                                          <p:attrName>ppt_x</p:attrName>
                                        </p:attrNameLst>
                                      </p:cBhvr>
                                      <p:tavLst>
                                        <p:tav tm="0">
                                          <p:val>
                                            <p:strVal val="0-#ppt_w/2"/>
                                          </p:val>
                                        </p:tav>
                                        <p:tav tm="100000">
                                          <p:val>
                                            <p:strVal val="#ppt_x"/>
                                          </p:val>
                                        </p:tav>
                                      </p:tavLst>
                                    </p:anim>
                                    <p:anim calcmode="lin" valueType="num">
                                      <p:cBhvr additive="base">
                                        <p:cTn id="26" dur="500" fill="hold"/>
                                        <p:tgtEl>
                                          <p:spTgt spid="96270"/>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6271"/>
                                        </p:tgtEl>
                                        <p:attrNameLst>
                                          <p:attrName>style.visibility</p:attrName>
                                        </p:attrNameLst>
                                      </p:cBhvr>
                                      <p:to>
                                        <p:strVal val="visible"/>
                                      </p:to>
                                    </p:set>
                                    <p:anim calcmode="lin" valueType="num">
                                      <p:cBhvr additive="base">
                                        <p:cTn id="31" dur="500" fill="hold"/>
                                        <p:tgtEl>
                                          <p:spTgt spid="96271"/>
                                        </p:tgtEl>
                                        <p:attrNameLst>
                                          <p:attrName>ppt_x</p:attrName>
                                        </p:attrNameLst>
                                      </p:cBhvr>
                                      <p:tavLst>
                                        <p:tav tm="0">
                                          <p:val>
                                            <p:strVal val="0-#ppt_w/2"/>
                                          </p:val>
                                        </p:tav>
                                        <p:tav tm="100000">
                                          <p:val>
                                            <p:strVal val="#ppt_x"/>
                                          </p:val>
                                        </p:tav>
                                      </p:tavLst>
                                    </p:anim>
                                    <p:anim calcmode="lin" valueType="num">
                                      <p:cBhvr additive="base">
                                        <p:cTn id="32" dur="500" fill="hold"/>
                                        <p:tgtEl>
                                          <p:spTgt spid="962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68" grpId="0" animBg="1" autoUpdateAnimBg="0"/>
      <p:bldP spid="96269" grpId="0" animBg="1" autoUpdateAnimBg="0"/>
      <p:bldP spid="96270" grpId="0" animBg="1" autoUpdateAnimBg="0"/>
      <p:bldP spid="96271" grpId="0" animBg="1"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006475" y="1422400"/>
            <a:ext cx="1812925"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000" b="1" u="none">
                <a:cs typeface="Times New Roman" charset="0"/>
              </a:rPr>
              <a:t>Definición</a:t>
            </a:r>
            <a:endParaRPr lang="es-ES" sz="2000" b="1" u="none">
              <a:cs typeface="Times New Roman" charset="0"/>
            </a:endParaRPr>
          </a:p>
        </p:txBody>
      </p:sp>
      <p:graphicFrame>
        <p:nvGraphicFramePr>
          <p:cNvPr id="20483"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cap="none" normalizeH="0" baseline="0" smtClean="0">
                          <a:ln>
                            <a:noFill/>
                          </a:ln>
                          <a:solidFill>
                            <a:srgbClr val="000080"/>
                          </a:solidFill>
                          <a:effectLst/>
                          <a:latin typeface="Arial" charset="0"/>
                          <a:cs typeface="Times New Roman" charset="0"/>
                        </a:rPr>
                        <a:t>COMPARACION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20489" name="Text Box 9"/>
          <p:cNvSpPr txBox="1">
            <a:spLocks noChangeArrowheads="1"/>
          </p:cNvSpPr>
          <p:nvPr/>
        </p:nvSpPr>
        <p:spPr bwMode="auto">
          <a:xfrm>
            <a:off x="1009650" y="1981200"/>
            <a:ext cx="7296150" cy="14478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2000" b="1" u="none">
                <a:cs typeface="Times New Roman" charset="0"/>
              </a:rPr>
              <a:t>Es identificar visual o electrónicamente, aquello que es igual y lo que es diferente entre dos o mas documentos, partidas tangibles o datos.</a:t>
            </a:r>
            <a:endParaRPr lang="es-ES" sz="2000" b="1" u="none">
              <a:cs typeface="Times New Roman" charset="0"/>
            </a:endParaRPr>
          </a:p>
        </p:txBody>
      </p:sp>
      <p:sp>
        <p:nvSpPr>
          <p:cNvPr id="20490" name="Text Box 10"/>
          <p:cNvSpPr txBox="1">
            <a:spLocks noChangeArrowheads="1"/>
          </p:cNvSpPr>
          <p:nvPr/>
        </p:nvSpPr>
        <p:spPr bwMode="auto">
          <a:xfrm>
            <a:off x="1006475" y="4343400"/>
            <a:ext cx="7223125" cy="10668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Permite estar seguro que cuando se incluye la misma información en mas de un lugar, ésta esté registrada con el mismo monto cada vez.</a:t>
            </a:r>
          </a:p>
        </p:txBody>
      </p:sp>
      <p:sp>
        <p:nvSpPr>
          <p:cNvPr id="20491" name="Text Box 11"/>
          <p:cNvSpPr txBox="1">
            <a:spLocks noChangeArrowheads="1"/>
          </p:cNvSpPr>
          <p:nvPr/>
        </p:nvSpPr>
        <p:spPr bwMode="auto">
          <a:xfrm>
            <a:off x="1006475" y="3708400"/>
            <a:ext cx="1584325"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000" b="1" u="none">
                <a:cs typeface="Times New Roman" charset="0"/>
              </a:rPr>
              <a:t>Ventajas</a:t>
            </a:r>
            <a:endParaRPr lang="es-ES" sz="2000" b="1" u="none">
              <a:cs typeface="Times New Roman" charset="0"/>
            </a:endParaRPr>
          </a:p>
        </p:txBody>
      </p:sp>
    </p:spTree>
    <p:extLst>
      <p:ext uri="{BB962C8B-B14F-4D97-AF65-F5344CB8AC3E}">
        <p14:creationId xmlns:p14="http://schemas.microsoft.com/office/powerpoint/2010/main" val="1859155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0483"/>
                                        </p:tgtEl>
                                        <p:attrNameLst>
                                          <p:attrName>style.visibility</p:attrName>
                                        </p:attrNameLst>
                                      </p:cBhvr>
                                      <p:to>
                                        <p:strVal val="visible"/>
                                      </p:to>
                                    </p:set>
                                    <p:anim calcmode="lin" valueType="num">
                                      <p:cBhvr additive="base">
                                        <p:cTn id="7" dur="500" fill="hold"/>
                                        <p:tgtEl>
                                          <p:spTgt spid="20483"/>
                                        </p:tgtEl>
                                        <p:attrNameLst>
                                          <p:attrName>ppt_x</p:attrName>
                                        </p:attrNameLst>
                                      </p:cBhvr>
                                      <p:tavLst>
                                        <p:tav tm="0">
                                          <p:val>
                                            <p:strVal val="0-#ppt_w/2"/>
                                          </p:val>
                                        </p:tav>
                                        <p:tav tm="100000">
                                          <p:val>
                                            <p:strVal val="#ppt_x"/>
                                          </p:val>
                                        </p:tav>
                                      </p:tavLst>
                                    </p:anim>
                                    <p:anim calcmode="lin" valueType="num">
                                      <p:cBhvr additive="base">
                                        <p:cTn id="8" dur="500" fill="hold"/>
                                        <p:tgtEl>
                                          <p:spTgt spid="204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0482"/>
                                        </p:tgtEl>
                                        <p:attrNameLst>
                                          <p:attrName>style.visibility</p:attrName>
                                        </p:attrNameLst>
                                      </p:cBhvr>
                                      <p:to>
                                        <p:strVal val="visible"/>
                                      </p:to>
                                    </p:set>
                                    <p:anim calcmode="lin" valueType="num">
                                      <p:cBhvr additive="base">
                                        <p:cTn id="13" dur="500" fill="hold"/>
                                        <p:tgtEl>
                                          <p:spTgt spid="20482"/>
                                        </p:tgtEl>
                                        <p:attrNameLst>
                                          <p:attrName>ppt_x</p:attrName>
                                        </p:attrNameLst>
                                      </p:cBhvr>
                                      <p:tavLst>
                                        <p:tav tm="0">
                                          <p:val>
                                            <p:strVal val="0-#ppt_w/2"/>
                                          </p:val>
                                        </p:tav>
                                        <p:tav tm="100000">
                                          <p:val>
                                            <p:strVal val="#ppt_x"/>
                                          </p:val>
                                        </p:tav>
                                      </p:tavLst>
                                    </p:anim>
                                    <p:anim calcmode="lin" valueType="num">
                                      <p:cBhvr additive="base">
                                        <p:cTn id="14"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0489"/>
                                        </p:tgtEl>
                                        <p:attrNameLst>
                                          <p:attrName>style.visibility</p:attrName>
                                        </p:attrNameLst>
                                      </p:cBhvr>
                                      <p:to>
                                        <p:strVal val="visible"/>
                                      </p:to>
                                    </p:set>
                                    <p:anim calcmode="lin" valueType="num">
                                      <p:cBhvr additive="base">
                                        <p:cTn id="19" dur="500" fill="hold"/>
                                        <p:tgtEl>
                                          <p:spTgt spid="20489"/>
                                        </p:tgtEl>
                                        <p:attrNameLst>
                                          <p:attrName>ppt_x</p:attrName>
                                        </p:attrNameLst>
                                      </p:cBhvr>
                                      <p:tavLst>
                                        <p:tav tm="0">
                                          <p:val>
                                            <p:strVal val="0-#ppt_w/2"/>
                                          </p:val>
                                        </p:tav>
                                        <p:tav tm="100000">
                                          <p:val>
                                            <p:strVal val="#ppt_x"/>
                                          </p:val>
                                        </p:tav>
                                      </p:tavLst>
                                    </p:anim>
                                    <p:anim calcmode="lin" valueType="num">
                                      <p:cBhvr additive="base">
                                        <p:cTn id="20" dur="500" fill="hold"/>
                                        <p:tgtEl>
                                          <p:spTgt spid="20489"/>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0491"/>
                                        </p:tgtEl>
                                        <p:attrNameLst>
                                          <p:attrName>style.visibility</p:attrName>
                                        </p:attrNameLst>
                                      </p:cBhvr>
                                      <p:to>
                                        <p:strVal val="visible"/>
                                      </p:to>
                                    </p:set>
                                    <p:anim calcmode="lin" valueType="num">
                                      <p:cBhvr additive="base">
                                        <p:cTn id="25" dur="500" fill="hold"/>
                                        <p:tgtEl>
                                          <p:spTgt spid="20491"/>
                                        </p:tgtEl>
                                        <p:attrNameLst>
                                          <p:attrName>ppt_x</p:attrName>
                                        </p:attrNameLst>
                                      </p:cBhvr>
                                      <p:tavLst>
                                        <p:tav tm="0">
                                          <p:val>
                                            <p:strVal val="0-#ppt_w/2"/>
                                          </p:val>
                                        </p:tav>
                                        <p:tav tm="100000">
                                          <p:val>
                                            <p:strVal val="#ppt_x"/>
                                          </p:val>
                                        </p:tav>
                                      </p:tavLst>
                                    </p:anim>
                                    <p:anim calcmode="lin" valueType="num">
                                      <p:cBhvr additive="base">
                                        <p:cTn id="26" dur="500" fill="hold"/>
                                        <p:tgtEl>
                                          <p:spTgt spid="2049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0490"/>
                                        </p:tgtEl>
                                        <p:attrNameLst>
                                          <p:attrName>style.visibility</p:attrName>
                                        </p:attrNameLst>
                                      </p:cBhvr>
                                      <p:to>
                                        <p:strVal val="visible"/>
                                      </p:to>
                                    </p:set>
                                    <p:anim calcmode="lin" valueType="num">
                                      <p:cBhvr additive="base">
                                        <p:cTn id="31" dur="500" fill="hold"/>
                                        <p:tgtEl>
                                          <p:spTgt spid="20490"/>
                                        </p:tgtEl>
                                        <p:attrNameLst>
                                          <p:attrName>ppt_x</p:attrName>
                                        </p:attrNameLst>
                                      </p:cBhvr>
                                      <p:tavLst>
                                        <p:tav tm="0">
                                          <p:val>
                                            <p:strVal val="0-#ppt_w/2"/>
                                          </p:val>
                                        </p:tav>
                                        <p:tav tm="100000">
                                          <p:val>
                                            <p:strVal val="#ppt_x"/>
                                          </p:val>
                                        </p:tav>
                                      </p:tavLst>
                                    </p:anim>
                                    <p:anim calcmode="lin" valueType="num">
                                      <p:cBhvr additive="base">
                                        <p:cTn id="32" dur="500" fill="hold"/>
                                        <p:tgtEl>
                                          <p:spTgt spid="2049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animBg="1" autoUpdateAnimBg="0"/>
      <p:bldP spid="20489" grpId="0" animBg="1" autoUpdateAnimBg="0"/>
      <p:bldP spid="20490" grpId="0" animBg="1" autoUpdateAnimBg="0"/>
      <p:bldP spid="20491" grpId="0" animBg="1"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7283" name="Group 1027"/>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cap="none" normalizeH="0" baseline="0" smtClean="0">
                          <a:ln>
                            <a:noFill/>
                          </a:ln>
                          <a:solidFill>
                            <a:srgbClr val="000080"/>
                          </a:solidFill>
                          <a:effectLst/>
                          <a:latin typeface="Arial" charset="0"/>
                          <a:cs typeface="Times New Roman" charset="0"/>
                        </a:rPr>
                        <a:t>COMPARACION</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97292" name="Text Box 1036"/>
          <p:cNvSpPr txBox="1">
            <a:spLocks noChangeArrowheads="1"/>
          </p:cNvSpPr>
          <p:nvPr/>
        </p:nvSpPr>
        <p:spPr bwMode="auto">
          <a:xfrm>
            <a:off x="1006475" y="1295400"/>
            <a:ext cx="3565525"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400" b="1" u="none">
                <a:cs typeface="Times New Roman" charset="0"/>
              </a:rPr>
              <a:t>Desventajas</a:t>
            </a:r>
            <a:endParaRPr lang="es-ES" sz="2400" b="1" u="none">
              <a:cs typeface="Times New Roman" charset="0"/>
            </a:endParaRPr>
          </a:p>
        </p:txBody>
      </p:sp>
      <p:sp>
        <p:nvSpPr>
          <p:cNvPr id="97293" name="Text Box 1037"/>
          <p:cNvSpPr txBox="1">
            <a:spLocks noChangeArrowheads="1"/>
          </p:cNvSpPr>
          <p:nvPr/>
        </p:nvSpPr>
        <p:spPr bwMode="auto">
          <a:xfrm>
            <a:off x="1006475" y="1981200"/>
            <a:ext cx="7086600" cy="381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400" b="1" u="none">
                <a:cs typeface="Times New Roman" charset="0"/>
              </a:rPr>
              <a:t>Ninguna</a:t>
            </a:r>
          </a:p>
        </p:txBody>
      </p:sp>
      <p:sp>
        <p:nvSpPr>
          <p:cNvPr id="97294" name="Text Box 1038"/>
          <p:cNvSpPr txBox="1">
            <a:spLocks noChangeArrowheads="1"/>
          </p:cNvSpPr>
          <p:nvPr/>
        </p:nvSpPr>
        <p:spPr bwMode="auto">
          <a:xfrm>
            <a:off x="990600" y="2514600"/>
            <a:ext cx="3581400" cy="4667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400" b="1" u="none">
                <a:cs typeface="Times New Roman" charset="0"/>
              </a:rPr>
              <a:t>Aplicación</a:t>
            </a:r>
            <a:endParaRPr lang="es-ES" sz="2400" b="1" u="none">
              <a:cs typeface="Times New Roman" charset="0"/>
            </a:endParaRPr>
          </a:p>
        </p:txBody>
      </p:sp>
      <p:sp>
        <p:nvSpPr>
          <p:cNvPr id="97295" name="Text Box 1039"/>
          <p:cNvSpPr txBox="1">
            <a:spLocks noChangeArrowheads="1"/>
          </p:cNvSpPr>
          <p:nvPr/>
        </p:nvSpPr>
        <p:spPr bwMode="auto">
          <a:xfrm>
            <a:off x="990600" y="3200400"/>
            <a:ext cx="7391400" cy="28956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400" b="1" u="none">
                <a:cs typeface="Times New Roman" charset="0"/>
              </a:rPr>
              <a:t>Comparar los conteos del auditor y del cliente con respecto a diferencias en cantidades, comparar la entrada de almacén vs. la factura del proveedor, comparar la remisión de la mercancía con la factura por por cobrar, compara que los artículos de un lote de inventarios corresponden a la misma mercancía.</a:t>
            </a:r>
          </a:p>
        </p:txBody>
      </p:sp>
    </p:spTree>
    <p:extLst>
      <p:ext uri="{BB962C8B-B14F-4D97-AF65-F5344CB8AC3E}">
        <p14:creationId xmlns:p14="http://schemas.microsoft.com/office/powerpoint/2010/main" val="10876548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7283"/>
                                        </p:tgtEl>
                                        <p:attrNameLst>
                                          <p:attrName>style.visibility</p:attrName>
                                        </p:attrNameLst>
                                      </p:cBhvr>
                                      <p:to>
                                        <p:strVal val="visible"/>
                                      </p:to>
                                    </p:set>
                                    <p:anim calcmode="lin" valueType="num">
                                      <p:cBhvr additive="base">
                                        <p:cTn id="7" dur="500" fill="hold"/>
                                        <p:tgtEl>
                                          <p:spTgt spid="97283"/>
                                        </p:tgtEl>
                                        <p:attrNameLst>
                                          <p:attrName>ppt_x</p:attrName>
                                        </p:attrNameLst>
                                      </p:cBhvr>
                                      <p:tavLst>
                                        <p:tav tm="0">
                                          <p:val>
                                            <p:strVal val="0-#ppt_w/2"/>
                                          </p:val>
                                        </p:tav>
                                        <p:tav tm="100000">
                                          <p:val>
                                            <p:strVal val="#ppt_x"/>
                                          </p:val>
                                        </p:tav>
                                      </p:tavLst>
                                    </p:anim>
                                    <p:anim calcmode="lin" valueType="num">
                                      <p:cBhvr additive="base">
                                        <p:cTn id="8" dur="500" fill="hold"/>
                                        <p:tgtEl>
                                          <p:spTgt spid="972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292"/>
                                        </p:tgtEl>
                                        <p:attrNameLst>
                                          <p:attrName>style.visibility</p:attrName>
                                        </p:attrNameLst>
                                      </p:cBhvr>
                                      <p:to>
                                        <p:strVal val="visible"/>
                                      </p:to>
                                    </p:set>
                                    <p:anim calcmode="lin" valueType="num">
                                      <p:cBhvr additive="base">
                                        <p:cTn id="13" dur="500" fill="hold"/>
                                        <p:tgtEl>
                                          <p:spTgt spid="97292"/>
                                        </p:tgtEl>
                                        <p:attrNameLst>
                                          <p:attrName>ppt_x</p:attrName>
                                        </p:attrNameLst>
                                      </p:cBhvr>
                                      <p:tavLst>
                                        <p:tav tm="0">
                                          <p:val>
                                            <p:strVal val="0-#ppt_w/2"/>
                                          </p:val>
                                        </p:tav>
                                        <p:tav tm="100000">
                                          <p:val>
                                            <p:strVal val="#ppt_x"/>
                                          </p:val>
                                        </p:tav>
                                      </p:tavLst>
                                    </p:anim>
                                    <p:anim calcmode="lin" valueType="num">
                                      <p:cBhvr additive="base">
                                        <p:cTn id="14" dur="500" fill="hold"/>
                                        <p:tgtEl>
                                          <p:spTgt spid="9729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7293"/>
                                        </p:tgtEl>
                                        <p:attrNameLst>
                                          <p:attrName>style.visibility</p:attrName>
                                        </p:attrNameLst>
                                      </p:cBhvr>
                                      <p:to>
                                        <p:strVal val="visible"/>
                                      </p:to>
                                    </p:set>
                                    <p:anim calcmode="lin" valueType="num">
                                      <p:cBhvr additive="base">
                                        <p:cTn id="19" dur="500" fill="hold"/>
                                        <p:tgtEl>
                                          <p:spTgt spid="97293"/>
                                        </p:tgtEl>
                                        <p:attrNameLst>
                                          <p:attrName>ppt_x</p:attrName>
                                        </p:attrNameLst>
                                      </p:cBhvr>
                                      <p:tavLst>
                                        <p:tav tm="0">
                                          <p:val>
                                            <p:strVal val="0-#ppt_w/2"/>
                                          </p:val>
                                        </p:tav>
                                        <p:tav tm="100000">
                                          <p:val>
                                            <p:strVal val="#ppt_x"/>
                                          </p:val>
                                        </p:tav>
                                      </p:tavLst>
                                    </p:anim>
                                    <p:anim calcmode="lin" valueType="num">
                                      <p:cBhvr additive="base">
                                        <p:cTn id="20" dur="500" fill="hold"/>
                                        <p:tgtEl>
                                          <p:spTgt spid="9729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7294"/>
                                        </p:tgtEl>
                                        <p:attrNameLst>
                                          <p:attrName>style.visibility</p:attrName>
                                        </p:attrNameLst>
                                      </p:cBhvr>
                                      <p:to>
                                        <p:strVal val="visible"/>
                                      </p:to>
                                    </p:set>
                                    <p:anim calcmode="lin" valueType="num">
                                      <p:cBhvr additive="base">
                                        <p:cTn id="25" dur="500" fill="hold"/>
                                        <p:tgtEl>
                                          <p:spTgt spid="97294"/>
                                        </p:tgtEl>
                                        <p:attrNameLst>
                                          <p:attrName>ppt_x</p:attrName>
                                        </p:attrNameLst>
                                      </p:cBhvr>
                                      <p:tavLst>
                                        <p:tav tm="0">
                                          <p:val>
                                            <p:strVal val="0-#ppt_w/2"/>
                                          </p:val>
                                        </p:tav>
                                        <p:tav tm="100000">
                                          <p:val>
                                            <p:strVal val="#ppt_x"/>
                                          </p:val>
                                        </p:tav>
                                      </p:tavLst>
                                    </p:anim>
                                    <p:anim calcmode="lin" valueType="num">
                                      <p:cBhvr additive="base">
                                        <p:cTn id="26" dur="500" fill="hold"/>
                                        <p:tgtEl>
                                          <p:spTgt spid="9729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7295"/>
                                        </p:tgtEl>
                                        <p:attrNameLst>
                                          <p:attrName>style.visibility</p:attrName>
                                        </p:attrNameLst>
                                      </p:cBhvr>
                                      <p:to>
                                        <p:strVal val="visible"/>
                                      </p:to>
                                    </p:set>
                                    <p:anim calcmode="lin" valueType="num">
                                      <p:cBhvr additive="base">
                                        <p:cTn id="31" dur="500" fill="hold"/>
                                        <p:tgtEl>
                                          <p:spTgt spid="97295"/>
                                        </p:tgtEl>
                                        <p:attrNameLst>
                                          <p:attrName>ppt_x</p:attrName>
                                        </p:attrNameLst>
                                      </p:cBhvr>
                                      <p:tavLst>
                                        <p:tav tm="0">
                                          <p:val>
                                            <p:strVal val="0-#ppt_w/2"/>
                                          </p:val>
                                        </p:tav>
                                        <p:tav tm="100000">
                                          <p:val>
                                            <p:strVal val="#ppt_x"/>
                                          </p:val>
                                        </p:tav>
                                      </p:tavLst>
                                    </p:anim>
                                    <p:anim calcmode="lin" valueType="num">
                                      <p:cBhvr additive="base">
                                        <p:cTn id="32" dur="500" fill="hold"/>
                                        <p:tgtEl>
                                          <p:spTgt spid="9729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2" grpId="0" animBg="1" autoUpdateAnimBg="0"/>
      <p:bldP spid="97293" grpId="0" animBg="1" autoUpdateAnimBg="0"/>
      <p:bldP spid="97294" grpId="0" animBg="1" autoUpdateAnimBg="0"/>
      <p:bldP spid="97295" grpId="0" animBg="1"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1006475" y="1293813"/>
            <a:ext cx="2041525" cy="390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1900" b="1" u="none">
                <a:cs typeface="Times New Roman" charset="0"/>
              </a:rPr>
              <a:t>Oportunidad</a:t>
            </a:r>
            <a:endParaRPr lang="es-ES" sz="1900" b="1" u="none">
              <a:cs typeface="Times New Roman" charset="0"/>
            </a:endParaRPr>
          </a:p>
        </p:txBody>
      </p:sp>
      <p:graphicFrame>
        <p:nvGraphicFramePr>
          <p:cNvPr id="79875"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MX" sz="2000" b="1" i="0" u="none" strike="noStrike" cap="none" normalizeH="0" baseline="0" smtClean="0">
                          <a:ln>
                            <a:noFill/>
                          </a:ln>
                          <a:solidFill>
                            <a:srgbClr val="000080"/>
                          </a:solidFill>
                          <a:effectLst/>
                          <a:latin typeface="Arial" charset="0"/>
                          <a:cs typeface="Times New Roman" charset="0"/>
                        </a:rPr>
                        <a:t>SOBRE LAS PRUEBAS DE AUDITORIA</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79881" name="Text Box 9"/>
          <p:cNvSpPr txBox="1">
            <a:spLocks noChangeArrowheads="1"/>
          </p:cNvSpPr>
          <p:nvPr/>
        </p:nvSpPr>
        <p:spPr bwMode="auto">
          <a:xfrm>
            <a:off x="1009650" y="1752600"/>
            <a:ext cx="7143750" cy="914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1900" b="1" u="none">
                <a:cs typeface="Times New Roman" charset="0"/>
              </a:rPr>
              <a:t>Hace referencia al “Tiempo” en que se deben efectuar dichas pruebas, es decir sí se realizan en la 1a, 2da o 3er visita.</a:t>
            </a:r>
            <a:endParaRPr lang="es-ES" sz="1900" b="1" u="none">
              <a:cs typeface="Times New Roman" charset="0"/>
            </a:endParaRPr>
          </a:p>
        </p:txBody>
      </p:sp>
      <p:sp>
        <p:nvSpPr>
          <p:cNvPr id="79884" name="Text Box 12"/>
          <p:cNvSpPr txBox="1">
            <a:spLocks noChangeArrowheads="1"/>
          </p:cNvSpPr>
          <p:nvPr/>
        </p:nvSpPr>
        <p:spPr bwMode="auto">
          <a:xfrm>
            <a:off x="990600" y="2819400"/>
            <a:ext cx="2057400" cy="390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900" b="1" u="none">
                <a:cs typeface="Times New Roman" charset="0"/>
              </a:rPr>
              <a:t>Enfoque</a:t>
            </a:r>
            <a:endParaRPr lang="es-ES" sz="1900" b="1" u="none">
              <a:cs typeface="Times New Roman" charset="0"/>
            </a:endParaRPr>
          </a:p>
        </p:txBody>
      </p:sp>
      <p:sp>
        <p:nvSpPr>
          <p:cNvPr id="79885" name="Text Box 13"/>
          <p:cNvSpPr txBox="1">
            <a:spLocks noChangeArrowheads="1"/>
          </p:cNvSpPr>
          <p:nvPr/>
        </p:nvSpPr>
        <p:spPr bwMode="auto">
          <a:xfrm>
            <a:off x="990600" y="3352800"/>
            <a:ext cx="7010400" cy="914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900" b="1" u="none">
                <a:cs typeface="Times New Roman" charset="0"/>
              </a:rPr>
              <a:t>Esta relacionado con el nivel o grado de confianza que se tiene sobre la información del cliente y las políticas trazadas por la administración.</a:t>
            </a:r>
          </a:p>
        </p:txBody>
      </p:sp>
      <p:sp>
        <p:nvSpPr>
          <p:cNvPr id="79886" name="Text Box 14"/>
          <p:cNvSpPr txBox="1">
            <a:spLocks noChangeArrowheads="1"/>
          </p:cNvSpPr>
          <p:nvPr/>
        </p:nvSpPr>
        <p:spPr bwMode="auto">
          <a:xfrm>
            <a:off x="990600" y="4410075"/>
            <a:ext cx="1524000" cy="3905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900" b="1" u="none">
                <a:cs typeface="Times New Roman" charset="0"/>
              </a:rPr>
              <a:t>Alcance</a:t>
            </a:r>
            <a:endParaRPr lang="es-ES" sz="1900" b="1" u="none">
              <a:cs typeface="Times New Roman" charset="0"/>
            </a:endParaRPr>
          </a:p>
        </p:txBody>
      </p:sp>
      <p:sp>
        <p:nvSpPr>
          <p:cNvPr id="79887" name="Text Box 15"/>
          <p:cNvSpPr txBox="1">
            <a:spLocks noChangeArrowheads="1"/>
          </p:cNvSpPr>
          <p:nvPr/>
        </p:nvSpPr>
        <p:spPr bwMode="auto">
          <a:xfrm>
            <a:off x="990600" y="4953000"/>
            <a:ext cx="7086600" cy="9906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900" b="1" u="none">
                <a:cs typeface="Times New Roman" charset="0"/>
              </a:rPr>
              <a:t>Se encuentra relacionado con el tamaño (cantidad) de las muestras y pruebas a ejecutar en el desarrollo de un trabajo de auditoria.</a:t>
            </a:r>
          </a:p>
        </p:txBody>
      </p:sp>
    </p:spTree>
    <p:extLst>
      <p:ext uri="{BB962C8B-B14F-4D97-AF65-F5344CB8AC3E}">
        <p14:creationId xmlns:p14="http://schemas.microsoft.com/office/powerpoint/2010/main" val="4456812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9875"/>
                                        </p:tgtEl>
                                        <p:attrNameLst>
                                          <p:attrName>style.visibility</p:attrName>
                                        </p:attrNameLst>
                                      </p:cBhvr>
                                      <p:to>
                                        <p:strVal val="visible"/>
                                      </p:to>
                                    </p:set>
                                    <p:anim calcmode="lin" valueType="num">
                                      <p:cBhvr additive="base">
                                        <p:cTn id="7" dur="500" fill="hold"/>
                                        <p:tgtEl>
                                          <p:spTgt spid="79875"/>
                                        </p:tgtEl>
                                        <p:attrNameLst>
                                          <p:attrName>ppt_x</p:attrName>
                                        </p:attrNameLst>
                                      </p:cBhvr>
                                      <p:tavLst>
                                        <p:tav tm="0">
                                          <p:val>
                                            <p:strVal val="0-#ppt_w/2"/>
                                          </p:val>
                                        </p:tav>
                                        <p:tav tm="100000">
                                          <p:val>
                                            <p:strVal val="#ppt_x"/>
                                          </p:val>
                                        </p:tav>
                                      </p:tavLst>
                                    </p:anim>
                                    <p:anim calcmode="lin" valueType="num">
                                      <p:cBhvr additive="base">
                                        <p:cTn id="8" dur="500" fill="hold"/>
                                        <p:tgtEl>
                                          <p:spTgt spid="7987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874"/>
                                        </p:tgtEl>
                                        <p:attrNameLst>
                                          <p:attrName>style.visibility</p:attrName>
                                        </p:attrNameLst>
                                      </p:cBhvr>
                                      <p:to>
                                        <p:strVal val="visible"/>
                                      </p:to>
                                    </p:set>
                                    <p:anim calcmode="lin" valueType="num">
                                      <p:cBhvr additive="base">
                                        <p:cTn id="13" dur="500" fill="hold"/>
                                        <p:tgtEl>
                                          <p:spTgt spid="79874"/>
                                        </p:tgtEl>
                                        <p:attrNameLst>
                                          <p:attrName>ppt_x</p:attrName>
                                        </p:attrNameLst>
                                      </p:cBhvr>
                                      <p:tavLst>
                                        <p:tav tm="0">
                                          <p:val>
                                            <p:strVal val="0-#ppt_w/2"/>
                                          </p:val>
                                        </p:tav>
                                        <p:tav tm="100000">
                                          <p:val>
                                            <p:strVal val="#ppt_x"/>
                                          </p:val>
                                        </p:tav>
                                      </p:tavLst>
                                    </p:anim>
                                    <p:anim calcmode="lin" valueType="num">
                                      <p:cBhvr additive="base">
                                        <p:cTn id="14" dur="500" fill="hold"/>
                                        <p:tgtEl>
                                          <p:spTgt spid="7987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9881"/>
                                        </p:tgtEl>
                                        <p:attrNameLst>
                                          <p:attrName>style.visibility</p:attrName>
                                        </p:attrNameLst>
                                      </p:cBhvr>
                                      <p:to>
                                        <p:strVal val="visible"/>
                                      </p:to>
                                    </p:set>
                                    <p:anim calcmode="lin" valueType="num">
                                      <p:cBhvr additive="base">
                                        <p:cTn id="19" dur="500" fill="hold"/>
                                        <p:tgtEl>
                                          <p:spTgt spid="79881"/>
                                        </p:tgtEl>
                                        <p:attrNameLst>
                                          <p:attrName>ppt_x</p:attrName>
                                        </p:attrNameLst>
                                      </p:cBhvr>
                                      <p:tavLst>
                                        <p:tav tm="0">
                                          <p:val>
                                            <p:strVal val="0-#ppt_w/2"/>
                                          </p:val>
                                        </p:tav>
                                        <p:tav tm="100000">
                                          <p:val>
                                            <p:strVal val="#ppt_x"/>
                                          </p:val>
                                        </p:tav>
                                      </p:tavLst>
                                    </p:anim>
                                    <p:anim calcmode="lin" valueType="num">
                                      <p:cBhvr additive="base">
                                        <p:cTn id="20" dur="500" fill="hold"/>
                                        <p:tgtEl>
                                          <p:spTgt spid="79881"/>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9884"/>
                                        </p:tgtEl>
                                        <p:attrNameLst>
                                          <p:attrName>style.visibility</p:attrName>
                                        </p:attrNameLst>
                                      </p:cBhvr>
                                      <p:to>
                                        <p:strVal val="visible"/>
                                      </p:to>
                                    </p:set>
                                    <p:anim calcmode="lin" valueType="num">
                                      <p:cBhvr additive="base">
                                        <p:cTn id="25" dur="500" fill="hold"/>
                                        <p:tgtEl>
                                          <p:spTgt spid="79884"/>
                                        </p:tgtEl>
                                        <p:attrNameLst>
                                          <p:attrName>ppt_x</p:attrName>
                                        </p:attrNameLst>
                                      </p:cBhvr>
                                      <p:tavLst>
                                        <p:tav tm="0">
                                          <p:val>
                                            <p:strVal val="0-#ppt_w/2"/>
                                          </p:val>
                                        </p:tav>
                                        <p:tav tm="100000">
                                          <p:val>
                                            <p:strVal val="#ppt_x"/>
                                          </p:val>
                                        </p:tav>
                                      </p:tavLst>
                                    </p:anim>
                                    <p:anim calcmode="lin" valueType="num">
                                      <p:cBhvr additive="base">
                                        <p:cTn id="26" dur="500" fill="hold"/>
                                        <p:tgtEl>
                                          <p:spTgt spid="7988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9885"/>
                                        </p:tgtEl>
                                        <p:attrNameLst>
                                          <p:attrName>style.visibility</p:attrName>
                                        </p:attrNameLst>
                                      </p:cBhvr>
                                      <p:to>
                                        <p:strVal val="visible"/>
                                      </p:to>
                                    </p:set>
                                    <p:anim calcmode="lin" valueType="num">
                                      <p:cBhvr additive="base">
                                        <p:cTn id="31" dur="500" fill="hold"/>
                                        <p:tgtEl>
                                          <p:spTgt spid="79885"/>
                                        </p:tgtEl>
                                        <p:attrNameLst>
                                          <p:attrName>ppt_x</p:attrName>
                                        </p:attrNameLst>
                                      </p:cBhvr>
                                      <p:tavLst>
                                        <p:tav tm="0">
                                          <p:val>
                                            <p:strVal val="0-#ppt_w/2"/>
                                          </p:val>
                                        </p:tav>
                                        <p:tav tm="100000">
                                          <p:val>
                                            <p:strVal val="#ppt_x"/>
                                          </p:val>
                                        </p:tav>
                                      </p:tavLst>
                                    </p:anim>
                                    <p:anim calcmode="lin" valueType="num">
                                      <p:cBhvr additive="base">
                                        <p:cTn id="32" dur="500" fill="hold"/>
                                        <p:tgtEl>
                                          <p:spTgt spid="79885"/>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9886"/>
                                        </p:tgtEl>
                                        <p:attrNameLst>
                                          <p:attrName>style.visibility</p:attrName>
                                        </p:attrNameLst>
                                      </p:cBhvr>
                                      <p:to>
                                        <p:strVal val="visible"/>
                                      </p:to>
                                    </p:set>
                                    <p:anim calcmode="lin" valueType="num">
                                      <p:cBhvr additive="base">
                                        <p:cTn id="37" dur="500" fill="hold"/>
                                        <p:tgtEl>
                                          <p:spTgt spid="79886"/>
                                        </p:tgtEl>
                                        <p:attrNameLst>
                                          <p:attrName>ppt_x</p:attrName>
                                        </p:attrNameLst>
                                      </p:cBhvr>
                                      <p:tavLst>
                                        <p:tav tm="0">
                                          <p:val>
                                            <p:strVal val="0-#ppt_w/2"/>
                                          </p:val>
                                        </p:tav>
                                        <p:tav tm="100000">
                                          <p:val>
                                            <p:strVal val="#ppt_x"/>
                                          </p:val>
                                        </p:tav>
                                      </p:tavLst>
                                    </p:anim>
                                    <p:anim calcmode="lin" valueType="num">
                                      <p:cBhvr additive="base">
                                        <p:cTn id="38" dur="500" fill="hold"/>
                                        <p:tgtEl>
                                          <p:spTgt spid="79886"/>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9887"/>
                                        </p:tgtEl>
                                        <p:attrNameLst>
                                          <p:attrName>style.visibility</p:attrName>
                                        </p:attrNameLst>
                                      </p:cBhvr>
                                      <p:to>
                                        <p:strVal val="visible"/>
                                      </p:to>
                                    </p:set>
                                    <p:anim calcmode="lin" valueType="num">
                                      <p:cBhvr additive="base">
                                        <p:cTn id="43" dur="500" fill="hold"/>
                                        <p:tgtEl>
                                          <p:spTgt spid="79887"/>
                                        </p:tgtEl>
                                        <p:attrNameLst>
                                          <p:attrName>ppt_x</p:attrName>
                                        </p:attrNameLst>
                                      </p:cBhvr>
                                      <p:tavLst>
                                        <p:tav tm="0">
                                          <p:val>
                                            <p:strVal val="0-#ppt_w/2"/>
                                          </p:val>
                                        </p:tav>
                                        <p:tav tm="100000">
                                          <p:val>
                                            <p:strVal val="#ppt_x"/>
                                          </p:val>
                                        </p:tav>
                                      </p:tavLst>
                                    </p:anim>
                                    <p:anim calcmode="lin" valueType="num">
                                      <p:cBhvr additive="base">
                                        <p:cTn id="44" dur="500" fill="hold"/>
                                        <p:tgtEl>
                                          <p:spTgt spid="798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animBg="1" autoUpdateAnimBg="0"/>
      <p:bldP spid="79881" grpId="0" animBg="1" autoUpdateAnimBg="0"/>
      <p:bldP spid="79884" grpId="0" animBg="1" autoUpdateAnimBg="0"/>
      <p:bldP spid="79885" grpId="0" animBg="1" autoUpdateAnimBg="0"/>
      <p:bldP spid="79886" grpId="0" animBg="1" autoUpdateAnimBg="0"/>
      <p:bldP spid="79887"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819400" y="1752600"/>
            <a:ext cx="3581400" cy="660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ES_tradnl" sz="2000" b="1" u="none">
                <a:cs typeface="Arial" charset="0"/>
              </a:rPr>
              <a:t>Procedimientos de Auditoria </a:t>
            </a:r>
            <a:endParaRPr lang="es-ES" sz="2000" b="1" u="none">
              <a:cs typeface="Arial" charset="0"/>
            </a:endParaRPr>
          </a:p>
        </p:txBody>
      </p:sp>
      <p:sp>
        <p:nvSpPr>
          <p:cNvPr id="6147" name="Text Box 3"/>
          <p:cNvSpPr txBox="1">
            <a:spLocks noChangeArrowheads="1"/>
          </p:cNvSpPr>
          <p:nvPr/>
        </p:nvSpPr>
        <p:spPr bwMode="auto">
          <a:xfrm>
            <a:off x="381000" y="3200400"/>
            <a:ext cx="2309813"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000" b="1" u="none">
                <a:cs typeface="Times New Roman" charset="0"/>
              </a:rPr>
              <a:t>Pruebas de Control</a:t>
            </a:r>
            <a:r>
              <a:rPr lang="es-ES" sz="2000" b="1" u="none">
                <a:cs typeface="Arial" charset="0"/>
              </a:rPr>
              <a:t> </a:t>
            </a:r>
          </a:p>
        </p:txBody>
      </p:sp>
      <p:sp>
        <p:nvSpPr>
          <p:cNvPr id="6149" name="Text Box 5"/>
          <p:cNvSpPr txBox="1">
            <a:spLocks noChangeArrowheads="1"/>
          </p:cNvSpPr>
          <p:nvPr/>
        </p:nvSpPr>
        <p:spPr bwMode="auto">
          <a:xfrm>
            <a:off x="3276600" y="3200400"/>
            <a:ext cx="2514600" cy="457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000" b="1" u="none">
                <a:cs typeface="Times New Roman" charset="0"/>
              </a:rPr>
              <a:t>Pruebas Analíticas</a:t>
            </a:r>
            <a:r>
              <a:rPr lang="es-ES" sz="2000" b="1" u="none">
                <a:cs typeface="Times New Roman" charset="0"/>
              </a:rPr>
              <a:t> </a:t>
            </a:r>
          </a:p>
        </p:txBody>
      </p:sp>
      <p:graphicFrame>
        <p:nvGraphicFramePr>
          <p:cNvPr id="6150" name="Group 6"/>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Procedimientos de Auditoria</a:t>
                      </a:r>
                      <a:r>
                        <a:rPr kumimoji="0" lang="es-ES" sz="2000" b="1" i="0" u="none" strike="noStrike" cap="none" normalizeH="0" baseline="0" smtClean="0">
                          <a:ln>
                            <a:noFill/>
                          </a:ln>
                          <a:solidFill>
                            <a:srgbClr val="000080"/>
                          </a:solidFill>
                          <a:effectLst/>
                          <a:latin typeface="Arial" charset="0"/>
                          <a:cs typeface="Times New Roman" charset="0"/>
                        </a:rPr>
                        <a:t> </a:t>
                      </a:r>
                      <a:endParaRPr kumimoji="0" lang="es-ES" sz="2000" b="1" i="0" u="none" strike="noStrike" cap="none" normalizeH="0" baseline="0" smtClean="0">
                        <a:ln>
                          <a:noFill/>
                        </a:ln>
                        <a:solidFill>
                          <a:schemeClr val="accent2"/>
                        </a:solidFill>
                        <a:effectLst/>
                        <a:latin typeface="Arial" charset="0"/>
                        <a:cs typeface="Arial"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6156" name="Text Box 12"/>
          <p:cNvSpPr txBox="1">
            <a:spLocks noChangeArrowheads="1"/>
          </p:cNvSpPr>
          <p:nvPr/>
        </p:nvSpPr>
        <p:spPr bwMode="auto">
          <a:xfrm>
            <a:off x="6324600" y="3162300"/>
            <a:ext cx="2362200" cy="495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ES_tradnl" sz="2000" b="1" u="none">
                <a:cs typeface="Times New Roman" charset="0"/>
              </a:rPr>
              <a:t>Pruebas de Detalle</a:t>
            </a:r>
            <a:endParaRPr lang="es-ES" sz="2000" b="1" u="none">
              <a:cs typeface="Times New Roman" charset="0"/>
            </a:endParaRPr>
          </a:p>
        </p:txBody>
      </p:sp>
      <p:cxnSp>
        <p:nvCxnSpPr>
          <p:cNvPr id="39945" name="AutoShape 16"/>
          <p:cNvCxnSpPr>
            <a:cxnSpLocks noChangeShapeType="1"/>
            <a:stCxn id="6146" idx="2"/>
            <a:endCxn id="6147" idx="0"/>
          </p:cNvCxnSpPr>
          <p:nvPr/>
        </p:nvCxnSpPr>
        <p:spPr bwMode="auto">
          <a:xfrm rot="5400000">
            <a:off x="2679700" y="1270000"/>
            <a:ext cx="787400" cy="3073400"/>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946" name="AutoShape 17"/>
          <p:cNvCxnSpPr>
            <a:cxnSpLocks noChangeShapeType="1"/>
          </p:cNvCxnSpPr>
          <p:nvPr/>
        </p:nvCxnSpPr>
        <p:spPr bwMode="auto">
          <a:xfrm rot="5400000">
            <a:off x="4197350" y="2787650"/>
            <a:ext cx="787400" cy="38100"/>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947" name="AutoShape 18"/>
          <p:cNvCxnSpPr>
            <a:cxnSpLocks noChangeShapeType="1"/>
            <a:stCxn id="6146" idx="2"/>
            <a:endCxn id="6156" idx="0"/>
          </p:cNvCxnSpPr>
          <p:nvPr/>
        </p:nvCxnSpPr>
        <p:spPr bwMode="auto">
          <a:xfrm rot="16200000" flipH="1">
            <a:off x="5683250" y="1339850"/>
            <a:ext cx="749300" cy="2895600"/>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016574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150"/>
                                        </p:tgtEl>
                                        <p:attrNameLst>
                                          <p:attrName>style.visibility</p:attrName>
                                        </p:attrNameLst>
                                      </p:cBhvr>
                                      <p:to>
                                        <p:strVal val="visible"/>
                                      </p:to>
                                    </p:set>
                                    <p:anim calcmode="lin" valueType="num">
                                      <p:cBhvr additive="base">
                                        <p:cTn id="7" dur="500" fill="hold"/>
                                        <p:tgtEl>
                                          <p:spTgt spid="6150"/>
                                        </p:tgtEl>
                                        <p:attrNameLst>
                                          <p:attrName>ppt_x</p:attrName>
                                        </p:attrNameLst>
                                      </p:cBhvr>
                                      <p:tavLst>
                                        <p:tav tm="0">
                                          <p:val>
                                            <p:strVal val="0-#ppt_w/2"/>
                                          </p:val>
                                        </p:tav>
                                        <p:tav tm="100000">
                                          <p:val>
                                            <p:strVal val="#ppt_x"/>
                                          </p:val>
                                        </p:tav>
                                      </p:tavLst>
                                    </p:anim>
                                    <p:anim calcmode="lin" valueType="num">
                                      <p:cBhvr additive="base">
                                        <p:cTn id="8" dur="500" fill="hold"/>
                                        <p:tgtEl>
                                          <p:spTgt spid="61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additive="base">
                                        <p:cTn id="13" dur="500" fill="hold"/>
                                        <p:tgtEl>
                                          <p:spTgt spid="6146"/>
                                        </p:tgtEl>
                                        <p:attrNameLst>
                                          <p:attrName>ppt_x</p:attrName>
                                        </p:attrNameLst>
                                      </p:cBhvr>
                                      <p:tavLst>
                                        <p:tav tm="0">
                                          <p:val>
                                            <p:strVal val="0-#ppt_w/2"/>
                                          </p:val>
                                        </p:tav>
                                        <p:tav tm="100000">
                                          <p:val>
                                            <p:strVal val="#ppt_x"/>
                                          </p:val>
                                        </p:tav>
                                      </p:tavLst>
                                    </p:anim>
                                    <p:anim calcmode="lin" valueType="num">
                                      <p:cBhvr additive="base">
                                        <p:cTn id="14" dur="500" fill="hold"/>
                                        <p:tgtEl>
                                          <p:spTgt spid="614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147"/>
                                        </p:tgtEl>
                                        <p:attrNameLst>
                                          <p:attrName>style.visibility</p:attrName>
                                        </p:attrNameLst>
                                      </p:cBhvr>
                                      <p:to>
                                        <p:strVal val="visible"/>
                                      </p:to>
                                    </p:set>
                                    <p:anim calcmode="lin" valueType="num">
                                      <p:cBhvr additive="base">
                                        <p:cTn id="19" dur="500" fill="hold"/>
                                        <p:tgtEl>
                                          <p:spTgt spid="6147"/>
                                        </p:tgtEl>
                                        <p:attrNameLst>
                                          <p:attrName>ppt_x</p:attrName>
                                        </p:attrNameLst>
                                      </p:cBhvr>
                                      <p:tavLst>
                                        <p:tav tm="0">
                                          <p:val>
                                            <p:strVal val="0-#ppt_w/2"/>
                                          </p:val>
                                        </p:tav>
                                        <p:tav tm="100000">
                                          <p:val>
                                            <p:strVal val="#ppt_x"/>
                                          </p:val>
                                        </p:tav>
                                      </p:tavLst>
                                    </p:anim>
                                    <p:anim calcmode="lin" valueType="num">
                                      <p:cBhvr additive="base">
                                        <p:cTn id="20" dur="500" fill="hold"/>
                                        <p:tgtEl>
                                          <p:spTgt spid="614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149"/>
                                        </p:tgtEl>
                                        <p:attrNameLst>
                                          <p:attrName>style.visibility</p:attrName>
                                        </p:attrNameLst>
                                      </p:cBhvr>
                                      <p:to>
                                        <p:strVal val="visible"/>
                                      </p:to>
                                    </p:set>
                                    <p:anim calcmode="lin" valueType="num">
                                      <p:cBhvr additive="base">
                                        <p:cTn id="25" dur="500" fill="hold"/>
                                        <p:tgtEl>
                                          <p:spTgt spid="6149"/>
                                        </p:tgtEl>
                                        <p:attrNameLst>
                                          <p:attrName>ppt_x</p:attrName>
                                        </p:attrNameLst>
                                      </p:cBhvr>
                                      <p:tavLst>
                                        <p:tav tm="0">
                                          <p:val>
                                            <p:strVal val="0-#ppt_w/2"/>
                                          </p:val>
                                        </p:tav>
                                        <p:tav tm="100000">
                                          <p:val>
                                            <p:strVal val="#ppt_x"/>
                                          </p:val>
                                        </p:tav>
                                      </p:tavLst>
                                    </p:anim>
                                    <p:anim calcmode="lin" valueType="num">
                                      <p:cBhvr additive="base">
                                        <p:cTn id="26" dur="500" fill="hold"/>
                                        <p:tgtEl>
                                          <p:spTgt spid="614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56"/>
                                        </p:tgtEl>
                                        <p:attrNameLst>
                                          <p:attrName>style.visibility</p:attrName>
                                        </p:attrNameLst>
                                      </p:cBhvr>
                                      <p:to>
                                        <p:strVal val="visible"/>
                                      </p:to>
                                    </p:set>
                                    <p:anim calcmode="lin" valueType="num">
                                      <p:cBhvr additive="base">
                                        <p:cTn id="31" dur="500" fill="hold"/>
                                        <p:tgtEl>
                                          <p:spTgt spid="6156"/>
                                        </p:tgtEl>
                                        <p:attrNameLst>
                                          <p:attrName>ppt_x</p:attrName>
                                        </p:attrNameLst>
                                      </p:cBhvr>
                                      <p:tavLst>
                                        <p:tav tm="0">
                                          <p:val>
                                            <p:strVal val="0-#ppt_w/2"/>
                                          </p:val>
                                        </p:tav>
                                        <p:tav tm="100000">
                                          <p:val>
                                            <p:strVal val="#ppt_x"/>
                                          </p:val>
                                        </p:tav>
                                      </p:tavLst>
                                    </p:anim>
                                    <p:anim calcmode="lin" valueType="num">
                                      <p:cBhvr additive="base">
                                        <p:cTn id="32" dur="500" fill="hold"/>
                                        <p:tgtEl>
                                          <p:spTgt spid="61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autoUpdateAnimBg="0"/>
      <p:bldP spid="6147" grpId="0" animBg="1" autoUpdateAnimBg="0"/>
      <p:bldP spid="6149" grpId="0" animBg="1" autoUpdateAnimBg="0"/>
      <p:bldP spid="6156"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 Box 2"/>
          <p:cNvSpPr txBox="1">
            <a:spLocks noChangeArrowheads="1"/>
          </p:cNvSpPr>
          <p:nvPr/>
        </p:nvSpPr>
        <p:spPr bwMode="auto">
          <a:xfrm>
            <a:off x="990600" y="1316038"/>
            <a:ext cx="2362200" cy="3603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1700" b="1" u="none">
                <a:cs typeface="Times New Roman" charset="0"/>
              </a:rPr>
              <a:t>Definición </a:t>
            </a:r>
            <a:endParaRPr lang="es-ES" sz="1700" b="1" u="none">
              <a:cs typeface="Times New Roman" charset="0"/>
            </a:endParaRPr>
          </a:p>
        </p:txBody>
      </p:sp>
      <p:graphicFrame>
        <p:nvGraphicFramePr>
          <p:cNvPr id="67587"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PRUEBAS DE CONTROLES</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67593" name="Text Box 9"/>
          <p:cNvSpPr txBox="1">
            <a:spLocks noChangeArrowheads="1"/>
          </p:cNvSpPr>
          <p:nvPr/>
        </p:nvSpPr>
        <p:spPr bwMode="auto">
          <a:xfrm>
            <a:off x="990600" y="1752600"/>
            <a:ext cx="7353300" cy="2895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r>
              <a:rPr lang="es-ES_tradnl" sz="1700" b="1" u="none">
                <a:cs typeface="Times New Roman" charset="0"/>
              </a:rPr>
              <a:t>Usualmente consisten en la aplicación de cierta combinación de indagación, observación e inspección de documentos, pero también puede involucrar otras técnicas de auditoria.</a:t>
            </a:r>
          </a:p>
          <a:p>
            <a:pPr algn="just" eaLnBrk="1" hangingPunct="1">
              <a:buFontTx/>
              <a:buChar char="-"/>
            </a:pPr>
            <a:endParaRPr lang="es-ES_tradnl" sz="1700" b="1" u="none">
              <a:cs typeface="Times New Roman" charset="0"/>
            </a:endParaRPr>
          </a:p>
          <a:p>
            <a:pPr algn="just" eaLnBrk="1" hangingPunct="1"/>
            <a:r>
              <a:rPr lang="es-ES_tradnl" sz="1700" b="1" u="none">
                <a:cs typeface="Times New Roman" charset="0"/>
              </a:rPr>
              <a:t>El propósito de las pruebas de controles es obtener evidencia de auditoria sobre:</a:t>
            </a:r>
          </a:p>
          <a:p>
            <a:pPr algn="just" eaLnBrk="1" hangingPunct="1">
              <a:buFontTx/>
              <a:buChar char="-"/>
            </a:pPr>
            <a:endParaRPr lang="es-ES_tradnl" sz="1700" b="1" u="none">
              <a:cs typeface="Times New Roman" charset="0"/>
            </a:endParaRPr>
          </a:p>
          <a:p>
            <a:pPr algn="just" eaLnBrk="1" hangingPunct="1">
              <a:buFontTx/>
              <a:buChar char="-"/>
            </a:pPr>
            <a:r>
              <a:rPr lang="es-ES_tradnl" sz="1700" b="1" u="none">
                <a:cs typeface="Times New Roman" charset="0"/>
              </a:rPr>
              <a:t> 	El diseño de ciertas actividades del proceso de control interno</a:t>
            </a:r>
          </a:p>
          <a:p>
            <a:pPr algn="just" eaLnBrk="1" hangingPunct="1">
              <a:buFontTx/>
              <a:buChar char="-"/>
            </a:pPr>
            <a:r>
              <a:rPr lang="es-ES_tradnl" sz="1700" b="1" u="none">
                <a:cs typeface="Times New Roman" charset="0"/>
              </a:rPr>
              <a:t> 	La operación de ciertas actividades del proceso de control interno.</a:t>
            </a:r>
            <a:endParaRPr lang="es-ES" sz="1700" b="1" u="none">
              <a:cs typeface="Times New Roman" charset="0"/>
            </a:endParaRPr>
          </a:p>
        </p:txBody>
      </p:sp>
      <p:sp>
        <p:nvSpPr>
          <p:cNvPr id="67597" name="Text Box 13"/>
          <p:cNvSpPr txBox="1">
            <a:spLocks noChangeArrowheads="1"/>
          </p:cNvSpPr>
          <p:nvPr/>
        </p:nvSpPr>
        <p:spPr bwMode="auto">
          <a:xfrm>
            <a:off x="1066800" y="4733925"/>
            <a:ext cx="5410200" cy="3603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700" b="1" u="none">
                <a:cs typeface="Times New Roman" charset="0"/>
              </a:rPr>
              <a:t>Documentación de las Pruebas de Controles</a:t>
            </a:r>
            <a:endParaRPr lang="es-ES" sz="1700" b="1" u="none">
              <a:cs typeface="Times New Roman" charset="0"/>
            </a:endParaRPr>
          </a:p>
        </p:txBody>
      </p:sp>
      <p:sp>
        <p:nvSpPr>
          <p:cNvPr id="67599" name="Text Box 15"/>
          <p:cNvSpPr txBox="1">
            <a:spLocks noChangeArrowheads="1"/>
          </p:cNvSpPr>
          <p:nvPr/>
        </p:nvSpPr>
        <p:spPr bwMode="auto">
          <a:xfrm>
            <a:off x="1066800" y="5181600"/>
            <a:ext cx="5410200" cy="381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r>
              <a:rPr lang="es-ES_tradnl" sz="1700" b="1" u="none">
                <a:cs typeface="Times New Roman" charset="0"/>
              </a:rPr>
              <a:t>Ver anexo No 1</a:t>
            </a:r>
            <a:endParaRPr lang="es-ES" sz="1700" b="1" u="none">
              <a:cs typeface="Times New Roman" charset="0"/>
            </a:endParaRPr>
          </a:p>
        </p:txBody>
      </p:sp>
      <p:sp>
        <p:nvSpPr>
          <p:cNvPr id="67600" name="Text Box 16"/>
          <p:cNvSpPr txBox="1">
            <a:spLocks noChangeArrowheads="1"/>
          </p:cNvSpPr>
          <p:nvPr/>
        </p:nvSpPr>
        <p:spPr bwMode="auto">
          <a:xfrm>
            <a:off x="1066800" y="5659438"/>
            <a:ext cx="5410200" cy="3603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700" b="1" u="none">
                <a:cs typeface="Times New Roman" charset="0"/>
              </a:rPr>
              <a:t>Realización de las Pruebas de Controles</a:t>
            </a:r>
            <a:endParaRPr lang="es-ES" sz="1700" b="1" u="none">
              <a:cs typeface="Times New Roman" charset="0"/>
            </a:endParaRPr>
          </a:p>
        </p:txBody>
      </p:sp>
    </p:spTree>
    <p:extLst>
      <p:ext uri="{BB962C8B-B14F-4D97-AF65-F5344CB8AC3E}">
        <p14:creationId xmlns:p14="http://schemas.microsoft.com/office/powerpoint/2010/main" val="30171072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7587"/>
                                        </p:tgtEl>
                                        <p:attrNameLst>
                                          <p:attrName>style.visibility</p:attrName>
                                        </p:attrNameLst>
                                      </p:cBhvr>
                                      <p:to>
                                        <p:strVal val="visible"/>
                                      </p:to>
                                    </p:set>
                                    <p:anim calcmode="lin" valueType="num">
                                      <p:cBhvr additive="base">
                                        <p:cTn id="7" dur="500" fill="hold"/>
                                        <p:tgtEl>
                                          <p:spTgt spid="67587"/>
                                        </p:tgtEl>
                                        <p:attrNameLst>
                                          <p:attrName>ppt_x</p:attrName>
                                        </p:attrNameLst>
                                      </p:cBhvr>
                                      <p:tavLst>
                                        <p:tav tm="0">
                                          <p:val>
                                            <p:strVal val="0-#ppt_w/2"/>
                                          </p:val>
                                        </p:tav>
                                        <p:tav tm="100000">
                                          <p:val>
                                            <p:strVal val="#ppt_x"/>
                                          </p:val>
                                        </p:tav>
                                      </p:tavLst>
                                    </p:anim>
                                    <p:anim calcmode="lin" valueType="num">
                                      <p:cBhvr additive="base">
                                        <p:cTn id="8" dur="500" fill="hold"/>
                                        <p:tgtEl>
                                          <p:spTgt spid="6758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6"/>
                                        </p:tgtEl>
                                        <p:attrNameLst>
                                          <p:attrName>style.visibility</p:attrName>
                                        </p:attrNameLst>
                                      </p:cBhvr>
                                      <p:to>
                                        <p:strVal val="visible"/>
                                      </p:to>
                                    </p:set>
                                    <p:anim calcmode="lin" valueType="num">
                                      <p:cBhvr additive="base">
                                        <p:cTn id="13" dur="500" fill="hold"/>
                                        <p:tgtEl>
                                          <p:spTgt spid="67586"/>
                                        </p:tgtEl>
                                        <p:attrNameLst>
                                          <p:attrName>ppt_x</p:attrName>
                                        </p:attrNameLst>
                                      </p:cBhvr>
                                      <p:tavLst>
                                        <p:tav tm="0">
                                          <p:val>
                                            <p:strVal val="0-#ppt_w/2"/>
                                          </p:val>
                                        </p:tav>
                                        <p:tav tm="100000">
                                          <p:val>
                                            <p:strVal val="#ppt_x"/>
                                          </p:val>
                                        </p:tav>
                                      </p:tavLst>
                                    </p:anim>
                                    <p:anim calcmode="lin" valueType="num">
                                      <p:cBhvr additive="base">
                                        <p:cTn id="14" dur="500" fill="hold"/>
                                        <p:tgtEl>
                                          <p:spTgt spid="6758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593"/>
                                        </p:tgtEl>
                                        <p:attrNameLst>
                                          <p:attrName>style.visibility</p:attrName>
                                        </p:attrNameLst>
                                      </p:cBhvr>
                                      <p:to>
                                        <p:strVal val="visible"/>
                                      </p:to>
                                    </p:set>
                                    <p:anim calcmode="lin" valueType="num">
                                      <p:cBhvr additive="base">
                                        <p:cTn id="19" dur="500" fill="hold"/>
                                        <p:tgtEl>
                                          <p:spTgt spid="67593"/>
                                        </p:tgtEl>
                                        <p:attrNameLst>
                                          <p:attrName>ppt_x</p:attrName>
                                        </p:attrNameLst>
                                      </p:cBhvr>
                                      <p:tavLst>
                                        <p:tav tm="0">
                                          <p:val>
                                            <p:strVal val="0-#ppt_w/2"/>
                                          </p:val>
                                        </p:tav>
                                        <p:tav tm="100000">
                                          <p:val>
                                            <p:strVal val="#ppt_x"/>
                                          </p:val>
                                        </p:tav>
                                      </p:tavLst>
                                    </p:anim>
                                    <p:anim calcmode="lin" valueType="num">
                                      <p:cBhvr additive="base">
                                        <p:cTn id="20" dur="500" fill="hold"/>
                                        <p:tgtEl>
                                          <p:spTgt spid="6759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7597"/>
                                        </p:tgtEl>
                                        <p:attrNameLst>
                                          <p:attrName>style.visibility</p:attrName>
                                        </p:attrNameLst>
                                      </p:cBhvr>
                                      <p:to>
                                        <p:strVal val="visible"/>
                                      </p:to>
                                    </p:set>
                                    <p:anim calcmode="lin" valueType="num">
                                      <p:cBhvr additive="base">
                                        <p:cTn id="25" dur="500" fill="hold"/>
                                        <p:tgtEl>
                                          <p:spTgt spid="67597"/>
                                        </p:tgtEl>
                                        <p:attrNameLst>
                                          <p:attrName>ppt_x</p:attrName>
                                        </p:attrNameLst>
                                      </p:cBhvr>
                                      <p:tavLst>
                                        <p:tav tm="0">
                                          <p:val>
                                            <p:strVal val="0-#ppt_w/2"/>
                                          </p:val>
                                        </p:tav>
                                        <p:tav tm="100000">
                                          <p:val>
                                            <p:strVal val="#ppt_x"/>
                                          </p:val>
                                        </p:tav>
                                      </p:tavLst>
                                    </p:anim>
                                    <p:anim calcmode="lin" valueType="num">
                                      <p:cBhvr additive="base">
                                        <p:cTn id="26" dur="500" fill="hold"/>
                                        <p:tgtEl>
                                          <p:spTgt spid="6759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7599"/>
                                        </p:tgtEl>
                                        <p:attrNameLst>
                                          <p:attrName>style.visibility</p:attrName>
                                        </p:attrNameLst>
                                      </p:cBhvr>
                                      <p:to>
                                        <p:strVal val="visible"/>
                                      </p:to>
                                    </p:set>
                                    <p:anim calcmode="lin" valueType="num">
                                      <p:cBhvr additive="base">
                                        <p:cTn id="31" dur="500" fill="hold"/>
                                        <p:tgtEl>
                                          <p:spTgt spid="67599"/>
                                        </p:tgtEl>
                                        <p:attrNameLst>
                                          <p:attrName>ppt_x</p:attrName>
                                        </p:attrNameLst>
                                      </p:cBhvr>
                                      <p:tavLst>
                                        <p:tav tm="0">
                                          <p:val>
                                            <p:strVal val="0-#ppt_w/2"/>
                                          </p:val>
                                        </p:tav>
                                        <p:tav tm="100000">
                                          <p:val>
                                            <p:strVal val="#ppt_x"/>
                                          </p:val>
                                        </p:tav>
                                      </p:tavLst>
                                    </p:anim>
                                    <p:anim calcmode="lin" valueType="num">
                                      <p:cBhvr additive="base">
                                        <p:cTn id="32" dur="500" fill="hold"/>
                                        <p:tgtEl>
                                          <p:spTgt spid="6759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7600"/>
                                        </p:tgtEl>
                                        <p:attrNameLst>
                                          <p:attrName>style.visibility</p:attrName>
                                        </p:attrNameLst>
                                      </p:cBhvr>
                                      <p:to>
                                        <p:strVal val="visible"/>
                                      </p:to>
                                    </p:set>
                                    <p:anim calcmode="lin" valueType="num">
                                      <p:cBhvr additive="base">
                                        <p:cTn id="37" dur="500" fill="hold"/>
                                        <p:tgtEl>
                                          <p:spTgt spid="67600"/>
                                        </p:tgtEl>
                                        <p:attrNameLst>
                                          <p:attrName>ppt_x</p:attrName>
                                        </p:attrNameLst>
                                      </p:cBhvr>
                                      <p:tavLst>
                                        <p:tav tm="0">
                                          <p:val>
                                            <p:strVal val="0-#ppt_w/2"/>
                                          </p:val>
                                        </p:tav>
                                        <p:tav tm="100000">
                                          <p:val>
                                            <p:strVal val="#ppt_x"/>
                                          </p:val>
                                        </p:tav>
                                      </p:tavLst>
                                    </p:anim>
                                    <p:anim calcmode="lin" valueType="num">
                                      <p:cBhvr additive="base">
                                        <p:cTn id="38" dur="500" fill="hold"/>
                                        <p:tgtEl>
                                          <p:spTgt spid="6760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animBg="1" autoUpdateAnimBg="0"/>
      <p:bldP spid="67593" grpId="0" animBg="1" autoUpdateAnimBg="0"/>
      <p:bldP spid="67597" grpId="0" animBg="1" autoUpdateAnimBg="0"/>
      <p:bldP spid="67599" grpId="0" animBg="1" autoUpdateAnimBg="0"/>
      <p:bldP spid="67600" grpId="0" animBg="1"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2707"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CLASES DE TRANSACCIONES</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72713" name="Text Box 9"/>
          <p:cNvSpPr txBox="1">
            <a:spLocks noChangeArrowheads="1"/>
          </p:cNvSpPr>
          <p:nvPr/>
        </p:nvSpPr>
        <p:spPr bwMode="auto">
          <a:xfrm>
            <a:off x="1006475" y="1295400"/>
            <a:ext cx="7299325" cy="914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2000" b="1" u="none">
                <a:cs typeface="Times New Roman" charset="0"/>
              </a:rPr>
              <a:t>Los saldos de cuentas que se muestran en los estados financieros usualmente son el resultado de una o mas clases de transacciones.</a:t>
            </a:r>
            <a:endParaRPr lang="es-ES" sz="2000" b="1" u="none">
              <a:cs typeface="Times New Roman" charset="0"/>
            </a:endParaRPr>
          </a:p>
        </p:txBody>
      </p:sp>
      <p:sp>
        <p:nvSpPr>
          <p:cNvPr id="72714" name="Text Box 10"/>
          <p:cNvSpPr txBox="1">
            <a:spLocks noChangeArrowheads="1"/>
          </p:cNvSpPr>
          <p:nvPr/>
        </p:nvSpPr>
        <p:spPr bwMode="auto">
          <a:xfrm>
            <a:off x="990600" y="2362200"/>
            <a:ext cx="3946525"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000" b="1" u="none">
                <a:cs typeface="Times New Roman" charset="0"/>
              </a:rPr>
              <a:t>Transacciones Rutinarias</a:t>
            </a:r>
            <a:endParaRPr lang="es-ES" sz="2000" b="1" u="none">
              <a:cs typeface="Times New Roman" charset="0"/>
            </a:endParaRPr>
          </a:p>
        </p:txBody>
      </p:sp>
      <p:sp>
        <p:nvSpPr>
          <p:cNvPr id="72715" name="Text Box 11"/>
          <p:cNvSpPr txBox="1">
            <a:spLocks noChangeArrowheads="1"/>
          </p:cNvSpPr>
          <p:nvPr/>
        </p:nvSpPr>
        <p:spPr bwMode="auto">
          <a:xfrm>
            <a:off x="1028700" y="2971800"/>
            <a:ext cx="7277100" cy="29718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Son las transacciones comerciales diarias de la entidad, tales como sus ventas, compras, pagos de efectivo y recibos de efectivo habituales, sus características son:</a:t>
            </a:r>
          </a:p>
          <a:p>
            <a:pPr algn="just" eaLnBrk="1" hangingPunct="1">
              <a:buFontTx/>
              <a:buChar char="-"/>
            </a:pPr>
            <a:endParaRPr lang="es-ES_tradnl" sz="2000" b="1" u="none">
              <a:cs typeface="Times New Roman" charset="0"/>
            </a:endParaRPr>
          </a:p>
          <a:p>
            <a:pPr algn="just" eaLnBrk="1" hangingPunct="1">
              <a:buFontTx/>
              <a:buChar char="-"/>
            </a:pPr>
            <a:r>
              <a:rPr lang="es-ES_tradnl" sz="2000" b="1" u="none">
                <a:cs typeface="Times New Roman" charset="0"/>
              </a:rPr>
              <a:t>Son numerosas</a:t>
            </a:r>
          </a:p>
          <a:p>
            <a:pPr algn="just" eaLnBrk="1" hangingPunct="1">
              <a:buFontTx/>
              <a:buChar char="-"/>
            </a:pPr>
            <a:r>
              <a:rPr lang="es-ES_tradnl" sz="2000" b="1" u="none">
                <a:cs typeface="Times New Roman" charset="0"/>
              </a:rPr>
              <a:t>Son recurrentes</a:t>
            </a:r>
          </a:p>
          <a:p>
            <a:pPr algn="just" eaLnBrk="1" hangingPunct="1">
              <a:buFontTx/>
              <a:buChar char="-"/>
            </a:pPr>
            <a:r>
              <a:rPr lang="es-ES_tradnl" sz="2000" b="1" u="none">
                <a:cs typeface="Times New Roman" charset="0"/>
              </a:rPr>
              <a:t>Pueden medirse objetivamente y requiere un mínimo o ningún juicio para determinar el monto que se ha de registrar</a:t>
            </a:r>
          </a:p>
          <a:p>
            <a:pPr algn="just" eaLnBrk="1" hangingPunct="1">
              <a:buFontTx/>
              <a:buChar char="-"/>
            </a:pPr>
            <a:r>
              <a:rPr lang="es-ES_tradnl" sz="2000" b="1" u="none">
                <a:cs typeface="Times New Roman" charset="0"/>
              </a:rPr>
              <a:t>Se procesan de manera similar cada vez que ocurren.</a:t>
            </a:r>
          </a:p>
        </p:txBody>
      </p:sp>
    </p:spTree>
    <p:extLst>
      <p:ext uri="{BB962C8B-B14F-4D97-AF65-F5344CB8AC3E}">
        <p14:creationId xmlns:p14="http://schemas.microsoft.com/office/powerpoint/2010/main" val="19429793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2707"/>
                                        </p:tgtEl>
                                        <p:attrNameLst>
                                          <p:attrName>style.visibility</p:attrName>
                                        </p:attrNameLst>
                                      </p:cBhvr>
                                      <p:to>
                                        <p:strVal val="visible"/>
                                      </p:to>
                                    </p:set>
                                    <p:anim calcmode="lin" valueType="num">
                                      <p:cBhvr additive="base">
                                        <p:cTn id="7" dur="500" fill="hold"/>
                                        <p:tgtEl>
                                          <p:spTgt spid="72707"/>
                                        </p:tgtEl>
                                        <p:attrNameLst>
                                          <p:attrName>ppt_x</p:attrName>
                                        </p:attrNameLst>
                                      </p:cBhvr>
                                      <p:tavLst>
                                        <p:tav tm="0">
                                          <p:val>
                                            <p:strVal val="0-#ppt_w/2"/>
                                          </p:val>
                                        </p:tav>
                                        <p:tav tm="100000">
                                          <p:val>
                                            <p:strVal val="#ppt_x"/>
                                          </p:val>
                                        </p:tav>
                                      </p:tavLst>
                                    </p:anim>
                                    <p:anim calcmode="lin" valueType="num">
                                      <p:cBhvr additive="base">
                                        <p:cTn id="8" dur="500" fill="hold"/>
                                        <p:tgtEl>
                                          <p:spTgt spid="727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13"/>
                                        </p:tgtEl>
                                        <p:attrNameLst>
                                          <p:attrName>style.visibility</p:attrName>
                                        </p:attrNameLst>
                                      </p:cBhvr>
                                      <p:to>
                                        <p:strVal val="visible"/>
                                      </p:to>
                                    </p:set>
                                    <p:anim calcmode="lin" valueType="num">
                                      <p:cBhvr additive="base">
                                        <p:cTn id="13" dur="500" fill="hold"/>
                                        <p:tgtEl>
                                          <p:spTgt spid="72713"/>
                                        </p:tgtEl>
                                        <p:attrNameLst>
                                          <p:attrName>ppt_x</p:attrName>
                                        </p:attrNameLst>
                                      </p:cBhvr>
                                      <p:tavLst>
                                        <p:tav tm="0">
                                          <p:val>
                                            <p:strVal val="0-#ppt_w/2"/>
                                          </p:val>
                                        </p:tav>
                                        <p:tav tm="100000">
                                          <p:val>
                                            <p:strVal val="#ppt_x"/>
                                          </p:val>
                                        </p:tav>
                                      </p:tavLst>
                                    </p:anim>
                                    <p:anim calcmode="lin" valueType="num">
                                      <p:cBhvr additive="base">
                                        <p:cTn id="14" dur="500" fill="hold"/>
                                        <p:tgtEl>
                                          <p:spTgt spid="7271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714"/>
                                        </p:tgtEl>
                                        <p:attrNameLst>
                                          <p:attrName>style.visibility</p:attrName>
                                        </p:attrNameLst>
                                      </p:cBhvr>
                                      <p:to>
                                        <p:strVal val="visible"/>
                                      </p:to>
                                    </p:set>
                                    <p:anim calcmode="lin" valueType="num">
                                      <p:cBhvr additive="base">
                                        <p:cTn id="19" dur="500" fill="hold"/>
                                        <p:tgtEl>
                                          <p:spTgt spid="72714"/>
                                        </p:tgtEl>
                                        <p:attrNameLst>
                                          <p:attrName>ppt_x</p:attrName>
                                        </p:attrNameLst>
                                      </p:cBhvr>
                                      <p:tavLst>
                                        <p:tav tm="0">
                                          <p:val>
                                            <p:strVal val="0-#ppt_w/2"/>
                                          </p:val>
                                        </p:tav>
                                        <p:tav tm="100000">
                                          <p:val>
                                            <p:strVal val="#ppt_x"/>
                                          </p:val>
                                        </p:tav>
                                      </p:tavLst>
                                    </p:anim>
                                    <p:anim calcmode="lin" valueType="num">
                                      <p:cBhvr additive="base">
                                        <p:cTn id="20" dur="500" fill="hold"/>
                                        <p:tgtEl>
                                          <p:spTgt spid="72714"/>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2715"/>
                                        </p:tgtEl>
                                        <p:attrNameLst>
                                          <p:attrName>style.visibility</p:attrName>
                                        </p:attrNameLst>
                                      </p:cBhvr>
                                      <p:to>
                                        <p:strVal val="visible"/>
                                      </p:to>
                                    </p:set>
                                    <p:anim calcmode="lin" valueType="num">
                                      <p:cBhvr additive="base">
                                        <p:cTn id="25" dur="500" fill="hold"/>
                                        <p:tgtEl>
                                          <p:spTgt spid="72715"/>
                                        </p:tgtEl>
                                        <p:attrNameLst>
                                          <p:attrName>ppt_x</p:attrName>
                                        </p:attrNameLst>
                                      </p:cBhvr>
                                      <p:tavLst>
                                        <p:tav tm="0">
                                          <p:val>
                                            <p:strVal val="0-#ppt_w/2"/>
                                          </p:val>
                                        </p:tav>
                                        <p:tav tm="100000">
                                          <p:val>
                                            <p:strVal val="#ppt_x"/>
                                          </p:val>
                                        </p:tav>
                                      </p:tavLst>
                                    </p:anim>
                                    <p:anim calcmode="lin" valueType="num">
                                      <p:cBhvr additive="base">
                                        <p:cTn id="26" dur="500" fill="hold"/>
                                        <p:tgtEl>
                                          <p:spTgt spid="727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13" grpId="0" animBg="1" autoUpdateAnimBg="0"/>
      <p:bldP spid="72714" grpId="0" animBg="1" autoUpdateAnimBg="0"/>
      <p:bldP spid="72715" grpId="0" animBg="1"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11"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PRUEBAS DE CONTROLES</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41989" name="Text Box 12"/>
          <p:cNvSpPr txBox="1">
            <a:spLocks noChangeArrowheads="1"/>
          </p:cNvSpPr>
          <p:nvPr/>
        </p:nvSpPr>
        <p:spPr bwMode="auto">
          <a:xfrm>
            <a:off x="1066800" y="1371600"/>
            <a:ext cx="3505200" cy="2841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200" b="1" u="none">
                <a:cs typeface="Times New Roman" charset="0"/>
              </a:rPr>
              <a:t>Realización de las Pruebas de Controles</a:t>
            </a:r>
            <a:endParaRPr lang="es-ES" sz="1200" b="1" u="none">
              <a:cs typeface="Times New Roman" charset="0"/>
            </a:endParaRPr>
          </a:p>
        </p:txBody>
      </p:sp>
      <p:graphicFrame>
        <p:nvGraphicFramePr>
          <p:cNvPr id="68947" name="Group 339"/>
          <p:cNvGraphicFramePr>
            <a:graphicFrameLocks noGrp="1"/>
          </p:cNvGraphicFramePr>
          <p:nvPr/>
        </p:nvGraphicFramePr>
        <p:xfrm>
          <a:off x="1066800" y="1835150"/>
          <a:ext cx="7315200" cy="2495550"/>
        </p:xfrm>
        <a:graphic>
          <a:graphicData uri="http://schemas.openxmlformats.org/drawingml/2006/table">
            <a:tbl>
              <a:tblPr/>
              <a:tblGrid>
                <a:gridCol w="1371600"/>
                <a:gridCol w="1371600"/>
                <a:gridCol w="381000"/>
                <a:gridCol w="381000"/>
                <a:gridCol w="381000"/>
                <a:gridCol w="381000"/>
                <a:gridCol w="381000"/>
                <a:gridCol w="381000"/>
                <a:gridCol w="381000"/>
                <a:gridCol w="381000"/>
                <a:gridCol w="381000"/>
                <a:gridCol w="381000"/>
                <a:gridCol w="762000"/>
              </a:tblGrid>
              <a:tr h="2985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Pedido No.</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Factura No</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Control 1</a:t>
                      </a:r>
                      <a:endParaRPr kumimoji="0" lang="es-ES" sz="11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CO"/>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Control 2</a:t>
                      </a:r>
                      <a:endParaRPr kumimoji="0" lang="es-ES" sz="11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CO"/>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Control 3</a:t>
                      </a:r>
                      <a:endParaRPr kumimoji="0" lang="es-ES" sz="11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CO"/>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Control 4</a:t>
                      </a:r>
                      <a:endParaRPr kumimoji="0" lang="es-ES" sz="11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CO"/>
                    </a:p>
                  </a:txBody>
                  <a:tcPr/>
                </a:tc>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100" b="0" i="0" u="none" strike="noStrike" cap="none" normalizeH="0" baseline="0" smtClean="0">
                          <a:ln>
                            <a:noFill/>
                          </a:ln>
                          <a:solidFill>
                            <a:schemeClr val="tx1"/>
                          </a:solidFill>
                          <a:effectLst/>
                          <a:latin typeface="Arial" charset="0"/>
                        </a:rPr>
                        <a:t>Control 5</a:t>
                      </a:r>
                      <a:endParaRPr kumimoji="0" lang="es-ES" sz="11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CO"/>
                    </a:p>
                  </a:txBody>
                  <a:tcPr/>
                </a:tc>
                <a:tc rowSpan="8">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3048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Si</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No</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Si</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No</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Si</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No</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Si</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No</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Si</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No</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CO"/>
                    </a:p>
                  </a:txBody>
                  <a:tcPr/>
                </a:tc>
              </a:tr>
              <a:tr h="27945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2500</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3650</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CO"/>
                    </a:p>
                  </a:txBody>
                  <a:tcPr/>
                </a:tc>
              </a:tr>
              <a:tr h="3048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2550</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3730</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CO"/>
                    </a:p>
                  </a:txBody>
                  <a:tcPr/>
                </a:tc>
              </a:tr>
              <a:tr h="3048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2600</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3800</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CO"/>
                    </a:p>
                  </a:txBody>
                  <a:tcPr/>
                </a:tc>
              </a:tr>
              <a:tr h="3048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2650</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3920</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CO"/>
                    </a:p>
                  </a:txBody>
                  <a:tcPr/>
                </a:tc>
              </a:tr>
              <a:tr h="30486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2700</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3980</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Char char="ü"/>
                        <a:tabLst/>
                      </a:pPr>
                      <a:r>
                        <a:rPr kumimoji="0" lang="es-MX" sz="1200" b="0" i="0" u="none" strike="noStrike" cap="none" normalizeH="0" baseline="0" smtClean="0">
                          <a:ln>
                            <a:noFill/>
                          </a:ln>
                          <a:solidFill>
                            <a:schemeClr val="tx1"/>
                          </a:solidFill>
                          <a:effectLst/>
                          <a:latin typeface="Arial" charset="0"/>
                        </a:rPr>
                        <a:t> </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N/A</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N/A</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CO"/>
                    </a:p>
                  </a:txBody>
                  <a:tcPr/>
                </a:tc>
              </a:tr>
              <a:tr h="39327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0" u="none" strike="noStrike" cap="none" normalizeH="0" baseline="0" smtClean="0">
                          <a:ln>
                            <a:noFill/>
                          </a:ln>
                          <a:solidFill>
                            <a:schemeClr val="tx1"/>
                          </a:solidFill>
                          <a:effectLst/>
                          <a:latin typeface="Arial" charset="0"/>
                        </a:rPr>
                        <a:t>Totales</a:t>
                      </a:r>
                      <a:endParaRPr kumimoji="0" lang="es-ES" sz="1200" b="0" i="0" u="none" strike="noStrike" cap="none" normalizeH="0" baseline="0" smtClean="0">
                        <a:ln>
                          <a:noFill/>
                        </a:ln>
                        <a:solidFill>
                          <a:schemeClr val="tx1"/>
                        </a:solidFill>
                        <a:effectLst/>
                        <a:latin typeface="Arial"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80%</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20%</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100%</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20%</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80%</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100%</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0</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75%</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900" b="0" i="0" u="none" strike="noStrike" cap="none" normalizeH="0" baseline="0" smtClean="0">
                          <a:ln>
                            <a:noFill/>
                          </a:ln>
                          <a:solidFill>
                            <a:schemeClr val="tx1"/>
                          </a:solidFill>
                          <a:effectLst/>
                          <a:latin typeface="Arial" charset="0"/>
                        </a:rPr>
                        <a:t>25%</a:t>
                      </a:r>
                      <a:endParaRPr kumimoji="0" lang="es-ES" sz="900" b="0" i="0" u="none" strike="noStrike" cap="none" normalizeH="0" baseline="0" smtClean="0">
                        <a:ln>
                          <a:noFill/>
                        </a:ln>
                        <a:solidFill>
                          <a:schemeClr val="tx1"/>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s-CO"/>
                    </a:p>
                  </a:txBody>
                  <a:tcPr/>
                </a:tc>
              </a:tr>
            </a:tbl>
          </a:graphicData>
        </a:graphic>
      </p:graphicFrame>
      <p:sp>
        <p:nvSpPr>
          <p:cNvPr id="42106" name="Text Box 260"/>
          <p:cNvSpPr txBox="1">
            <a:spLocks noChangeArrowheads="1"/>
          </p:cNvSpPr>
          <p:nvPr/>
        </p:nvSpPr>
        <p:spPr bwMode="auto">
          <a:xfrm>
            <a:off x="1127125" y="4876800"/>
            <a:ext cx="36655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eaLnBrk="1" hangingPunct="1"/>
            <a:r>
              <a:rPr lang="es-MX" u="none"/>
              <a:t>1. 	El auxiliar de pedido verifica el cupo disponible del cliente?</a:t>
            </a:r>
            <a:endParaRPr lang="es-ES" u="none"/>
          </a:p>
        </p:txBody>
      </p:sp>
      <p:sp>
        <p:nvSpPr>
          <p:cNvPr id="42107" name="Text Box 261"/>
          <p:cNvSpPr txBox="1">
            <a:spLocks noChangeArrowheads="1"/>
          </p:cNvSpPr>
          <p:nvPr/>
        </p:nvSpPr>
        <p:spPr bwMode="auto">
          <a:xfrm>
            <a:off x="1066800" y="4495800"/>
            <a:ext cx="3505200" cy="2841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200" b="1" u="none">
                <a:cs typeface="Times New Roman" charset="0"/>
              </a:rPr>
              <a:t>Controles Verificados</a:t>
            </a:r>
            <a:endParaRPr lang="es-ES" sz="1200" b="1" u="none">
              <a:cs typeface="Times New Roman" charset="0"/>
            </a:endParaRPr>
          </a:p>
        </p:txBody>
      </p:sp>
      <p:sp>
        <p:nvSpPr>
          <p:cNvPr id="42108" name="Text Box 263"/>
          <p:cNvSpPr txBox="1">
            <a:spLocks noChangeArrowheads="1"/>
          </p:cNvSpPr>
          <p:nvPr/>
        </p:nvSpPr>
        <p:spPr bwMode="auto">
          <a:xfrm>
            <a:off x="1143000" y="5105400"/>
            <a:ext cx="51943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eaLnBrk="1" hangingPunct="1"/>
            <a:r>
              <a:rPr lang="es-MX" u="none"/>
              <a:t>2. 	Existe </a:t>
            </a:r>
            <a:r>
              <a:rPr lang="es-ES" u="none"/>
              <a:t>Firma de autorizado del Jefe de bodega en la salida</a:t>
            </a:r>
            <a:r>
              <a:rPr lang="es-MX" u="none"/>
              <a:t> de almacen </a:t>
            </a:r>
            <a:r>
              <a:rPr lang="es-ES" u="none"/>
              <a:t> y la remisión</a:t>
            </a:r>
            <a:r>
              <a:rPr lang="es-MX" u="none"/>
              <a:t>?</a:t>
            </a:r>
            <a:endParaRPr lang="es-ES" u="none"/>
          </a:p>
        </p:txBody>
      </p:sp>
      <p:sp>
        <p:nvSpPr>
          <p:cNvPr id="42109" name="Text Box 278"/>
          <p:cNvSpPr txBox="1">
            <a:spLocks noChangeArrowheads="1"/>
          </p:cNvSpPr>
          <p:nvPr/>
        </p:nvSpPr>
        <p:spPr bwMode="auto">
          <a:xfrm>
            <a:off x="1143000" y="5334000"/>
            <a:ext cx="34575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eaLnBrk="1" hangingPunct="1"/>
            <a:r>
              <a:rPr lang="es-MX" u="none"/>
              <a:t>3. 	Hay </a:t>
            </a:r>
            <a:r>
              <a:rPr lang="es-ES" u="none"/>
              <a:t>Firma y Sello de recibido del Cliente</a:t>
            </a:r>
            <a:r>
              <a:rPr lang="es-MX" u="none"/>
              <a:t> en la factura?</a:t>
            </a:r>
            <a:endParaRPr lang="es-ES" u="none"/>
          </a:p>
        </p:txBody>
      </p:sp>
      <p:sp>
        <p:nvSpPr>
          <p:cNvPr id="42110" name="Text Box 293"/>
          <p:cNvSpPr txBox="1">
            <a:spLocks noChangeArrowheads="1"/>
          </p:cNvSpPr>
          <p:nvPr/>
        </p:nvSpPr>
        <p:spPr bwMode="auto">
          <a:xfrm>
            <a:off x="1143000" y="5546725"/>
            <a:ext cx="54848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eaLnBrk="1" hangingPunct="1"/>
            <a:r>
              <a:rPr lang="es-MX" u="none"/>
              <a:t>4. 	Existe </a:t>
            </a:r>
            <a:r>
              <a:rPr lang="es-ES" u="none"/>
              <a:t>Archivo de recordatorios enviados</a:t>
            </a:r>
            <a:r>
              <a:rPr lang="es-MX" u="none"/>
              <a:t>, aclientes con vencimientos superiores a 90 dias?</a:t>
            </a:r>
            <a:endParaRPr lang="es-ES" u="none"/>
          </a:p>
        </p:txBody>
      </p:sp>
      <p:sp>
        <p:nvSpPr>
          <p:cNvPr id="42111" name="Text Box 314"/>
          <p:cNvSpPr txBox="1">
            <a:spLocks noChangeArrowheads="1"/>
          </p:cNvSpPr>
          <p:nvPr/>
        </p:nvSpPr>
        <p:spPr bwMode="auto">
          <a:xfrm>
            <a:off x="1143000" y="5775325"/>
            <a:ext cx="3160713"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eaLnBrk="1" hangingPunct="1"/>
            <a:r>
              <a:rPr lang="es-MX" u="none"/>
              <a:t>5. 	Existe </a:t>
            </a:r>
            <a:r>
              <a:rPr lang="es-ES" u="none"/>
              <a:t>Archivo de </a:t>
            </a:r>
            <a:r>
              <a:rPr lang="es-MX" u="none"/>
              <a:t>consignaciones de los clientes?</a:t>
            </a:r>
            <a:endParaRPr lang="es-ES" u="none"/>
          </a:p>
        </p:txBody>
      </p:sp>
    </p:spTree>
    <p:extLst>
      <p:ext uri="{BB962C8B-B14F-4D97-AF65-F5344CB8AC3E}">
        <p14:creationId xmlns:p14="http://schemas.microsoft.com/office/powerpoint/2010/main" val="16379207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838200" y="2895600"/>
            <a:ext cx="1219200" cy="7493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r>
              <a:rPr lang="es-ES_tradnl" sz="1600" b="1" u="none">
                <a:cs typeface="Arial" charset="0"/>
              </a:rPr>
              <a:t>Pruebas </a:t>
            </a:r>
          </a:p>
          <a:p>
            <a:pPr algn="ctr" eaLnBrk="1" hangingPunct="1"/>
            <a:r>
              <a:rPr lang="es-ES_tradnl" sz="1600" b="1" u="none">
                <a:cs typeface="Arial" charset="0"/>
              </a:rPr>
              <a:t>Analíticas </a:t>
            </a:r>
            <a:endParaRPr lang="es-ES" sz="1600" b="1" u="none">
              <a:cs typeface="Arial" charset="0"/>
            </a:endParaRPr>
          </a:p>
        </p:txBody>
      </p:sp>
      <p:sp>
        <p:nvSpPr>
          <p:cNvPr id="5123" name="Text Box 3"/>
          <p:cNvSpPr txBox="1">
            <a:spLocks noChangeArrowheads="1"/>
          </p:cNvSpPr>
          <p:nvPr/>
        </p:nvSpPr>
        <p:spPr bwMode="auto">
          <a:xfrm>
            <a:off x="3057525" y="1512888"/>
            <a:ext cx="3648075" cy="5445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1600" b="1" u="none">
                <a:cs typeface="Times New Roman" charset="0"/>
              </a:rPr>
              <a:t>Comparar al cliente con los datos de la industria.</a:t>
            </a:r>
            <a:r>
              <a:rPr lang="es-ES" sz="1600" b="1" u="none">
                <a:cs typeface="Arial" charset="0"/>
              </a:rPr>
              <a:t> </a:t>
            </a:r>
          </a:p>
        </p:txBody>
      </p:sp>
      <p:sp>
        <p:nvSpPr>
          <p:cNvPr id="5124" name="Text Box 4"/>
          <p:cNvSpPr txBox="1">
            <a:spLocks noChangeArrowheads="1"/>
          </p:cNvSpPr>
          <p:nvPr/>
        </p:nvSpPr>
        <p:spPr bwMode="auto">
          <a:xfrm>
            <a:off x="3057525" y="4027488"/>
            <a:ext cx="3648075" cy="6969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600" b="1" u="none">
                <a:cs typeface="Times New Roman" charset="0"/>
              </a:rPr>
              <a:t>Comparar datos del cliente con resultados esperados que determina el auditor</a:t>
            </a:r>
            <a:r>
              <a:rPr lang="es-ES" sz="1600" b="1" u="none">
                <a:cs typeface="Times New Roman" charset="0"/>
              </a:rPr>
              <a:t>  </a:t>
            </a:r>
          </a:p>
        </p:txBody>
      </p:sp>
      <p:sp>
        <p:nvSpPr>
          <p:cNvPr id="5125" name="Text Box 5"/>
          <p:cNvSpPr txBox="1">
            <a:spLocks noChangeArrowheads="1"/>
          </p:cNvSpPr>
          <p:nvPr/>
        </p:nvSpPr>
        <p:spPr bwMode="auto">
          <a:xfrm>
            <a:off x="3057525" y="2274888"/>
            <a:ext cx="3648075" cy="6969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600" b="1" u="none">
                <a:cs typeface="Times New Roman" charset="0"/>
              </a:rPr>
              <a:t>Comparar los datos de! cliente con datos similares del periodo anterior</a:t>
            </a:r>
            <a:r>
              <a:rPr lang="es-ES" sz="1600" b="1" u="none">
                <a:cs typeface="Times New Roman" charset="0"/>
              </a:rPr>
              <a:t> </a:t>
            </a:r>
          </a:p>
        </p:txBody>
      </p:sp>
      <p:graphicFrame>
        <p:nvGraphicFramePr>
          <p:cNvPr id="5126" name="Group 6"/>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Pruebas  Analíticas</a:t>
                      </a:r>
                      <a:r>
                        <a:rPr kumimoji="0" lang="es-ES" sz="2000" b="1" i="0" u="none" strike="noStrike" cap="none" normalizeH="0" baseline="0" smtClean="0">
                          <a:ln>
                            <a:noFill/>
                          </a:ln>
                          <a:solidFill>
                            <a:srgbClr val="000080"/>
                          </a:solidFill>
                          <a:effectLst/>
                          <a:latin typeface="Arial" charset="0"/>
                          <a:cs typeface="Times New Roman" charset="0"/>
                        </a:rPr>
                        <a:t> </a:t>
                      </a:r>
                      <a:endParaRPr kumimoji="0" lang="es-ES" sz="2000" b="1" i="0" u="none" strike="noStrike" cap="none" normalizeH="0" baseline="0" smtClean="0">
                        <a:ln>
                          <a:noFill/>
                        </a:ln>
                        <a:solidFill>
                          <a:schemeClr val="accent2"/>
                        </a:solidFill>
                        <a:effectLst/>
                        <a:latin typeface="Arial" charset="0"/>
                        <a:cs typeface="Arial"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5133" name="Text Box 13"/>
          <p:cNvSpPr txBox="1">
            <a:spLocks noChangeArrowheads="1"/>
          </p:cNvSpPr>
          <p:nvPr/>
        </p:nvSpPr>
        <p:spPr bwMode="auto">
          <a:xfrm>
            <a:off x="3057525" y="3124200"/>
            <a:ext cx="3648075" cy="685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600" b="1" u="none">
                <a:cs typeface="Times New Roman" charset="0"/>
              </a:rPr>
              <a:t>Comparar los datos del cliente con resultados esperados que determina el cliente</a:t>
            </a:r>
            <a:r>
              <a:rPr lang="es-ES" sz="1600" b="1" u="none">
                <a:cs typeface="Times New Roman" charset="0"/>
              </a:rPr>
              <a:t> </a:t>
            </a:r>
          </a:p>
        </p:txBody>
      </p:sp>
      <p:sp>
        <p:nvSpPr>
          <p:cNvPr id="5134" name="Text Box 14"/>
          <p:cNvSpPr txBox="1">
            <a:spLocks noChangeArrowheads="1"/>
          </p:cNvSpPr>
          <p:nvPr/>
        </p:nvSpPr>
        <p:spPr bwMode="auto">
          <a:xfrm>
            <a:off x="3057525" y="4941888"/>
            <a:ext cx="3648075" cy="69691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600" b="1" u="none">
                <a:cs typeface="Times New Roman" charset="0"/>
              </a:rPr>
              <a:t>Comparar datos del cliente con resultados esperados, utilizando datos no financieros</a:t>
            </a:r>
            <a:r>
              <a:rPr lang="es-ES" sz="1600" b="1" u="none">
                <a:cs typeface="Times New Roman" charset="0"/>
              </a:rPr>
              <a:t> </a:t>
            </a:r>
          </a:p>
        </p:txBody>
      </p:sp>
      <p:cxnSp>
        <p:nvCxnSpPr>
          <p:cNvPr id="43019" name="AutoShape 16"/>
          <p:cNvCxnSpPr>
            <a:cxnSpLocks noChangeShapeType="1"/>
            <a:stCxn id="5122" idx="3"/>
            <a:endCxn id="5123" idx="1"/>
          </p:cNvCxnSpPr>
          <p:nvPr/>
        </p:nvCxnSpPr>
        <p:spPr bwMode="auto">
          <a:xfrm flipV="1">
            <a:off x="2057400" y="1785938"/>
            <a:ext cx="1000125" cy="1484312"/>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020" name="AutoShape 17"/>
          <p:cNvCxnSpPr>
            <a:cxnSpLocks noChangeShapeType="1"/>
            <a:stCxn id="5122" idx="3"/>
            <a:endCxn id="5125" idx="1"/>
          </p:cNvCxnSpPr>
          <p:nvPr/>
        </p:nvCxnSpPr>
        <p:spPr bwMode="auto">
          <a:xfrm flipV="1">
            <a:off x="2057400" y="2624138"/>
            <a:ext cx="1000125" cy="646112"/>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021" name="AutoShape 18"/>
          <p:cNvCxnSpPr>
            <a:cxnSpLocks noChangeShapeType="1"/>
            <a:stCxn id="5122" idx="3"/>
            <a:endCxn id="5133" idx="1"/>
          </p:cNvCxnSpPr>
          <p:nvPr/>
        </p:nvCxnSpPr>
        <p:spPr bwMode="auto">
          <a:xfrm>
            <a:off x="2057400" y="3270250"/>
            <a:ext cx="1000125" cy="196850"/>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022" name="AutoShape 19"/>
          <p:cNvCxnSpPr>
            <a:cxnSpLocks noChangeShapeType="1"/>
            <a:stCxn id="5122" idx="3"/>
            <a:endCxn id="5124" idx="1"/>
          </p:cNvCxnSpPr>
          <p:nvPr/>
        </p:nvCxnSpPr>
        <p:spPr bwMode="auto">
          <a:xfrm>
            <a:off x="2057400" y="3270250"/>
            <a:ext cx="1000125" cy="1106488"/>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023" name="AutoShape 20"/>
          <p:cNvCxnSpPr>
            <a:cxnSpLocks noChangeShapeType="1"/>
            <a:stCxn id="5122" idx="3"/>
            <a:endCxn id="5134" idx="1"/>
          </p:cNvCxnSpPr>
          <p:nvPr/>
        </p:nvCxnSpPr>
        <p:spPr bwMode="auto">
          <a:xfrm>
            <a:off x="2057400" y="3270250"/>
            <a:ext cx="1000125" cy="2020888"/>
          </a:xfrm>
          <a:prstGeom prst="bentConnector3">
            <a:avLst>
              <a:gd name="adj1" fmla="val 50000"/>
            </a:avLst>
          </a:prstGeom>
          <a:noFill/>
          <a:ln w="38100">
            <a:solidFill>
              <a:srgbClr val="006699"/>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129222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5126"/>
                                        </p:tgtEl>
                                        <p:attrNameLst>
                                          <p:attrName>style.visibility</p:attrName>
                                        </p:attrNameLst>
                                      </p:cBhvr>
                                      <p:to>
                                        <p:strVal val="visible"/>
                                      </p:to>
                                    </p:set>
                                    <p:anim calcmode="lin" valueType="num">
                                      <p:cBhvr additive="base">
                                        <p:cTn id="7" dur="500" fill="hold"/>
                                        <p:tgtEl>
                                          <p:spTgt spid="5126"/>
                                        </p:tgtEl>
                                        <p:attrNameLst>
                                          <p:attrName>ppt_x</p:attrName>
                                        </p:attrNameLst>
                                      </p:cBhvr>
                                      <p:tavLst>
                                        <p:tav tm="0">
                                          <p:val>
                                            <p:strVal val="0-#ppt_w/2"/>
                                          </p:val>
                                        </p:tav>
                                        <p:tav tm="100000">
                                          <p:val>
                                            <p:strVal val="#ppt_x"/>
                                          </p:val>
                                        </p:tav>
                                      </p:tavLst>
                                    </p:anim>
                                    <p:anim calcmode="lin" valueType="num">
                                      <p:cBhvr additive="base">
                                        <p:cTn id="8" dur="500" fill="hold"/>
                                        <p:tgtEl>
                                          <p:spTgt spid="51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additive="base">
                                        <p:cTn id="13" dur="500" fill="hold"/>
                                        <p:tgtEl>
                                          <p:spTgt spid="5122"/>
                                        </p:tgtEl>
                                        <p:attrNameLst>
                                          <p:attrName>ppt_x</p:attrName>
                                        </p:attrNameLst>
                                      </p:cBhvr>
                                      <p:tavLst>
                                        <p:tav tm="0">
                                          <p:val>
                                            <p:strVal val="0-#ppt_w/2"/>
                                          </p:val>
                                        </p:tav>
                                        <p:tav tm="100000">
                                          <p:val>
                                            <p:strVal val="#ppt_x"/>
                                          </p:val>
                                        </p:tav>
                                      </p:tavLst>
                                    </p:anim>
                                    <p:anim calcmode="lin" valueType="num">
                                      <p:cBhvr additive="base">
                                        <p:cTn id="14" dur="500" fill="hold"/>
                                        <p:tgtEl>
                                          <p:spTgt spid="512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123"/>
                                        </p:tgtEl>
                                        <p:attrNameLst>
                                          <p:attrName>style.visibility</p:attrName>
                                        </p:attrNameLst>
                                      </p:cBhvr>
                                      <p:to>
                                        <p:strVal val="visible"/>
                                      </p:to>
                                    </p:set>
                                    <p:anim calcmode="lin" valueType="num">
                                      <p:cBhvr additive="base">
                                        <p:cTn id="19" dur="500" fill="hold"/>
                                        <p:tgtEl>
                                          <p:spTgt spid="5123"/>
                                        </p:tgtEl>
                                        <p:attrNameLst>
                                          <p:attrName>ppt_x</p:attrName>
                                        </p:attrNameLst>
                                      </p:cBhvr>
                                      <p:tavLst>
                                        <p:tav tm="0">
                                          <p:val>
                                            <p:strVal val="0-#ppt_w/2"/>
                                          </p:val>
                                        </p:tav>
                                        <p:tav tm="100000">
                                          <p:val>
                                            <p:strVal val="#ppt_x"/>
                                          </p:val>
                                        </p:tav>
                                      </p:tavLst>
                                    </p:anim>
                                    <p:anim calcmode="lin" valueType="num">
                                      <p:cBhvr additive="base">
                                        <p:cTn id="20" dur="500" fill="hold"/>
                                        <p:tgtEl>
                                          <p:spTgt spid="512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125"/>
                                        </p:tgtEl>
                                        <p:attrNameLst>
                                          <p:attrName>style.visibility</p:attrName>
                                        </p:attrNameLst>
                                      </p:cBhvr>
                                      <p:to>
                                        <p:strVal val="visible"/>
                                      </p:to>
                                    </p:set>
                                    <p:anim calcmode="lin" valueType="num">
                                      <p:cBhvr additive="base">
                                        <p:cTn id="25" dur="500" fill="hold"/>
                                        <p:tgtEl>
                                          <p:spTgt spid="5125"/>
                                        </p:tgtEl>
                                        <p:attrNameLst>
                                          <p:attrName>ppt_x</p:attrName>
                                        </p:attrNameLst>
                                      </p:cBhvr>
                                      <p:tavLst>
                                        <p:tav tm="0">
                                          <p:val>
                                            <p:strVal val="0-#ppt_w/2"/>
                                          </p:val>
                                        </p:tav>
                                        <p:tav tm="100000">
                                          <p:val>
                                            <p:strVal val="#ppt_x"/>
                                          </p:val>
                                        </p:tav>
                                      </p:tavLst>
                                    </p:anim>
                                    <p:anim calcmode="lin" valueType="num">
                                      <p:cBhvr additive="base">
                                        <p:cTn id="26" dur="5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133"/>
                                        </p:tgtEl>
                                        <p:attrNameLst>
                                          <p:attrName>style.visibility</p:attrName>
                                        </p:attrNameLst>
                                      </p:cBhvr>
                                      <p:to>
                                        <p:strVal val="visible"/>
                                      </p:to>
                                    </p:set>
                                    <p:anim calcmode="lin" valueType="num">
                                      <p:cBhvr additive="base">
                                        <p:cTn id="31" dur="500" fill="hold"/>
                                        <p:tgtEl>
                                          <p:spTgt spid="5133"/>
                                        </p:tgtEl>
                                        <p:attrNameLst>
                                          <p:attrName>ppt_x</p:attrName>
                                        </p:attrNameLst>
                                      </p:cBhvr>
                                      <p:tavLst>
                                        <p:tav tm="0">
                                          <p:val>
                                            <p:strVal val="0-#ppt_w/2"/>
                                          </p:val>
                                        </p:tav>
                                        <p:tav tm="100000">
                                          <p:val>
                                            <p:strVal val="#ppt_x"/>
                                          </p:val>
                                        </p:tav>
                                      </p:tavLst>
                                    </p:anim>
                                    <p:anim calcmode="lin" valueType="num">
                                      <p:cBhvr additive="base">
                                        <p:cTn id="32" dur="500" fill="hold"/>
                                        <p:tgtEl>
                                          <p:spTgt spid="5133"/>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5124"/>
                                        </p:tgtEl>
                                        <p:attrNameLst>
                                          <p:attrName>style.visibility</p:attrName>
                                        </p:attrNameLst>
                                      </p:cBhvr>
                                      <p:to>
                                        <p:strVal val="visible"/>
                                      </p:to>
                                    </p:set>
                                    <p:anim calcmode="lin" valueType="num">
                                      <p:cBhvr additive="base">
                                        <p:cTn id="37" dur="500" fill="hold"/>
                                        <p:tgtEl>
                                          <p:spTgt spid="5124"/>
                                        </p:tgtEl>
                                        <p:attrNameLst>
                                          <p:attrName>ppt_x</p:attrName>
                                        </p:attrNameLst>
                                      </p:cBhvr>
                                      <p:tavLst>
                                        <p:tav tm="0">
                                          <p:val>
                                            <p:strVal val="0-#ppt_w/2"/>
                                          </p:val>
                                        </p:tav>
                                        <p:tav tm="100000">
                                          <p:val>
                                            <p:strVal val="#ppt_x"/>
                                          </p:val>
                                        </p:tav>
                                      </p:tavLst>
                                    </p:anim>
                                    <p:anim calcmode="lin" valueType="num">
                                      <p:cBhvr additive="base">
                                        <p:cTn id="38" dur="500" fill="hold"/>
                                        <p:tgtEl>
                                          <p:spTgt spid="512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5134"/>
                                        </p:tgtEl>
                                        <p:attrNameLst>
                                          <p:attrName>style.visibility</p:attrName>
                                        </p:attrNameLst>
                                      </p:cBhvr>
                                      <p:to>
                                        <p:strVal val="visible"/>
                                      </p:to>
                                    </p:set>
                                    <p:anim calcmode="lin" valueType="num">
                                      <p:cBhvr additive="base">
                                        <p:cTn id="43" dur="500" fill="hold"/>
                                        <p:tgtEl>
                                          <p:spTgt spid="5134"/>
                                        </p:tgtEl>
                                        <p:attrNameLst>
                                          <p:attrName>ppt_x</p:attrName>
                                        </p:attrNameLst>
                                      </p:cBhvr>
                                      <p:tavLst>
                                        <p:tav tm="0">
                                          <p:val>
                                            <p:strVal val="0-#ppt_w/2"/>
                                          </p:val>
                                        </p:tav>
                                        <p:tav tm="100000">
                                          <p:val>
                                            <p:strVal val="#ppt_x"/>
                                          </p:val>
                                        </p:tav>
                                      </p:tavLst>
                                    </p:anim>
                                    <p:anim calcmode="lin" valueType="num">
                                      <p:cBhvr additive="base">
                                        <p:cTn id="44" dur="500" fill="hold"/>
                                        <p:tgtEl>
                                          <p:spTgt spid="51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autoUpdateAnimBg="0"/>
      <p:bldP spid="5123" grpId="0" animBg="1" autoUpdateAnimBg="0"/>
      <p:bldP spid="5124" grpId="0" animBg="1" autoUpdateAnimBg="0"/>
      <p:bldP spid="5125" grpId="0" animBg="1" autoUpdateAnimBg="0"/>
      <p:bldP spid="5133" grpId="0" animBg="1" autoUpdateAnimBg="0"/>
      <p:bldP spid="5134" grpId="0" animBg="1"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990600" y="1295400"/>
            <a:ext cx="2057400"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800" b="1" u="none">
                <a:cs typeface="Times New Roman" charset="0"/>
              </a:rPr>
              <a:t>Ventajas.</a:t>
            </a:r>
            <a:endParaRPr lang="es-ES" sz="1800" b="1" u="none">
              <a:cs typeface="Times New Roman" charset="0"/>
            </a:endParaRPr>
          </a:p>
        </p:txBody>
      </p:sp>
      <p:graphicFrame>
        <p:nvGraphicFramePr>
          <p:cNvPr id="7185" name="Group 17"/>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Comparar al cliente con los datos de la industria.</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7180" name="Text Box 12"/>
          <p:cNvSpPr txBox="1">
            <a:spLocks noChangeArrowheads="1"/>
          </p:cNvSpPr>
          <p:nvPr/>
        </p:nvSpPr>
        <p:spPr bwMode="auto">
          <a:xfrm>
            <a:off x="1028700" y="1752600"/>
            <a:ext cx="7200900" cy="1219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u="none">
                <a:cs typeface="Times New Roman" charset="0"/>
              </a:rPr>
              <a:t>Los beneficios más importantes de las comparaciones de la industria es que ayudan a entender el negocio del cliente y son una indicación de la probabilidad de un fracaso financiero. </a:t>
            </a:r>
            <a:endParaRPr lang="es-ES" sz="1800" b="1" u="none">
              <a:cs typeface="Times New Roman" charset="0"/>
            </a:endParaRPr>
          </a:p>
        </p:txBody>
      </p:sp>
      <p:sp>
        <p:nvSpPr>
          <p:cNvPr id="7181" name="Text Box 13"/>
          <p:cNvSpPr txBox="1">
            <a:spLocks noChangeArrowheads="1"/>
          </p:cNvSpPr>
          <p:nvPr/>
        </p:nvSpPr>
        <p:spPr bwMode="auto">
          <a:xfrm>
            <a:off x="1066800" y="3733800"/>
            <a:ext cx="7086600" cy="2133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u="none">
                <a:cs typeface="Times New Roman" charset="0"/>
              </a:rPr>
              <a:t>Una desventaja importante en el uso de los índices industriales para auditoria es la diferencia entre la naturaleza de la información financiera del cliente y la de las compañías que constituyen los totales de la industria. Dado que los datos de la industria son promedios, las comparaciones quizá no sean significativas. Con frecuencia, el negocio del cliente no es el mismo que el de las normas de la industria.</a:t>
            </a:r>
          </a:p>
        </p:txBody>
      </p:sp>
      <p:sp>
        <p:nvSpPr>
          <p:cNvPr id="7182" name="Text Box 14"/>
          <p:cNvSpPr txBox="1">
            <a:spLocks noChangeArrowheads="1"/>
          </p:cNvSpPr>
          <p:nvPr/>
        </p:nvSpPr>
        <p:spPr bwMode="auto">
          <a:xfrm>
            <a:off x="1066800" y="3128963"/>
            <a:ext cx="2133600" cy="3762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1800" b="1" u="none">
                <a:cs typeface="Times New Roman" charset="0"/>
              </a:rPr>
              <a:t>Desventajas</a:t>
            </a:r>
            <a:endParaRPr lang="es-ES" sz="1800" b="1" u="none">
              <a:cs typeface="Times New Roman" charset="0"/>
            </a:endParaRPr>
          </a:p>
        </p:txBody>
      </p:sp>
    </p:spTree>
    <p:extLst>
      <p:ext uri="{BB962C8B-B14F-4D97-AF65-F5344CB8AC3E}">
        <p14:creationId xmlns:p14="http://schemas.microsoft.com/office/powerpoint/2010/main" val="29168476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185"/>
                                        </p:tgtEl>
                                        <p:attrNameLst>
                                          <p:attrName>style.visibility</p:attrName>
                                        </p:attrNameLst>
                                      </p:cBhvr>
                                      <p:to>
                                        <p:strVal val="visible"/>
                                      </p:to>
                                    </p:set>
                                    <p:anim calcmode="lin" valueType="num">
                                      <p:cBhvr additive="base">
                                        <p:cTn id="7" dur="500" fill="hold"/>
                                        <p:tgtEl>
                                          <p:spTgt spid="7185"/>
                                        </p:tgtEl>
                                        <p:attrNameLst>
                                          <p:attrName>ppt_x</p:attrName>
                                        </p:attrNameLst>
                                      </p:cBhvr>
                                      <p:tavLst>
                                        <p:tav tm="0">
                                          <p:val>
                                            <p:strVal val="0-#ppt_w/2"/>
                                          </p:val>
                                        </p:tav>
                                        <p:tav tm="100000">
                                          <p:val>
                                            <p:strVal val="#ppt_x"/>
                                          </p:val>
                                        </p:tav>
                                      </p:tavLst>
                                    </p:anim>
                                    <p:anim calcmode="lin" valueType="num">
                                      <p:cBhvr additive="base">
                                        <p:cTn id="8" dur="500" fill="hold"/>
                                        <p:tgtEl>
                                          <p:spTgt spid="718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0"/>
                                        </p:tgtEl>
                                        <p:attrNameLst>
                                          <p:attrName>style.visibility</p:attrName>
                                        </p:attrNameLst>
                                      </p:cBhvr>
                                      <p:to>
                                        <p:strVal val="visible"/>
                                      </p:to>
                                    </p:set>
                                    <p:anim calcmode="lin" valueType="num">
                                      <p:cBhvr additive="base">
                                        <p:cTn id="13" dur="500" fill="hold"/>
                                        <p:tgtEl>
                                          <p:spTgt spid="7170"/>
                                        </p:tgtEl>
                                        <p:attrNameLst>
                                          <p:attrName>ppt_x</p:attrName>
                                        </p:attrNameLst>
                                      </p:cBhvr>
                                      <p:tavLst>
                                        <p:tav tm="0">
                                          <p:val>
                                            <p:strVal val="0-#ppt_w/2"/>
                                          </p:val>
                                        </p:tav>
                                        <p:tav tm="100000">
                                          <p:val>
                                            <p:strVal val="#ppt_x"/>
                                          </p:val>
                                        </p:tav>
                                      </p:tavLst>
                                    </p:anim>
                                    <p:anim calcmode="lin" valueType="num">
                                      <p:cBhvr additive="base">
                                        <p:cTn id="14"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80"/>
                                        </p:tgtEl>
                                        <p:attrNameLst>
                                          <p:attrName>style.visibility</p:attrName>
                                        </p:attrNameLst>
                                      </p:cBhvr>
                                      <p:to>
                                        <p:strVal val="visible"/>
                                      </p:to>
                                    </p:set>
                                    <p:anim calcmode="lin" valueType="num">
                                      <p:cBhvr additive="base">
                                        <p:cTn id="19" dur="500" fill="hold"/>
                                        <p:tgtEl>
                                          <p:spTgt spid="7180"/>
                                        </p:tgtEl>
                                        <p:attrNameLst>
                                          <p:attrName>ppt_x</p:attrName>
                                        </p:attrNameLst>
                                      </p:cBhvr>
                                      <p:tavLst>
                                        <p:tav tm="0">
                                          <p:val>
                                            <p:strVal val="0-#ppt_w/2"/>
                                          </p:val>
                                        </p:tav>
                                        <p:tav tm="100000">
                                          <p:val>
                                            <p:strVal val="#ppt_x"/>
                                          </p:val>
                                        </p:tav>
                                      </p:tavLst>
                                    </p:anim>
                                    <p:anim calcmode="lin" valueType="num">
                                      <p:cBhvr additive="base">
                                        <p:cTn id="20" dur="500" fill="hold"/>
                                        <p:tgtEl>
                                          <p:spTgt spid="718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82"/>
                                        </p:tgtEl>
                                        <p:attrNameLst>
                                          <p:attrName>style.visibility</p:attrName>
                                        </p:attrNameLst>
                                      </p:cBhvr>
                                      <p:to>
                                        <p:strVal val="visible"/>
                                      </p:to>
                                    </p:set>
                                    <p:anim calcmode="lin" valueType="num">
                                      <p:cBhvr additive="base">
                                        <p:cTn id="25" dur="500" fill="hold"/>
                                        <p:tgtEl>
                                          <p:spTgt spid="7182"/>
                                        </p:tgtEl>
                                        <p:attrNameLst>
                                          <p:attrName>ppt_x</p:attrName>
                                        </p:attrNameLst>
                                      </p:cBhvr>
                                      <p:tavLst>
                                        <p:tav tm="0">
                                          <p:val>
                                            <p:strVal val="0-#ppt_w/2"/>
                                          </p:val>
                                        </p:tav>
                                        <p:tav tm="100000">
                                          <p:val>
                                            <p:strVal val="#ppt_x"/>
                                          </p:val>
                                        </p:tav>
                                      </p:tavLst>
                                    </p:anim>
                                    <p:anim calcmode="lin" valueType="num">
                                      <p:cBhvr additive="base">
                                        <p:cTn id="26" dur="500" fill="hold"/>
                                        <p:tgtEl>
                                          <p:spTgt spid="718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81"/>
                                        </p:tgtEl>
                                        <p:attrNameLst>
                                          <p:attrName>style.visibility</p:attrName>
                                        </p:attrNameLst>
                                      </p:cBhvr>
                                      <p:to>
                                        <p:strVal val="visible"/>
                                      </p:to>
                                    </p:set>
                                    <p:anim calcmode="lin" valueType="num">
                                      <p:cBhvr additive="base">
                                        <p:cTn id="31" dur="500" fill="hold"/>
                                        <p:tgtEl>
                                          <p:spTgt spid="7181"/>
                                        </p:tgtEl>
                                        <p:attrNameLst>
                                          <p:attrName>ppt_x</p:attrName>
                                        </p:attrNameLst>
                                      </p:cBhvr>
                                      <p:tavLst>
                                        <p:tav tm="0">
                                          <p:val>
                                            <p:strVal val="0-#ppt_w/2"/>
                                          </p:val>
                                        </p:tav>
                                        <p:tav tm="100000">
                                          <p:val>
                                            <p:strVal val="#ppt_x"/>
                                          </p:val>
                                        </p:tav>
                                      </p:tavLst>
                                    </p:anim>
                                    <p:anim calcmode="lin" valueType="num">
                                      <p:cBhvr additive="base">
                                        <p:cTn id="32" dur="500" fill="hold"/>
                                        <p:tgtEl>
                                          <p:spTgt spid="71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nimBg="1" autoUpdateAnimBg="0"/>
      <p:bldP spid="7180" grpId="0" animBg="1" autoUpdateAnimBg="0"/>
      <p:bldP spid="7181" grpId="0" animBg="1" autoUpdateAnimBg="0"/>
      <p:bldP spid="7182" grpId="0" animBg="1"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8307"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Comparar al cliente con los datos de la industria.</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98314" name="Text Box 10"/>
          <p:cNvSpPr txBox="1">
            <a:spLocks noChangeArrowheads="1"/>
          </p:cNvSpPr>
          <p:nvPr/>
        </p:nvSpPr>
        <p:spPr bwMode="auto">
          <a:xfrm>
            <a:off x="1028700" y="2209800"/>
            <a:ext cx="7200900" cy="3200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endParaRPr lang="es-ES_tradnl" sz="800" b="1" u="none">
              <a:cs typeface="Times New Roman" charset="0"/>
            </a:endParaRPr>
          </a:p>
          <a:p>
            <a:pPr algn="just" eaLnBrk="1" hangingPunct="1">
              <a:buFontTx/>
              <a:buChar char="-"/>
            </a:pPr>
            <a:r>
              <a:rPr lang="es-ES_tradnl" sz="1800" b="1" u="none">
                <a:cs typeface="Times New Roman" charset="0"/>
              </a:rPr>
              <a:t>Además, diferentes compañías utilizan diferentes métodos de contabilidad y esto afecta la comparabilidad de los datos, SÍ la mayoría de las compañías de la industria utilizan el método de valuación de inventario PEFS y la depreciación lineal, y el cliente de auditoria utiliza el método UEPS y la depreciación de doble saldo declinante, quizá las comparaciones no sean significativas. Esto no significa que las comparaciones de la industria no deban hacerse. Más bien, es un indicio de que es necesario tener cuidado al interpretar los resultados.</a:t>
            </a:r>
            <a:endParaRPr lang="es-ES" sz="1800" b="1" u="none">
              <a:cs typeface="Times New Roman" charset="0"/>
            </a:endParaRPr>
          </a:p>
        </p:txBody>
      </p:sp>
      <p:sp>
        <p:nvSpPr>
          <p:cNvPr id="98315" name="Text Box 11"/>
          <p:cNvSpPr txBox="1">
            <a:spLocks noChangeArrowheads="1"/>
          </p:cNvSpPr>
          <p:nvPr/>
        </p:nvSpPr>
        <p:spPr bwMode="auto">
          <a:xfrm>
            <a:off x="1066800" y="1528763"/>
            <a:ext cx="1981200" cy="3762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eaLnBrk="1" hangingPunct="1">
              <a:buFontTx/>
              <a:buChar char="-"/>
            </a:pPr>
            <a:r>
              <a:rPr lang="es-ES_tradnl" sz="1800" b="1" u="none">
                <a:cs typeface="Times New Roman" charset="0"/>
              </a:rPr>
              <a:t>Desventajas</a:t>
            </a:r>
            <a:endParaRPr lang="es-ES" sz="1800" b="1" u="none">
              <a:cs typeface="Times New Roman" charset="0"/>
            </a:endParaRPr>
          </a:p>
        </p:txBody>
      </p:sp>
    </p:spTree>
    <p:extLst>
      <p:ext uri="{BB962C8B-B14F-4D97-AF65-F5344CB8AC3E}">
        <p14:creationId xmlns:p14="http://schemas.microsoft.com/office/powerpoint/2010/main" val="3065037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8307"/>
                                        </p:tgtEl>
                                        <p:attrNameLst>
                                          <p:attrName>style.visibility</p:attrName>
                                        </p:attrNameLst>
                                      </p:cBhvr>
                                      <p:to>
                                        <p:strVal val="visible"/>
                                      </p:to>
                                    </p:set>
                                    <p:anim calcmode="lin" valueType="num">
                                      <p:cBhvr additive="base">
                                        <p:cTn id="7" dur="500" fill="hold"/>
                                        <p:tgtEl>
                                          <p:spTgt spid="98307"/>
                                        </p:tgtEl>
                                        <p:attrNameLst>
                                          <p:attrName>ppt_x</p:attrName>
                                        </p:attrNameLst>
                                      </p:cBhvr>
                                      <p:tavLst>
                                        <p:tav tm="0">
                                          <p:val>
                                            <p:strVal val="0-#ppt_w/2"/>
                                          </p:val>
                                        </p:tav>
                                        <p:tav tm="100000">
                                          <p:val>
                                            <p:strVal val="#ppt_x"/>
                                          </p:val>
                                        </p:tav>
                                      </p:tavLst>
                                    </p:anim>
                                    <p:anim calcmode="lin" valueType="num">
                                      <p:cBhvr additive="base">
                                        <p:cTn id="8" dur="500" fill="hold"/>
                                        <p:tgtEl>
                                          <p:spTgt spid="9830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8315"/>
                                        </p:tgtEl>
                                        <p:attrNameLst>
                                          <p:attrName>style.visibility</p:attrName>
                                        </p:attrNameLst>
                                      </p:cBhvr>
                                      <p:to>
                                        <p:strVal val="visible"/>
                                      </p:to>
                                    </p:set>
                                    <p:anim calcmode="lin" valueType="num">
                                      <p:cBhvr additive="base">
                                        <p:cTn id="13" dur="500" fill="hold"/>
                                        <p:tgtEl>
                                          <p:spTgt spid="98315"/>
                                        </p:tgtEl>
                                        <p:attrNameLst>
                                          <p:attrName>ppt_x</p:attrName>
                                        </p:attrNameLst>
                                      </p:cBhvr>
                                      <p:tavLst>
                                        <p:tav tm="0">
                                          <p:val>
                                            <p:strVal val="0-#ppt_w/2"/>
                                          </p:val>
                                        </p:tav>
                                        <p:tav tm="100000">
                                          <p:val>
                                            <p:strVal val="#ppt_x"/>
                                          </p:val>
                                        </p:tav>
                                      </p:tavLst>
                                    </p:anim>
                                    <p:anim calcmode="lin" valueType="num">
                                      <p:cBhvr additive="base">
                                        <p:cTn id="14" dur="500" fill="hold"/>
                                        <p:tgtEl>
                                          <p:spTgt spid="9831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8314"/>
                                        </p:tgtEl>
                                        <p:attrNameLst>
                                          <p:attrName>style.visibility</p:attrName>
                                        </p:attrNameLst>
                                      </p:cBhvr>
                                      <p:to>
                                        <p:strVal val="visible"/>
                                      </p:to>
                                    </p:set>
                                    <p:anim calcmode="lin" valueType="num">
                                      <p:cBhvr additive="base">
                                        <p:cTn id="19" dur="500" fill="hold"/>
                                        <p:tgtEl>
                                          <p:spTgt spid="98314"/>
                                        </p:tgtEl>
                                        <p:attrNameLst>
                                          <p:attrName>ppt_x</p:attrName>
                                        </p:attrNameLst>
                                      </p:cBhvr>
                                      <p:tavLst>
                                        <p:tav tm="0">
                                          <p:val>
                                            <p:strVal val="0-#ppt_w/2"/>
                                          </p:val>
                                        </p:tav>
                                        <p:tav tm="100000">
                                          <p:val>
                                            <p:strVal val="#ppt_x"/>
                                          </p:val>
                                        </p:tav>
                                      </p:tavLst>
                                    </p:anim>
                                    <p:anim calcmode="lin" valueType="num">
                                      <p:cBhvr additive="base">
                                        <p:cTn id="20" dur="500" fill="hold"/>
                                        <p:tgtEl>
                                          <p:spTgt spid="983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14" grpId="0" animBg="1" autoUpdateAnimBg="0"/>
      <p:bldP spid="98315" grpId="0" animBg="1"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04" name="Group 12"/>
          <p:cNvGraphicFramePr>
            <a:graphicFrameLocks noGrp="1"/>
          </p:cNvGraphicFramePr>
          <p:nvPr/>
        </p:nvGraphicFramePr>
        <p:xfrm>
          <a:off x="990600" y="685800"/>
          <a:ext cx="7315200" cy="701675"/>
        </p:xfrm>
        <a:graphic>
          <a:graphicData uri="http://schemas.openxmlformats.org/drawingml/2006/table">
            <a:tbl>
              <a:tblPr/>
              <a:tblGrid>
                <a:gridCol w="7315200"/>
              </a:tblGrid>
              <a:tr h="701675">
                <a:tc>
                  <a:txBody>
                    <a:bodyPr/>
                    <a:lstStyle/>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Comparar los datos del cliente con </a:t>
                      </a:r>
                    </a:p>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datos similares del periodo anterior</a:t>
                      </a:r>
                      <a:endParaRPr kumimoji="0" lang="es-ES" sz="2000" b="1" i="0" u="none" strike="noStrike" cap="none" normalizeH="0" baseline="0" smtClean="0">
                        <a:ln>
                          <a:noFill/>
                        </a:ln>
                        <a:solidFill>
                          <a:srgbClr val="000080"/>
                        </a:solidFill>
                        <a:effectLst/>
                        <a:latin typeface="Arial" charset="0"/>
                        <a:cs typeface="Times New Roman" charset="0"/>
                      </a:endParaRPr>
                    </a:p>
                  </a:txBody>
                  <a:tcPr marT="45761" marB="45761"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8202" name="Text Box 10"/>
          <p:cNvSpPr txBox="1">
            <a:spLocks noChangeArrowheads="1"/>
          </p:cNvSpPr>
          <p:nvPr/>
        </p:nvSpPr>
        <p:spPr bwMode="auto">
          <a:xfrm>
            <a:off x="1066800" y="3886200"/>
            <a:ext cx="7086600" cy="22098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u="none">
                <a:cs typeface="Times New Roman" charset="0"/>
              </a:rPr>
              <a:t>Si no ha habido cambios significativos en las operaciones del cliente en el año en curso. la mayor parte de los detalles que constituyen los totales de los estados financieros también deben permanecer sin cambio. Al comparar brevemente los detalles del año actual con detalles similares del periodo anterior, a menudo es posible aislar información que necesita mayor examen. </a:t>
            </a:r>
          </a:p>
        </p:txBody>
      </p:sp>
      <p:sp>
        <p:nvSpPr>
          <p:cNvPr id="8203" name="Text Box 11"/>
          <p:cNvSpPr txBox="1">
            <a:spLocks noChangeArrowheads="1"/>
          </p:cNvSpPr>
          <p:nvPr/>
        </p:nvSpPr>
        <p:spPr bwMode="auto">
          <a:xfrm>
            <a:off x="1066800" y="2671763"/>
            <a:ext cx="1143000" cy="3762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1800" b="1" u="none">
                <a:cs typeface="Times New Roman" charset="0"/>
              </a:rPr>
              <a:t>Clases</a:t>
            </a:r>
            <a:endParaRPr lang="es-ES" sz="1800" b="1" u="none">
              <a:cs typeface="Times New Roman" charset="0"/>
            </a:endParaRPr>
          </a:p>
        </p:txBody>
      </p:sp>
      <p:sp>
        <p:nvSpPr>
          <p:cNvPr id="8205" name="Text Box 13"/>
          <p:cNvSpPr txBox="1">
            <a:spLocks noChangeArrowheads="1"/>
          </p:cNvSpPr>
          <p:nvPr/>
        </p:nvSpPr>
        <p:spPr bwMode="auto">
          <a:xfrm>
            <a:off x="1066800" y="3124200"/>
            <a:ext cx="7086600" cy="650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i="1" u="none">
                <a:cs typeface="Times New Roman" charset="0"/>
              </a:rPr>
              <a:t>Comparación de los detalles del balance total con detalles similares del año anterior</a:t>
            </a:r>
            <a:r>
              <a:rPr lang="es-ES_tradnl" sz="1800" b="1" u="none">
                <a:cs typeface="Times New Roman" charset="0"/>
              </a:rPr>
              <a:t> </a:t>
            </a:r>
            <a:endParaRPr lang="es-ES" sz="1800" b="1" u="none">
              <a:cs typeface="Times New Roman" charset="0"/>
            </a:endParaRPr>
          </a:p>
        </p:txBody>
      </p:sp>
      <p:sp>
        <p:nvSpPr>
          <p:cNvPr id="8206" name="Text Box 14"/>
          <p:cNvSpPr txBox="1">
            <a:spLocks noChangeArrowheads="1"/>
          </p:cNvSpPr>
          <p:nvPr/>
        </p:nvSpPr>
        <p:spPr bwMode="auto">
          <a:xfrm>
            <a:off x="1028700" y="1447800"/>
            <a:ext cx="7124700" cy="1143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r>
              <a:rPr lang="es-ES_tradnl" sz="1800" b="1" u="none">
                <a:cs typeface="Times New Roman" charset="0"/>
              </a:rPr>
              <a:t>El auditor compara fácilmente el balance de comprobación del año actual y del anterior para decidir desde el principio de su trabajo si una cuenta debe recibir más atención de lo normal debido a un cambio significativo en el saldo.</a:t>
            </a:r>
            <a:r>
              <a:rPr lang="es-ES" sz="1800" b="1" u="none">
                <a:cs typeface="Times New Roman" charset="0"/>
              </a:rPr>
              <a:t> </a:t>
            </a:r>
          </a:p>
        </p:txBody>
      </p:sp>
    </p:spTree>
    <p:extLst>
      <p:ext uri="{BB962C8B-B14F-4D97-AF65-F5344CB8AC3E}">
        <p14:creationId xmlns:p14="http://schemas.microsoft.com/office/powerpoint/2010/main" val="12292279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03"/>
                                        </p:tgtEl>
                                        <p:attrNameLst>
                                          <p:attrName>style.visibility</p:attrName>
                                        </p:attrNameLst>
                                      </p:cBhvr>
                                      <p:to>
                                        <p:strVal val="visible"/>
                                      </p:to>
                                    </p:set>
                                    <p:anim calcmode="lin" valueType="num">
                                      <p:cBhvr additive="base">
                                        <p:cTn id="7" dur="500" fill="hold"/>
                                        <p:tgtEl>
                                          <p:spTgt spid="8203"/>
                                        </p:tgtEl>
                                        <p:attrNameLst>
                                          <p:attrName>ppt_x</p:attrName>
                                        </p:attrNameLst>
                                      </p:cBhvr>
                                      <p:tavLst>
                                        <p:tav tm="0">
                                          <p:val>
                                            <p:strVal val="0-#ppt_w/2"/>
                                          </p:val>
                                        </p:tav>
                                        <p:tav tm="100000">
                                          <p:val>
                                            <p:strVal val="#ppt_x"/>
                                          </p:val>
                                        </p:tav>
                                      </p:tavLst>
                                    </p:anim>
                                    <p:anim calcmode="lin" valueType="num">
                                      <p:cBhvr additive="base">
                                        <p:cTn id="8" dur="500" fill="hold"/>
                                        <p:tgtEl>
                                          <p:spTgt spid="82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06"/>
                                        </p:tgtEl>
                                        <p:attrNameLst>
                                          <p:attrName>style.visibility</p:attrName>
                                        </p:attrNameLst>
                                      </p:cBhvr>
                                      <p:to>
                                        <p:strVal val="visible"/>
                                      </p:to>
                                    </p:set>
                                    <p:anim calcmode="lin" valueType="num">
                                      <p:cBhvr additive="base">
                                        <p:cTn id="13" dur="500" fill="hold"/>
                                        <p:tgtEl>
                                          <p:spTgt spid="8206"/>
                                        </p:tgtEl>
                                        <p:attrNameLst>
                                          <p:attrName>ppt_x</p:attrName>
                                        </p:attrNameLst>
                                      </p:cBhvr>
                                      <p:tavLst>
                                        <p:tav tm="0">
                                          <p:val>
                                            <p:strVal val="0-#ppt_w/2"/>
                                          </p:val>
                                        </p:tav>
                                        <p:tav tm="100000">
                                          <p:val>
                                            <p:strVal val="#ppt_x"/>
                                          </p:val>
                                        </p:tav>
                                      </p:tavLst>
                                    </p:anim>
                                    <p:anim calcmode="lin" valueType="num">
                                      <p:cBhvr additive="base">
                                        <p:cTn id="14" dur="500" fill="hold"/>
                                        <p:tgtEl>
                                          <p:spTgt spid="820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205"/>
                                        </p:tgtEl>
                                        <p:attrNameLst>
                                          <p:attrName>style.visibility</p:attrName>
                                        </p:attrNameLst>
                                      </p:cBhvr>
                                      <p:to>
                                        <p:strVal val="visible"/>
                                      </p:to>
                                    </p:set>
                                    <p:anim calcmode="lin" valueType="num">
                                      <p:cBhvr additive="base">
                                        <p:cTn id="19" dur="500" fill="hold"/>
                                        <p:tgtEl>
                                          <p:spTgt spid="8205"/>
                                        </p:tgtEl>
                                        <p:attrNameLst>
                                          <p:attrName>ppt_x</p:attrName>
                                        </p:attrNameLst>
                                      </p:cBhvr>
                                      <p:tavLst>
                                        <p:tav tm="0">
                                          <p:val>
                                            <p:strVal val="0-#ppt_w/2"/>
                                          </p:val>
                                        </p:tav>
                                        <p:tav tm="100000">
                                          <p:val>
                                            <p:strVal val="#ppt_x"/>
                                          </p:val>
                                        </p:tav>
                                      </p:tavLst>
                                    </p:anim>
                                    <p:anim calcmode="lin" valueType="num">
                                      <p:cBhvr additive="base">
                                        <p:cTn id="20" dur="500" fill="hold"/>
                                        <p:tgtEl>
                                          <p:spTgt spid="820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02"/>
                                        </p:tgtEl>
                                        <p:attrNameLst>
                                          <p:attrName>style.visibility</p:attrName>
                                        </p:attrNameLst>
                                      </p:cBhvr>
                                      <p:to>
                                        <p:strVal val="visible"/>
                                      </p:to>
                                    </p:set>
                                    <p:anim calcmode="lin" valueType="num">
                                      <p:cBhvr additive="base">
                                        <p:cTn id="25" dur="500" fill="hold"/>
                                        <p:tgtEl>
                                          <p:spTgt spid="8202"/>
                                        </p:tgtEl>
                                        <p:attrNameLst>
                                          <p:attrName>ppt_x</p:attrName>
                                        </p:attrNameLst>
                                      </p:cBhvr>
                                      <p:tavLst>
                                        <p:tav tm="0">
                                          <p:val>
                                            <p:strVal val="0-#ppt_w/2"/>
                                          </p:val>
                                        </p:tav>
                                        <p:tav tm="100000">
                                          <p:val>
                                            <p:strVal val="#ppt_x"/>
                                          </p:val>
                                        </p:tav>
                                      </p:tavLst>
                                    </p:anim>
                                    <p:anim calcmode="lin" valueType="num">
                                      <p:cBhvr additive="base">
                                        <p:cTn id="26" dur="500" fill="hold"/>
                                        <p:tgtEl>
                                          <p:spTgt spid="820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2" grpId="0" animBg="1" autoUpdateAnimBg="0"/>
      <p:bldP spid="8203" grpId="0" animBg="1" autoUpdateAnimBg="0"/>
      <p:bldP spid="8205" grpId="0" animBg="1" autoUpdateAnimBg="0"/>
      <p:bldP spid="8206" grpId="0" animBg="1"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9330" name="Group 2"/>
          <p:cNvGraphicFramePr>
            <a:graphicFrameLocks noGrp="1"/>
          </p:cNvGraphicFramePr>
          <p:nvPr/>
        </p:nvGraphicFramePr>
        <p:xfrm>
          <a:off x="990600" y="685800"/>
          <a:ext cx="7315200" cy="701675"/>
        </p:xfrm>
        <a:graphic>
          <a:graphicData uri="http://schemas.openxmlformats.org/drawingml/2006/table">
            <a:tbl>
              <a:tblPr/>
              <a:tblGrid>
                <a:gridCol w="7315200"/>
              </a:tblGrid>
              <a:tr h="701675">
                <a:tc>
                  <a:txBody>
                    <a:bodyPr/>
                    <a:lstStyle/>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Comparar los datos del cliente con </a:t>
                      </a:r>
                    </a:p>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datos similares del periodo anterior</a:t>
                      </a:r>
                      <a:endParaRPr kumimoji="0" lang="es-ES" sz="2000" b="1" i="0" u="none" strike="noStrike" cap="none" normalizeH="0" baseline="0" smtClean="0">
                        <a:ln>
                          <a:noFill/>
                        </a:ln>
                        <a:solidFill>
                          <a:srgbClr val="000080"/>
                        </a:solidFill>
                        <a:effectLst/>
                        <a:latin typeface="Arial" charset="0"/>
                        <a:cs typeface="Times New Roman" charset="0"/>
                      </a:endParaRPr>
                    </a:p>
                  </a:txBody>
                  <a:tcPr marT="45761" marB="45761"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99336" name="Text Box 8"/>
          <p:cNvSpPr txBox="1">
            <a:spLocks noChangeArrowheads="1"/>
          </p:cNvSpPr>
          <p:nvPr/>
        </p:nvSpPr>
        <p:spPr bwMode="auto">
          <a:xfrm>
            <a:off x="1028700" y="2590800"/>
            <a:ext cx="7124700" cy="2895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endParaRPr lang="es-ES_tradnl" sz="1800" b="1" u="none">
              <a:cs typeface="Times New Roman" charset="0"/>
            </a:endParaRPr>
          </a:p>
          <a:p>
            <a:pPr algn="just" eaLnBrk="1" hangingPunct="1">
              <a:buFontTx/>
              <a:buChar char="-"/>
            </a:pPr>
            <a:r>
              <a:rPr lang="es-ES_tradnl" sz="1900" b="1" u="none">
                <a:cs typeface="Times New Roman" charset="0"/>
              </a:rPr>
              <a:t>La comparación de detalles puede hacerse en forma de detalles a través del tiempo o detalles en cierto momento. </a:t>
            </a:r>
          </a:p>
          <a:p>
            <a:pPr algn="just" eaLnBrk="1" hangingPunct="1">
              <a:buFontTx/>
              <a:buChar char="-"/>
            </a:pPr>
            <a:endParaRPr lang="es-ES_tradnl" sz="1900" b="1" u="none">
              <a:cs typeface="Times New Roman" charset="0"/>
            </a:endParaRPr>
          </a:p>
          <a:p>
            <a:pPr algn="just" eaLnBrk="1" hangingPunct="1">
              <a:buFontTx/>
              <a:buChar char="-"/>
            </a:pPr>
            <a:r>
              <a:rPr lang="es-ES_tradnl" sz="1900" b="1" u="none">
                <a:cs typeface="Times New Roman" charset="0"/>
              </a:rPr>
              <a:t>Un ejemplo común de lo primero es comparar los totales mensuales de las ventas, reparaciones y otras cuentas del año en curso con los del anterior. Un ejemplo de lo segundo es comparar los detalles de los préstamos por pagar al final del presente año con los del final del año anterior</a:t>
            </a:r>
            <a:r>
              <a:rPr lang="es-ES" sz="1900" b="1" u="none">
                <a:cs typeface="Times New Roman" charset="0"/>
              </a:rPr>
              <a:t> </a:t>
            </a:r>
          </a:p>
        </p:txBody>
      </p:sp>
      <p:sp>
        <p:nvSpPr>
          <p:cNvPr id="99338" name="Text Box 10"/>
          <p:cNvSpPr txBox="1">
            <a:spLocks noChangeArrowheads="1"/>
          </p:cNvSpPr>
          <p:nvPr/>
        </p:nvSpPr>
        <p:spPr bwMode="auto">
          <a:xfrm>
            <a:off x="990600" y="1620838"/>
            <a:ext cx="7086600" cy="679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900" b="1" i="1" u="none">
                <a:cs typeface="Times New Roman" charset="0"/>
              </a:rPr>
              <a:t>Comparación de los detalles del balance total con detalles similares del año anterior</a:t>
            </a:r>
            <a:r>
              <a:rPr lang="es-ES_tradnl" sz="1900" b="1" u="none">
                <a:cs typeface="Times New Roman" charset="0"/>
              </a:rPr>
              <a:t> </a:t>
            </a:r>
            <a:endParaRPr lang="es-ES" sz="1900" b="1" u="none">
              <a:cs typeface="Times New Roman" charset="0"/>
            </a:endParaRPr>
          </a:p>
        </p:txBody>
      </p:sp>
    </p:spTree>
    <p:extLst>
      <p:ext uri="{BB962C8B-B14F-4D97-AF65-F5344CB8AC3E}">
        <p14:creationId xmlns:p14="http://schemas.microsoft.com/office/powerpoint/2010/main" val="41397203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9338"/>
                                        </p:tgtEl>
                                        <p:attrNameLst>
                                          <p:attrName>style.visibility</p:attrName>
                                        </p:attrNameLst>
                                      </p:cBhvr>
                                      <p:to>
                                        <p:strVal val="visible"/>
                                      </p:to>
                                    </p:set>
                                    <p:anim calcmode="lin" valueType="num">
                                      <p:cBhvr additive="base">
                                        <p:cTn id="7" dur="500" fill="hold"/>
                                        <p:tgtEl>
                                          <p:spTgt spid="99338"/>
                                        </p:tgtEl>
                                        <p:attrNameLst>
                                          <p:attrName>ppt_x</p:attrName>
                                        </p:attrNameLst>
                                      </p:cBhvr>
                                      <p:tavLst>
                                        <p:tav tm="0">
                                          <p:val>
                                            <p:strVal val="0-#ppt_w/2"/>
                                          </p:val>
                                        </p:tav>
                                        <p:tav tm="100000">
                                          <p:val>
                                            <p:strVal val="#ppt_x"/>
                                          </p:val>
                                        </p:tav>
                                      </p:tavLst>
                                    </p:anim>
                                    <p:anim calcmode="lin" valueType="num">
                                      <p:cBhvr additive="base">
                                        <p:cTn id="8" dur="500" fill="hold"/>
                                        <p:tgtEl>
                                          <p:spTgt spid="9933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9336"/>
                                        </p:tgtEl>
                                        <p:attrNameLst>
                                          <p:attrName>style.visibility</p:attrName>
                                        </p:attrNameLst>
                                      </p:cBhvr>
                                      <p:to>
                                        <p:strVal val="visible"/>
                                      </p:to>
                                    </p:set>
                                    <p:anim calcmode="lin" valueType="num">
                                      <p:cBhvr additive="base">
                                        <p:cTn id="13" dur="500" fill="hold"/>
                                        <p:tgtEl>
                                          <p:spTgt spid="99336"/>
                                        </p:tgtEl>
                                        <p:attrNameLst>
                                          <p:attrName>ppt_x</p:attrName>
                                        </p:attrNameLst>
                                      </p:cBhvr>
                                      <p:tavLst>
                                        <p:tav tm="0">
                                          <p:val>
                                            <p:strVal val="0-#ppt_w/2"/>
                                          </p:val>
                                        </p:tav>
                                        <p:tav tm="100000">
                                          <p:val>
                                            <p:strVal val="#ppt_x"/>
                                          </p:val>
                                        </p:tav>
                                      </p:tavLst>
                                    </p:anim>
                                    <p:anim calcmode="lin" valueType="num">
                                      <p:cBhvr additive="base">
                                        <p:cTn id="14" dur="500" fill="hold"/>
                                        <p:tgtEl>
                                          <p:spTgt spid="993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6" grpId="0" animBg="1" autoUpdateAnimBg="0"/>
      <p:bldP spid="99338"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218" name="Group 2"/>
          <p:cNvGraphicFramePr>
            <a:graphicFrameLocks noGrp="1"/>
          </p:cNvGraphicFramePr>
          <p:nvPr/>
        </p:nvGraphicFramePr>
        <p:xfrm>
          <a:off x="990600" y="685800"/>
          <a:ext cx="7315200" cy="701675"/>
        </p:xfrm>
        <a:graphic>
          <a:graphicData uri="http://schemas.openxmlformats.org/drawingml/2006/table">
            <a:tbl>
              <a:tblPr/>
              <a:tblGrid>
                <a:gridCol w="7315200"/>
              </a:tblGrid>
              <a:tr h="701675">
                <a:tc>
                  <a:txBody>
                    <a:bodyPr/>
                    <a:lstStyle/>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Comparar los datos del cliente con </a:t>
                      </a:r>
                    </a:p>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datos similares del periodo anterior</a:t>
                      </a:r>
                      <a:endParaRPr kumimoji="0" lang="es-ES" sz="2000" b="1" i="0" u="none" strike="noStrike" cap="none" normalizeH="0" baseline="0" smtClean="0">
                        <a:ln>
                          <a:noFill/>
                        </a:ln>
                        <a:solidFill>
                          <a:srgbClr val="000080"/>
                        </a:solidFill>
                        <a:effectLst/>
                        <a:latin typeface="Arial" charset="0"/>
                        <a:cs typeface="Times New Roman" charset="0"/>
                      </a:endParaRPr>
                    </a:p>
                  </a:txBody>
                  <a:tcPr marT="45761" marB="45761"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9225" name="Text Box 9"/>
          <p:cNvSpPr txBox="1">
            <a:spLocks noChangeArrowheads="1"/>
          </p:cNvSpPr>
          <p:nvPr/>
        </p:nvSpPr>
        <p:spPr bwMode="auto">
          <a:xfrm>
            <a:off x="1066800" y="3200400"/>
            <a:ext cx="7315200" cy="29718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sz="1000" u="sng">
                <a:solidFill>
                  <a:schemeClr val="tx1"/>
                </a:solidFill>
                <a:latin typeface="Arial" charset="0"/>
              </a:defRPr>
            </a:lvl1pPr>
            <a:lvl2pPr marL="57150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r>
              <a:rPr lang="es-ES_tradnl" sz="1800" b="1" u="none">
                <a:cs typeface="Times New Roman" charset="0"/>
              </a:rPr>
              <a:t>La comparación de totales o detalles con los años anteriores presenta dos inconvenientes</a:t>
            </a:r>
            <a:r>
              <a:rPr lang="es-MX" sz="1800" b="1" u="none">
                <a:cs typeface="Times New Roman" charset="0"/>
              </a:rPr>
              <a:t>:</a:t>
            </a:r>
          </a:p>
          <a:p>
            <a:pPr algn="just" eaLnBrk="1" hangingPunct="1">
              <a:buFontTx/>
              <a:buChar char="-"/>
            </a:pPr>
            <a:endParaRPr lang="es-ES_tradnl" sz="800" b="1" u="none">
              <a:cs typeface="Times New Roman" charset="0"/>
            </a:endParaRPr>
          </a:p>
          <a:p>
            <a:pPr lvl="1" algn="just" eaLnBrk="1" hangingPunct="1">
              <a:buFontTx/>
              <a:buChar char="-"/>
            </a:pPr>
            <a:r>
              <a:rPr lang="es-ES_tradnl" sz="1800" b="1" u="none">
                <a:cs typeface="Times New Roman" charset="0"/>
              </a:rPr>
              <a:t>no considera el crecimiento o disminución en la actividad empresarial</a:t>
            </a:r>
            <a:r>
              <a:rPr lang="es-ES" sz="1800" b="1" u="none">
                <a:cs typeface="Times New Roman" charset="0"/>
              </a:rPr>
              <a:t> </a:t>
            </a:r>
            <a:endParaRPr lang="es-ES_tradnl" sz="1800" b="1" u="none">
              <a:cs typeface="Times New Roman" charset="0"/>
            </a:endParaRPr>
          </a:p>
          <a:p>
            <a:pPr algn="just" eaLnBrk="1" hangingPunct="1">
              <a:buFontTx/>
              <a:buChar char="-"/>
            </a:pPr>
            <a:endParaRPr lang="es-ES_tradnl" sz="800" b="1" u="none">
              <a:cs typeface="Times New Roman" charset="0"/>
            </a:endParaRPr>
          </a:p>
          <a:p>
            <a:pPr lvl="1" algn="just" eaLnBrk="1" hangingPunct="1">
              <a:buFontTx/>
              <a:buChar char="-"/>
            </a:pPr>
            <a:r>
              <a:rPr lang="es-ES_tradnl" sz="1800" b="1" u="none">
                <a:cs typeface="Times New Roman" charset="0"/>
              </a:rPr>
              <a:t>las relaciones de datos con otros datos, se ignora; como por ejemplo las ventas con el costo de ventas,</a:t>
            </a:r>
            <a:r>
              <a:rPr lang="es-ES" sz="1800" b="1" u="none">
                <a:cs typeface="Times New Roman" charset="0"/>
              </a:rPr>
              <a:t> </a:t>
            </a:r>
            <a:endParaRPr lang="es-MX" sz="1800" b="1" u="none">
              <a:cs typeface="Times New Roman" charset="0"/>
            </a:endParaRPr>
          </a:p>
          <a:p>
            <a:pPr algn="just" eaLnBrk="1" hangingPunct="1">
              <a:buFontTx/>
              <a:buChar char="-"/>
            </a:pPr>
            <a:endParaRPr lang="es-MX" sz="800" b="1" u="none">
              <a:cs typeface="Times New Roman" charset="0"/>
            </a:endParaRPr>
          </a:p>
          <a:p>
            <a:pPr algn="just" eaLnBrk="1" hangingPunct="1"/>
            <a:r>
              <a:rPr lang="es-ES_tradnl" sz="1800" b="1" u="none">
                <a:cs typeface="Times New Roman" charset="0"/>
              </a:rPr>
              <a:t>La razón y relaciones de porcentaje superan ambos inconvenientes</a:t>
            </a:r>
            <a:r>
              <a:rPr lang="es-ES" sz="1800" b="1" u="none">
                <a:cs typeface="Times New Roman" charset="0"/>
              </a:rPr>
              <a:t> </a:t>
            </a:r>
          </a:p>
        </p:txBody>
      </p:sp>
      <p:sp>
        <p:nvSpPr>
          <p:cNvPr id="9226" name="Text Box 10"/>
          <p:cNvSpPr txBox="1">
            <a:spLocks noChangeArrowheads="1"/>
          </p:cNvSpPr>
          <p:nvPr/>
        </p:nvSpPr>
        <p:spPr bwMode="auto">
          <a:xfrm>
            <a:off x="1066800" y="1477963"/>
            <a:ext cx="1143000" cy="3762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800" b="1" u="none">
                <a:cs typeface="Times New Roman" charset="0"/>
              </a:rPr>
              <a:t>Clases</a:t>
            </a:r>
            <a:endParaRPr lang="es-ES" sz="1800" b="1" u="none">
              <a:cs typeface="Times New Roman" charset="0"/>
            </a:endParaRPr>
          </a:p>
        </p:txBody>
      </p:sp>
      <p:sp>
        <p:nvSpPr>
          <p:cNvPr id="9227" name="Text Box 11"/>
          <p:cNvSpPr txBox="1">
            <a:spLocks noChangeArrowheads="1"/>
          </p:cNvSpPr>
          <p:nvPr/>
        </p:nvSpPr>
        <p:spPr bwMode="auto">
          <a:xfrm>
            <a:off x="1066800" y="2732088"/>
            <a:ext cx="7315200" cy="3762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i="1" u="none">
                <a:cs typeface="Times New Roman" charset="0"/>
              </a:rPr>
              <a:t>Desventajas </a:t>
            </a:r>
            <a:endParaRPr lang="es-ES" sz="1800" b="1" i="1" u="none">
              <a:cs typeface="Times New Roman" charset="0"/>
            </a:endParaRPr>
          </a:p>
        </p:txBody>
      </p:sp>
      <p:sp>
        <p:nvSpPr>
          <p:cNvPr id="9228" name="Text Box 12"/>
          <p:cNvSpPr txBox="1">
            <a:spLocks noChangeArrowheads="1"/>
          </p:cNvSpPr>
          <p:nvPr/>
        </p:nvSpPr>
        <p:spPr bwMode="auto">
          <a:xfrm>
            <a:off x="1066800" y="1971675"/>
            <a:ext cx="7315200" cy="650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i="1" u="none">
                <a:cs typeface="Times New Roman" charset="0"/>
              </a:rPr>
              <a:t>Comparación de los detalles del balance total con detalles similares del año anterior</a:t>
            </a:r>
            <a:r>
              <a:rPr lang="es-ES_tradnl" sz="1800" b="1" u="none">
                <a:cs typeface="Times New Roman" charset="0"/>
              </a:rPr>
              <a:t> </a:t>
            </a:r>
            <a:endParaRPr lang="es-ES" sz="1800" b="1" u="none">
              <a:cs typeface="Times New Roman" charset="0"/>
            </a:endParaRPr>
          </a:p>
        </p:txBody>
      </p:sp>
    </p:spTree>
    <p:extLst>
      <p:ext uri="{BB962C8B-B14F-4D97-AF65-F5344CB8AC3E}">
        <p14:creationId xmlns:p14="http://schemas.microsoft.com/office/powerpoint/2010/main" val="34369116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additive="base">
                                        <p:cTn id="7" dur="500" fill="hold"/>
                                        <p:tgtEl>
                                          <p:spTgt spid="9218"/>
                                        </p:tgtEl>
                                        <p:attrNameLst>
                                          <p:attrName>ppt_x</p:attrName>
                                        </p:attrNameLst>
                                      </p:cBhvr>
                                      <p:tavLst>
                                        <p:tav tm="0">
                                          <p:val>
                                            <p:strVal val="0-#ppt_w/2"/>
                                          </p:val>
                                        </p:tav>
                                        <p:tav tm="100000">
                                          <p:val>
                                            <p:strVal val="#ppt_x"/>
                                          </p:val>
                                        </p:tav>
                                      </p:tavLst>
                                    </p:anim>
                                    <p:anim calcmode="lin" valueType="num">
                                      <p:cBhvr additive="base">
                                        <p:cTn id="8" dur="5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226"/>
                                        </p:tgtEl>
                                        <p:attrNameLst>
                                          <p:attrName>style.visibility</p:attrName>
                                        </p:attrNameLst>
                                      </p:cBhvr>
                                      <p:to>
                                        <p:strVal val="visible"/>
                                      </p:to>
                                    </p:set>
                                    <p:anim calcmode="lin" valueType="num">
                                      <p:cBhvr additive="base">
                                        <p:cTn id="13" dur="500" fill="hold"/>
                                        <p:tgtEl>
                                          <p:spTgt spid="9226"/>
                                        </p:tgtEl>
                                        <p:attrNameLst>
                                          <p:attrName>ppt_x</p:attrName>
                                        </p:attrNameLst>
                                      </p:cBhvr>
                                      <p:tavLst>
                                        <p:tav tm="0">
                                          <p:val>
                                            <p:strVal val="0-#ppt_w/2"/>
                                          </p:val>
                                        </p:tav>
                                        <p:tav tm="100000">
                                          <p:val>
                                            <p:strVal val="#ppt_x"/>
                                          </p:val>
                                        </p:tav>
                                      </p:tavLst>
                                    </p:anim>
                                    <p:anim calcmode="lin" valueType="num">
                                      <p:cBhvr additive="base">
                                        <p:cTn id="14" dur="500" fill="hold"/>
                                        <p:tgtEl>
                                          <p:spTgt spid="922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228"/>
                                        </p:tgtEl>
                                        <p:attrNameLst>
                                          <p:attrName>style.visibility</p:attrName>
                                        </p:attrNameLst>
                                      </p:cBhvr>
                                      <p:to>
                                        <p:strVal val="visible"/>
                                      </p:to>
                                    </p:set>
                                    <p:anim calcmode="lin" valueType="num">
                                      <p:cBhvr additive="base">
                                        <p:cTn id="19" dur="500" fill="hold"/>
                                        <p:tgtEl>
                                          <p:spTgt spid="9228"/>
                                        </p:tgtEl>
                                        <p:attrNameLst>
                                          <p:attrName>ppt_x</p:attrName>
                                        </p:attrNameLst>
                                      </p:cBhvr>
                                      <p:tavLst>
                                        <p:tav tm="0">
                                          <p:val>
                                            <p:strVal val="0-#ppt_w/2"/>
                                          </p:val>
                                        </p:tav>
                                        <p:tav tm="100000">
                                          <p:val>
                                            <p:strVal val="#ppt_x"/>
                                          </p:val>
                                        </p:tav>
                                      </p:tavLst>
                                    </p:anim>
                                    <p:anim calcmode="lin" valueType="num">
                                      <p:cBhvr additive="base">
                                        <p:cTn id="20" dur="500" fill="hold"/>
                                        <p:tgtEl>
                                          <p:spTgt spid="9228"/>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227"/>
                                        </p:tgtEl>
                                        <p:attrNameLst>
                                          <p:attrName>style.visibility</p:attrName>
                                        </p:attrNameLst>
                                      </p:cBhvr>
                                      <p:to>
                                        <p:strVal val="visible"/>
                                      </p:to>
                                    </p:set>
                                    <p:anim calcmode="lin" valueType="num">
                                      <p:cBhvr additive="base">
                                        <p:cTn id="25" dur="500" fill="hold"/>
                                        <p:tgtEl>
                                          <p:spTgt spid="9227"/>
                                        </p:tgtEl>
                                        <p:attrNameLst>
                                          <p:attrName>ppt_x</p:attrName>
                                        </p:attrNameLst>
                                      </p:cBhvr>
                                      <p:tavLst>
                                        <p:tav tm="0">
                                          <p:val>
                                            <p:strVal val="0-#ppt_w/2"/>
                                          </p:val>
                                        </p:tav>
                                        <p:tav tm="100000">
                                          <p:val>
                                            <p:strVal val="#ppt_x"/>
                                          </p:val>
                                        </p:tav>
                                      </p:tavLst>
                                    </p:anim>
                                    <p:anim calcmode="lin" valueType="num">
                                      <p:cBhvr additive="base">
                                        <p:cTn id="26" dur="500" fill="hold"/>
                                        <p:tgtEl>
                                          <p:spTgt spid="922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225"/>
                                        </p:tgtEl>
                                        <p:attrNameLst>
                                          <p:attrName>style.visibility</p:attrName>
                                        </p:attrNameLst>
                                      </p:cBhvr>
                                      <p:to>
                                        <p:strVal val="visible"/>
                                      </p:to>
                                    </p:set>
                                    <p:anim calcmode="lin" valueType="num">
                                      <p:cBhvr additive="base">
                                        <p:cTn id="31" dur="500" fill="hold"/>
                                        <p:tgtEl>
                                          <p:spTgt spid="9225"/>
                                        </p:tgtEl>
                                        <p:attrNameLst>
                                          <p:attrName>ppt_x</p:attrName>
                                        </p:attrNameLst>
                                      </p:cBhvr>
                                      <p:tavLst>
                                        <p:tav tm="0">
                                          <p:val>
                                            <p:strVal val="0-#ppt_w/2"/>
                                          </p:val>
                                        </p:tav>
                                        <p:tav tm="100000">
                                          <p:val>
                                            <p:strVal val="#ppt_x"/>
                                          </p:val>
                                        </p:tav>
                                      </p:tavLst>
                                    </p:anim>
                                    <p:anim calcmode="lin" valueType="num">
                                      <p:cBhvr additive="base">
                                        <p:cTn id="32" dur="500" fill="hold"/>
                                        <p:tgtEl>
                                          <p:spTgt spid="92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animBg="1" autoUpdateAnimBg="0"/>
      <p:bldP spid="9226" grpId="0" animBg="1" autoUpdateAnimBg="0"/>
      <p:bldP spid="9227" grpId="0" animBg="1" autoUpdateAnimBg="0"/>
      <p:bldP spid="9228"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2" name="Group 2"/>
          <p:cNvGraphicFramePr>
            <a:graphicFrameLocks noGrp="1"/>
          </p:cNvGraphicFramePr>
          <p:nvPr/>
        </p:nvGraphicFramePr>
        <p:xfrm>
          <a:off x="990600" y="685800"/>
          <a:ext cx="7315200" cy="701675"/>
        </p:xfrm>
        <a:graphic>
          <a:graphicData uri="http://schemas.openxmlformats.org/drawingml/2006/table">
            <a:tbl>
              <a:tblPr/>
              <a:tblGrid>
                <a:gridCol w="7315200"/>
              </a:tblGrid>
              <a:tr h="701675">
                <a:tc>
                  <a:txBody>
                    <a:bodyPr/>
                    <a:lstStyle/>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Comparar los datos del cliente con </a:t>
                      </a:r>
                    </a:p>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datos similares del periodo anterior</a:t>
                      </a:r>
                      <a:endParaRPr kumimoji="0" lang="es-ES" sz="2000" b="1" i="0" u="none" strike="noStrike" cap="none" normalizeH="0" baseline="0" smtClean="0">
                        <a:ln>
                          <a:noFill/>
                        </a:ln>
                        <a:solidFill>
                          <a:srgbClr val="000080"/>
                        </a:solidFill>
                        <a:effectLst/>
                        <a:latin typeface="Arial" charset="0"/>
                        <a:cs typeface="Times New Roman" charset="0"/>
                      </a:endParaRPr>
                    </a:p>
                  </a:txBody>
                  <a:tcPr marT="45761" marB="45761"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49157" name="Text Box 10"/>
          <p:cNvSpPr txBox="1">
            <a:spLocks noChangeArrowheads="1"/>
          </p:cNvSpPr>
          <p:nvPr/>
        </p:nvSpPr>
        <p:spPr bwMode="auto">
          <a:xfrm>
            <a:off x="1066800" y="1524000"/>
            <a:ext cx="1143000" cy="2841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1200" b="1" u="none">
                <a:cs typeface="Times New Roman" charset="0"/>
              </a:rPr>
              <a:t>Clases</a:t>
            </a:r>
            <a:endParaRPr lang="es-ES" sz="1200" b="1" u="none">
              <a:cs typeface="Times New Roman" charset="0"/>
            </a:endParaRPr>
          </a:p>
        </p:txBody>
      </p:sp>
      <p:sp>
        <p:nvSpPr>
          <p:cNvPr id="49158" name="Text Box 11"/>
          <p:cNvSpPr txBox="1">
            <a:spLocks noChangeArrowheads="1"/>
          </p:cNvSpPr>
          <p:nvPr/>
        </p:nvSpPr>
        <p:spPr bwMode="auto">
          <a:xfrm>
            <a:off x="1066800" y="1905000"/>
            <a:ext cx="6553200" cy="2841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200" b="1" i="1" u="none">
                <a:cs typeface="Times New Roman" charset="0"/>
              </a:rPr>
              <a:t>Calculo de razones y relaciones de porcentaje para compararlos con años anteriores </a:t>
            </a:r>
            <a:endParaRPr lang="es-ES" sz="1200" b="1" i="1" u="none">
              <a:cs typeface="Times New Roman" charset="0"/>
            </a:endParaRPr>
          </a:p>
        </p:txBody>
      </p:sp>
      <p:grpSp>
        <p:nvGrpSpPr>
          <p:cNvPr id="49159" name="Group 84"/>
          <p:cNvGrpSpPr>
            <a:grpSpLocks/>
          </p:cNvGrpSpPr>
          <p:nvPr/>
        </p:nvGrpSpPr>
        <p:grpSpPr bwMode="auto">
          <a:xfrm>
            <a:off x="1066800" y="2362200"/>
            <a:ext cx="6629400" cy="3352800"/>
            <a:chOff x="-3" y="-3"/>
            <a:chExt cx="3634" cy="3078"/>
          </a:xfrm>
        </p:grpSpPr>
        <p:grpSp>
          <p:nvGrpSpPr>
            <p:cNvPr id="49160" name="Group 82"/>
            <p:cNvGrpSpPr>
              <a:grpSpLocks/>
            </p:cNvGrpSpPr>
            <p:nvPr/>
          </p:nvGrpSpPr>
          <p:grpSpPr bwMode="auto">
            <a:xfrm>
              <a:off x="0" y="0"/>
              <a:ext cx="3628" cy="3072"/>
              <a:chOff x="0" y="0"/>
              <a:chExt cx="3628" cy="3072"/>
            </a:xfrm>
          </p:grpSpPr>
          <p:grpSp>
            <p:nvGrpSpPr>
              <p:cNvPr id="49162" name="Group 59"/>
              <p:cNvGrpSpPr>
                <a:grpSpLocks/>
              </p:cNvGrpSpPr>
              <p:nvPr/>
            </p:nvGrpSpPr>
            <p:grpSpPr bwMode="auto">
              <a:xfrm>
                <a:off x="0" y="0"/>
                <a:ext cx="1814" cy="384"/>
                <a:chOff x="0" y="0"/>
                <a:chExt cx="1814" cy="384"/>
              </a:xfrm>
            </p:grpSpPr>
            <p:sp>
              <p:nvSpPr>
                <p:cNvPr id="49196" name="Rectangle 46"/>
                <p:cNvSpPr>
                  <a:spLocks noChangeArrowheads="1"/>
                </p:cNvSpPr>
                <p:nvPr/>
              </p:nvSpPr>
              <p:spPr bwMode="auto">
                <a:xfrm>
                  <a:off x="28" y="0"/>
                  <a:ext cx="175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s-ES_tradnl" b="1" i="1" u="none">
                      <a:cs typeface="Arial" charset="0"/>
                    </a:rPr>
                    <a:t>Indice o Comparación</a:t>
                  </a:r>
                  <a:endParaRPr lang="es-ES_tradnl" sz="800" u="none">
                    <a:cs typeface="Arial" charset="0"/>
                  </a:endParaRPr>
                </a:p>
                <a:p>
                  <a:pPr algn="ctr" eaLnBrk="0" hangingPunct="0"/>
                  <a:endParaRPr lang="es-ES_tradnl" sz="2400" u="none">
                    <a:latin typeface="Times New Roman" charset="0"/>
                  </a:endParaRPr>
                </a:p>
              </p:txBody>
            </p:sp>
            <p:sp>
              <p:nvSpPr>
                <p:cNvPr id="49197" name="Rectangle 58"/>
                <p:cNvSpPr>
                  <a:spLocks noChangeArrowheads="1"/>
                </p:cNvSpPr>
                <p:nvPr/>
              </p:nvSpPr>
              <p:spPr bwMode="auto">
                <a:xfrm>
                  <a:off x="0" y="0"/>
                  <a:ext cx="181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nvGrpSpPr>
              <p:cNvPr id="49163" name="Group 61"/>
              <p:cNvGrpSpPr>
                <a:grpSpLocks/>
              </p:cNvGrpSpPr>
              <p:nvPr/>
            </p:nvGrpSpPr>
            <p:grpSpPr bwMode="auto">
              <a:xfrm>
                <a:off x="1814" y="0"/>
                <a:ext cx="1814" cy="384"/>
                <a:chOff x="1814" y="0"/>
                <a:chExt cx="1814" cy="384"/>
              </a:xfrm>
            </p:grpSpPr>
            <p:sp>
              <p:nvSpPr>
                <p:cNvPr id="49194" name="Rectangle 47"/>
                <p:cNvSpPr>
                  <a:spLocks noChangeArrowheads="1"/>
                </p:cNvSpPr>
                <p:nvPr/>
              </p:nvSpPr>
              <p:spPr bwMode="auto">
                <a:xfrm>
                  <a:off x="1842" y="0"/>
                  <a:ext cx="1758" cy="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r>
                    <a:rPr lang="es-ES_tradnl" b="1" i="1" u="none">
                      <a:cs typeface="Arial" charset="0"/>
                    </a:rPr>
                    <a:t>Error Posible</a:t>
                  </a:r>
                  <a:endParaRPr lang="es-ES_tradnl" sz="800" u="none">
                    <a:cs typeface="Arial" charset="0"/>
                  </a:endParaRPr>
                </a:p>
                <a:p>
                  <a:pPr algn="ctr" eaLnBrk="0" hangingPunct="0"/>
                  <a:endParaRPr lang="es-ES_tradnl" sz="2400" u="none">
                    <a:latin typeface="Times New Roman" charset="0"/>
                  </a:endParaRPr>
                </a:p>
              </p:txBody>
            </p:sp>
            <p:sp>
              <p:nvSpPr>
                <p:cNvPr id="49195" name="Rectangle 60"/>
                <p:cNvSpPr>
                  <a:spLocks noChangeArrowheads="1"/>
                </p:cNvSpPr>
                <p:nvPr/>
              </p:nvSpPr>
              <p:spPr bwMode="auto">
                <a:xfrm>
                  <a:off x="1814" y="0"/>
                  <a:ext cx="1814" cy="384"/>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nvGrpSpPr>
              <p:cNvPr id="49164" name="Group 63"/>
              <p:cNvGrpSpPr>
                <a:grpSpLocks/>
              </p:cNvGrpSpPr>
              <p:nvPr/>
            </p:nvGrpSpPr>
            <p:grpSpPr bwMode="auto">
              <a:xfrm>
                <a:off x="0" y="384"/>
                <a:ext cx="1814" cy="576"/>
                <a:chOff x="0" y="384"/>
                <a:chExt cx="1814" cy="576"/>
              </a:xfrm>
            </p:grpSpPr>
            <p:sp>
              <p:nvSpPr>
                <p:cNvPr id="49192" name="Rectangle 48"/>
                <p:cNvSpPr>
                  <a:spLocks noChangeArrowheads="1"/>
                </p:cNvSpPr>
                <p:nvPr/>
              </p:nvSpPr>
              <p:spPr bwMode="auto">
                <a:xfrm>
                  <a:off x="28" y="384"/>
                  <a:ext cx="1758"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s-ES_tradnl" i="1" u="none">
                      <a:cs typeface="Arial" charset="0"/>
                    </a:rPr>
                    <a:t>Rotación de la materia prima de una compañía manufacturera</a:t>
                  </a:r>
                  <a:endParaRPr lang="es-ES_tradnl" sz="800" u="none">
                    <a:cs typeface="Arial" charset="0"/>
                  </a:endParaRPr>
                </a:p>
                <a:p>
                  <a:pPr algn="just" eaLnBrk="0" hangingPunct="0"/>
                  <a:endParaRPr lang="es-ES_tradnl" sz="2400" u="none">
                    <a:latin typeface="Times New Roman" charset="0"/>
                  </a:endParaRPr>
                </a:p>
              </p:txBody>
            </p:sp>
            <p:sp>
              <p:nvSpPr>
                <p:cNvPr id="49193" name="Rectangle 62"/>
                <p:cNvSpPr>
                  <a:spLocks noChangeArrowheads="1"/>
                </p:cNvSpPr>
                <p:nvPr/>
              </p:nvSpPr>
              <p:spPr bwMode="auto">
                <a:xfrm>
                  <a:off x="0" y="384"/>
                  <a:ext cx="1814"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nvGrpSpPr>
              <p:cNvPr id="49165" name="Group 65"/>
              <p:cNvGrpSpPr>
                <a:grpSpLocks/>
              </p:cNvGrpSpPr>
              <p:nvPr/>
            </p:nvGrpSpPr>
            <p:grpSpPr bwMode="auto">
              <a:xfrm>
                <a:off x="1814" y="384"/>
                <a:ext cx="1814" cy="576"/>
                <a:chOff x="1814" y="384"/>
                <a:chExt cx="1814" cy="576"/>
              </a:xfrm>
            </p:grpSpPr>
            <p:sp>
              <p:nvSpPr>
                <p:cNvPr id="49190" name="Rectangle 49"/>
                <p:cNvSpPr>
                  <a:spLocks noChangeArrowheads="1"/>
                </p:cNvSpPr>
                <p:nvPr/>
              </p:nvSpPr>
              <p:spPr bwMode="auto">
                <a:xfrm>
                  <a:off x="1842" y="384"/>
                  <a:ext cx="1758"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s-ES_tradnl" i="1" u="none">
                      <a:cs typeface="Arial" charset="0"/>
                    </a:rPr>
                    <a:t>Error de inventario</a:t>
                  </a:r>
                  <a:r>
                    <a:rPr lang="es-ES_tradnl" b="1" i="1" u="none">
                      <a:cs typeface="Arial" charset="0"/>
                    </a:rPr>
                    <a:t> o costo de los productos </a:t>
                  </a:r>
                  <a:r>
                    <a:rPr lang="es-ES_tradnl" i="1" u="none">
                      <a:cs typeface="Arial" charset="0"/>
                    </a:rPr>
                    <a:t>vendidos</a:t>
                  </a:r>
                  <a:r>
                    <a:rPr lang="es-ES_tradnl" b="1" i="1" u="none">
                      <a:cs typeface="Arial" charset="0"/>
                    </a:rPr>
                    <a:t> u obsolescencia del inventario de materia prima</a:t>
                  </a:r>
                  <a:endParaRPr lang="es-ES_tradnl" sz="800" u="none">
                    <a:cs typeface="Arial" charset="0"/>
                  </a:endParaRPr>
                </a:p>
                <a:p>
                  <a:pPr algn="just" eaLnBrk="0" hangingPunct="0"/>
                  <a:endParaRPr lang="es-ES_tradnl" sz="2400" u="none">
                    <a:latin typeface="Times New Roman" charset="0"/>
                  </a:endParaRPr>
                </a:p>
              </p:txBody>
            </p:sp>
            <p:sp>
              <p:nvSpPr>
                <p:cNvPr id="49191" name="Rectangle 64"/>
                <p:cNvSpPr>
                  <a:spLocks noChangeArrowheads="1"/>
                </p:cNvSpPr>
                <p:nvPr/>
              </p:nvSpPr>
              <p:spPr bwMode="auto">
                <a:xfrm>
                  <a:off x="1814" y="384"/>
                  <a:ext cx="1814"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nvGrpSpPr>
              <p:cNvPr id="49166" name="Group 67"/>
              <p:cNvGrpSpPr>
                <a:grpSpLocks/>
              </p:cNvGrpSpPr>
              <p:nvPr/>
            </p:nvGrpSpPr>
            <p:grpSpPr bwMode="auto">
              <a:xfrm>
                <a:off x="0" y="960"/>
                <a:ext cx="1814" cy="576"/>
                <a:chOff x="0" y="960"/>
                <a:chExt cx="1814" cy="576"/>
              </a:xfrm>
            </p:grpSpPr>
            <p:sp>
              <p:nvSpPr>
                <p:cNvPr id="49188" name="Rectangle 50"/>
                <p:cNvSpPr>
                  <a:spLocks noChangeArrowheads="1"/>
                </p:cNvSpPr>
                <p:nvPr/>
              </p:nvSpPr>
              <p:spPr bwMode="auto">
                <a:xfrm>
                  <a:off x="28" y="960"/>
                  <a:ext cx="1758"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s-ES_tradnl" i="1" u="none">
                      <a:cs typeface="Arial" charset="0"/>
                    </a:rPr>
                    <a:t>Devoluciones de ventas y previsiones divididas entre las ventas brutas</a:t>
                  </a:r>
                  <a:endParaRPr lang="es-ES_tradnl" sz="800" u="none">
                    <a:cs typeface="Arial" charset="0"/>
                  </a:endParaRPr>
                </a:p>
                <a:p>
                  <a:pPr algn="just" eaLnBrk="0" hangingPunct="0"/>
                  <a:endParaRPr lang="es-ES_tradnl" sz="2400" u="none">
                    <a:latin typeface="Times New Roman" charset="0"/>
                  </a:endParaRPr>
                </a:p>
              </p:txBody>
            </p:sp>
            <p:sp>
              <p:nvSpPr>
                <p:cNvPr id="49189" name="Rectangle 66"/>
                <p:cNvSpPr>
                  <a:spLocks noChangeArrowheads="1"/>
                </p:cNvSpPr>
                <p:nvPr/>
              </p:nvSpPr>
              <p:spPr bwMode="auto">
                <a:xfrm>
                  <a:off x="0" y="960"/>
                  <a:ext cx="1814"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nvGrpSpPr>
              <p:cNvPr id="49167" name="Group 69"/>
              <p:cNvGrpSpPr>
                <a:grpSpLocks/>
              </p:cNvGrpSpPr>
              <p:nvPr/>
            </p:nvGrpSpPr>
            <p:grpSpPr bwMode="auto">
              <a:xfrm>
                <a:off x="1814" y="960"/>
                <a:ext cx="1814" cy="576"/>
                <a:chOff x="1814" y="960"/>
                <a:chExt cx="1814" cy="576"/>
              </a:xfrm>
            </p:grpSpPr>
            <p:sp>
              <p:nvSpPr>
                <p:cNvPr id="49186" name="Rectangle 51"/>
                <p:cNvSpPr>
                  <a:spLocks noChangeArrowheads="1"/>
                </p:cNvSpPr>
                <p:nvPr/>
              </p:nvSpPr>
              <p:spPr bwMode="auto">
                <a:xfrm>
                  <a:off x="1842" y="960"/>
                  <a:ext cx="1758"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s-ES_tradnl" i="1" u="none">
                      <a:cs typeface="Arial" charset="0"/>
                    </a:rPr>
                    <a:t>Devoluciones de ventas mal clasificadas y previsiones de devoluciones no registradas o previsiones posteriores hasta el final del año</a:t>
                  </a:r>
                  <a:endParaRPr lang="es-ES_tradnl" sz="800" u="none">
                    <a:cs typeface="Arial" charset="0"/>
                  </a:endParaRPr>
                </a:p>
                <a:p>
                  <a:pPr algn="just" eaLnBrk="0" hangingPunct="0"/>
                  <a:endParaRPr lang="es-ES_tradnl" sz="2400" u="none">
                    <a:latin typeface="Times New Roman" charset="0"/>
                  </a:endParaRPr>
                </a:p>
              </p:txBody>
            </p:sp>
            <p:sp>
              <p:nvSpPr>
                <p:cNvPr id="49187" name="Rectangle 68"/>
                <p:cNvSpPr>
                  <a:spLocks noChangeArrowheads="1"/>
                </p:cNvSpPr>
                <p:nvPr/>
              </p:nvSpPr>
              <p:spPr bwMode="auto">
                <a:xfrm>
                  <a:off x="1814" y="960"/>
                  <a:ext cx="1814"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nvGrpSpPr>
              <p:cNvPr id="49168" name="Group 71"/>
              <p:cNvGrpSpPr>
                <a:grpSpLocks/>
              </p:cNvGrpSpPr>
              <p:nvPr/>
            </p:nvGrpSpPr>
            <p:grpSpPr bwMode="auto">
              <a:xfrm>
                <a:off x="0" y="1536"/>
                <a:ext cx="1814" cy="576"/>
                <a:chOff x="0" y="1536"/>
                <a:chExt cx="1814" cy="576"/>
              </a:xfrm>
            </p:grpSpPr>
            <p:sp>
              <p:nvSpPr>
                <p:cNvPr id="49184" name="Rectangle 52"/>
                <p:cNvSpPr>
                  <a:spLocks noChangeArrowheads="1"/>
                </p:cNvSpPr>
                <p:nvPr/>
              </p:nvSpPr>
              <p:spPr bwMode="auto">
                <a:xfrm>
                  <a:off x="28" y="1536"/>
                  <a:ext cx="1758"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s-ES_tradnl" b="1" i="1" u="none">
                      <a:cs typeface="Arial" charset="0"/>
                    </a:rPr>
                    <a:t>Valor</a:t>
                  </a:r>
                  <a:r>
                    <a:rPr lang="es-ES_tradnl" i="1" u="none">
                      <a:cs typeface="Arial" charset="0"/>
                    </a:rPr>
                    <a:t> de rescate del seguro</a:t>
                  </a:r>
                  <a:r>
                    <a:rPr lang="es-ES_tradnl" b="1" i="1" u="none">
                      <a:cs typeface="Arial" charset="0"/>
                    </a:rPr>
                    <a:t> de vida (presente año)</a:t>
                  </a:r>
                  <a:r>
                    <a:rPr lang="es-ES_tradnl" i="1" u="none">
                      <a:cs typeface="Arial" charset="0"/>
                    </a:rPr>
                    <a:t> dividido entre el valor</a:t>
                  </a:r>
                  <a:r>
                    <a:rPr lang="es-ES_tradnl" b="1" i="1" u="none">
                      <a:cs typeface="Arial" charset="0"/>
                    </a:rPr>
                    <a:t> de rescate</a:t>
                  </a:r>
                  <a:r>
                    <a:rPr lang="es-ES_tradnl" i="1" u="none">
                      <a:cs typeface="Arial" charset="0"/>
                    </a:rPr>
                    <a:t> del</a:t>
                  </a:r>
                  <a:r>
                    <a:rPr lang="es-ES_tradnl" b="1" i="1" u="none">
                      <a:cs typeface="Arial" charset="0"/>
                    </a:rPr>
                    <a:t> seguro de</a:t>
                  </a:r>
                  <a:r>
                    <a:rPr lang="es-ES_tradnl" i="1" u="none">
                      <a:cs typeface="Arial" charset="0"/>
                    </a:rPr>
                    <a:t> vida (del año</a:t>
                  </a:r>
                  <a:r>
                    <a:rPr lang="es-ES_tradnl" b="1" i="1" u="none">
                      <a:cs typeface="Arial" charset="0"/>
                    </a:rPr>
                    <a:t> anterior)</a:t>
                  </a:r>
                  <a:endParaRPr lang="es-ES_tradnl" sz="800" u="none">
                    <a:cs typeface="Arial" charset="0"/>
                  </a:endParaRPr>
                </a:p>
                <a:p>
                  <a:pPr algn="just" eaLnBrk="0" hangingPunct="0"/>
                  <a:endParaRPr lang="es-ES_tradnl" sz="2400" u="none">
                    <a:latin typeface="Times New Roman" charset="0"/>
                  </a:endParaRPr>
                </a:p>
              </p:txBody>
            </p:sp>
            <p:sp>
              <p:nvSpPr>
                <p:cNvPr id="49185" name="Rectangle 70"/>
                <p:cNvSpPr>
                  <a:spLocks noChangeArrowheads="1"/>
                </p:cNvSpPr>
                <p:nvPr/>
              </p:nvSpPr>
              <p:spPr bwMode="auto">
                <a:xfrm>
                  <a:off x="0" y="1536"/>
                  <a:ext cx="1814"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nvGrpSpPr>
              <p:cNvPr id="49169" name="Group 73"/>
              <p:cNvGrpSpPr>
                <a:grpSpLocks/>
              </p:cNvGrpSpPr>
              <p:nvPr/>
            </p:nvGrpSpPr>
            <p:grpSpPr bwMode="auto">
              <a:xfrm>
                <a:off x="1814" y="1536"/>
                <a:ext cx="1814" cy="576"/>
                <a:chOff x="1814" y="1536"/>
                <a:chExt cx="1814" cy="576"/>
              </a:xfrm>
            </p:grpSpPr>
            <p:sp>
              <p:nvSpPr>
                <p:cNvPr id="49182" name="Rectangle 53"/>
                <p:cNvSpPr>
                  <a:spLocks noChangeArrowheads="1"/>
                </p:cNvSpPr>
                <p:nvPr/>
              </p:nvSpPr>
              <p:spPr bwMode="auto">
                <a:xfrm>
                  <a:off x="1842" y="1536"/>
                  <a:ext cx="1758" cy="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s-ES_tradnl" i="1" u="none">
                      <a:cs typeface="Arial" charset="0"/>
                    </a:rPr>
                    <a:t>Falta de registro del cambio en el valor de rescate o error  en el registro del mismo</a:t>
                  </a:r>
                  <a:endParaRPr lang="es-ES_tradnl" sz="800" u="none">
                    <a:cs typeface="Arial" charset="0"/>
                  </a:endParaRPr>
                </a:p>
                <a:p>
                  <a:pPr algn="just" eaLnBrk="0" hangingPunct="0"/>
                  <a:endParaRPr lang="es-ES_tradnl" sz="2400" u="none">
                    <a:latin typeface="Times New Roman" charset="0"/>
                  </a:endParaRPr>
                </a:p>
              </p:txBody>
            </p:sp>
            <p:sp>
              <p:nvSpPr>
                <p:cNvPr id="49183" name="Rectangle 72"/>
                <p:cNvSpPr>
                  <a:spLocks noChangeArrowheads="1"/>
                </p:cNvSpPr>
                <p:nvPr/>
              </p:nvSpPr>
              <p:spPr bwMode="auto">
                <a:xfrm>
                  <a:off x="1814" y="1536"/>
                  <a:ext cx="1814" cy="576"/>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nvGrpSpPr>
              <p:cNvPr id="49170" name="Group 75"/>
              <p:cNvGrpSpPr>
                <a:grpSpLocks/>
              </p:cNvGrpSpPr>
              <p:nvPr/>
            </p:nvGrpSpPr>
            <p:grpSpPr bwMode="auto">
              <a:xfrm>
                <a:off x="0" y="2112"/>
                <a:ext cx="1814" cy="480"/>
                <a:chOff x="0" y="2112"/>
                <a:chExt cx="1814" cy="480"/>
              </a:xfrm>
            </p:grpSpPr>
            <p:sp>
              <p:nvSpPr>
                <p:cNvPr id="49180" name="Rectangle 54"/>
                <p:cNvSpPr>
                  <a:spLocks noChangeArrowheads="1"/>
                </p:cNvSpPr>
                <p:nvPr/>
              </p:nvSpPr>
              <p:spPr bwMode="auto">
                <a:xfrm>
                  <a:off x="28" y="2112"/>
                  <a:ext cx="175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s-ES_tradnl" i="1" u="none">
                      <a:cs typeface="Arial" charset="0"/>
                    </a:rPr>
                    <a:t>Cada uno de los gastos de fabricación como porcentaje del gasto total de fabricación</a:t>
                  </a:r>
                  <a:endParaRPr lang="es-ES_tradnl" sz="800" u="none">
                    <a:cs typeface="Arial" charset="0"/>
                  </a:endParaRPr>
                </a:p>
                <a:p>
                  <a:pPr algn="just" eaLnBrk="0" hangingPunct="0"/>
                  <a:endParaRPr lang="es-ES_tradnl" sz="2400" u="none">
                    <a:latin typeface="Times New Roman" charset="0"/>
                  </a:endParaRPr>
                </a:p>
              </p:txBody>
            </p:sp>
            <p:sp>
              <p:nvSpPr>
                <p:cNvPr id="49181" name="Rectangle 74"/>
                <p:cNvSpPr>
                  <a:spLocks noChangeArrowheads="1"/>
                </p:cNvSpPr>
                <p:nvPr/>
              </p:nvSpPr>
              <p:spPr bwMode="auto">
                <a:xfrm>
                  <a:off x="0" y="2112"/>
                  <a:ext cx="181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nvGrpSpPr>
              <p:cNvPr id="49171" name="Group 77"/>
              <p:cNvGrpSpPr>
                <a:grpSpLocks/>
              </p:cNvGrpSpPr>
              <p:nvPr/>
            </p:nvGrpSpPr>
            <p:grpSpPr bwMode="auto">
              <a:xfrm>
                <a:off x="1814" y="2112"/>
                <a:ext cx="1814" cy="480"/>
                <a:chOff x="1814" y="2112"/>
                <a:chExt cx="1814" cy="480"/>
              </a:xfrm>
            </p:grpSpPr>
            <p:sp>
              <p:nvSpPr>
                <p:cNvPr id="49178" name="Rectangle 55"/>
                <p:cNvSpPr>
                  <a:spLocks noChangeArrowheads="1"/>
                </p:cNvSpPr>
                <p:nvPr/>
              </p:nvSpPr>
              <p:spPr bwMode="auto">
                <a:xfrm>
                  <a:off x="1842" y="2112"/>
                  <a:ext cx="175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s-ES_tradnl" i="1" u="none">
                      <a:cs typeface="Arial" charset="0"/>
                    </a:rPr>
                    <a:t>Error significativo de gastos individuales en un total</a:t>
                  </a:r>
                  <a:endParaRPr lang="es-ES_tradnl" sz="800" u="none">
                    <a:cs typeface="Arial" charset="0"/>
                  </a:endParaRPr>
                </a:p>
                <a:p>
                  <a:pPr algn="just" eaLnBrk="0" hangingPunct="0"/>
                  <a:endParaRPr lang="es-ES_tradnl" sz="2400" u="none">
                    <a:latin typeface="Times New Roman" charset="0"/>
                  </a:endParaRPr>
                </a:p>
              </p:txBody>
            </p:sp>
            <p:sp>
              <p:nvSpPr>
                <p:cNvPr id="49179" name="Rectangle 76"/>
                <p:cNvSpPr>
                  <a:spLocks noChangeArrowheads="1"/>
                </p:cNvSpPr>
                <p:nvPr/>
              </p:nvSpPr>
              <p:spPr bwMode="auto">
                <a:xfrm>
                  <a:off x="1814" y="2112"/>
                  <a:ext cx="181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nvGrpSpPr>
              <p:cNvPr id="49172" name="Group 79"/>
              <p:cNvGrpSpPr>
                <a:grpSpLocks/>
              </p:cNvGrpSpPr>
              <p:nvPr/>
            </p:nvGrpSpPr>
            <p:grpSpPr bwMode="auto">
              <a:xfrm>
                <a:off x="0" y="2592"/>
                <a:ext cx="1814" cy="480"/>
                <a:chOff x="0" y="2592"/>
                <a:chExt cx="1814" cy="480"/>
              </a:xfrm>
            </p:grpSpPr>
            <p:sp>
              <p:nvSpPr>
                <p:cNvPr id="49176" name="Rectangle 56"/>
                <p:cNvSpPr>
                  <a:spLocks noChangeArrowheads="1"/>
                </p:cNvSpPr>
                <p:nvPr/>
              </p:nvSpPr>
              <p:spPr bwMode="auto">
                <a:xfrm>
                  <a:off x="28" y="2592"/>
                  <a:ext cx="175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s-ES_tradnl" i="1" u="none">
                      <a:cs typeface="Arial" charset="0"/>
                    </a:rPr>
                    <a:t>Comisiones por ventas divididas entre las ventas netas</a:t>
                  </a:r>
                  <a:endParaRPr lang="es-ES_tradnl" sz="800" u="none">
                    <a:cs typeface="Arial" charset="0"/>
                  </a:endParaRPr>
                </a:p>
                <a:p>
                  <a:pPr algn="just" eaLnBrk="0" hangingPunct="0"/>
                  <a:endParaRPr lang="es-ES_tradnl" sz="2400" u="none">
                    <a:latin typeface="Times New Roman" charset="0"/>
                  </a:endParaRPr>
                </a:p>
              </p:txBody>
            </p:sp>
            <p:sp>
              <p:nvSpPr>
                <p:cNvPr id="49177" name="Rectangle 78"/>
                <p:cNvSpPr>
                  <a:spLocks noChangeArrowheads="1"/>
                </p:cNvSpPr>
                <p:nvPr/>
              </p:nvSpPr>
              <p:spPr bwMode="auto">
                <a:xfrm>
                  <a:off x="0" y="2592"/>
                  <a:ext cx="181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nvGrpSpPr>
              <p:cNvPr id="49173" name="Group 81"/>
              <p:cNvGrpSpPr>
                <a:grpSpLocks/>
              </p:cNvGrpSpPr>
              <p:nvPr/>
            </p:nvGrpSpPr>
            <p:grpSpPr bwMode="auto">
              <a:xfrm>
                <a:off x="1814" y="2592"/>
                <a:ext cx="1814" cy="480"/>
                <a:chOff x="1814" y="2592"/>
                <a:chExt cx="1814" cy="480"/>
              </a:xfrm>
            </p:grpSpPr>
            <p:sp>
              <p:nvSpPr>
                <p:cNvPr id="49174" name="Rectangle 57"/>
                <p:cNvSpPr>
                  <a:spLocks noChangeArrowheads="1"/>
                </p:cNvSpPr>
                <p:nvPr/>
              </p:nvSpPr>
              <p:spPr bwMode="auto">
                <a:xfrm>
                  <a:off x="1842" y="2592"/>
                  <a:ext cx="175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just"/>
                  <a:r>
                    <a:rPr lang="es-ES_tradnl" i="1" u="none">
                      <a:cs typeface="Arial" charset="0"/>
                    </a:rPr>
                    <a:t>Error en las comisiones de ventas</a:t>
                  </a:r>
                  <a:endParaRPr lang="es-ES_tradnl" sz="800" u="none">
                    <a:cs typeface="Arial" charset="0"/>
                  </a:endParaRPr>
                </a:p>
                <a:p>
                  <a:pPr algn="just" eaLnBrk="0" hangingPunct="0"/>
                  <a:endParaRPr lang="es-ES_tradnl" sz="2400" u="none">
                    <a:latin typeface="Times New Roman" charset="0"/>
                  </a:endParaRPr>
                </a:p>
              </p:txBody>
            </p:sp>
            <p:sp>
              <p:nvSpPr>
                <p:cNvPr id="49175" name="Rectangle 80"/>
                <p:cNvSpPr>
                  <a:spLocks noChangeArrowheads="1"/>
                </p:cNvSpPr>
                <p:nvPr/>
              </p:nvSpPr>
              <p:spPr bwMode="auto">
                <a:xfrm>
                  <a:off x="1814" y="2592"/>
                  <a:ext cx="1814" cy="480"/>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grpSp>
        <p:sp>
          <p:nvSpPr>
            <p:cNvPr id="49161" name="Rectangle 83"/>
            <p:cNvSpPr>
              <a:spLocks noChangeArrowheads="1"/>
            </p:cNvSpPr>
            <p:nvPr/>
          </p:nvSpPr>
          <p:spPr bwMode="auto">
            <a:xfrm>
              <a:off x="-3" y="-3"/>
              <a:ext cx="3634" cy="3078"/>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CO"/>
            </a:p>
          </p:txBody>
        </p:sp>
      </p:grpSp>
    </p:spTree>
    <p:extLst>
      <p:ext uri="{BB962C8B-B14F-4D97-AF65-F5344CB8AC3E}">
        <p14:creationId xmlns:p14="http://schemas.microsoft.com/office/powerpoint/2010/main" val="389450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314" name="Group 50"/>
          <p:cNvGraphicFramePr>
            <a:graphicFrameLocks noGrp="1"/>
          </p:cNvGraphicFramePr>
          <p:nvPr/>
        </p:nvGraphicFramePr>
        <p:xfrm>
          <a:off x="990600" y="685800"/>
          <a:ext cx="7315200" cy="701675"/>
        </p:xfrm>
        <a:graphic>
          <a:graphicData uri="http://schemas.openxmlformats.org/drawingml/2006/table">
            <a:tbl>
              <a:tblPr/>
              <a:tblGrid>
                <a:gridCol w="7315200"/>
              </a:tblGrid>
              <a:tr h="701675">
                <a:tc>
                  <a:txBody>
                    <a:bodyPr/>
                    <a:lstStyle/>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Comparar los datos del cliente </a:t>
                      </a:r>
                    </a:p>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con resultados esperados que determina el cliente</a:t>
                      </a:r>
                      <a:endParaRPr kumimoji="0" lang="es-ES" sz="2000" b="1" i="0" u="none" strike="noStrike" cap="none" normalizeH="0" baseline="0" smtClean="0">
                        <a:ln>
                          <a:noFill/>
                        </a:ln>
                        <a:solidFill>
                          <a:srgbClr val="000080"/>
                        </a:solidFill>
                        <a:effectLst/>
                        <a:latin typeface="Arial" charset="0"/>
                        <a:cs typeface="Times New Roman" charset="0"/>
                      </a:endParaRPr>
                    </a:p>
                  </a:txBody>
                  <a:tcPr marT="45761" marB="45761"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1315" name="Text Box 51"/>
          <p:cNvSpPr txBox="1">
            <a:spLocks noChangeArrowheads="1"/>
          </p:cNvSpPr>
          <p:nvPr/>
        </p:nvSpPr>
        <p:spPr bwMode="auto">
          <a:xfrm>
            <a:off x="1028700" y="1752600"/>
            <a:ext cx="7124700" cy="3810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La mayoría de las compañías preparan </a:t>
            </a:r>
            <a:r>
              <a:rPr lang="es-ES_tradnl" sz="2000" b="1" i="1" u="none">
                <a:cs typeface="Times New Roman" charset="0"/>
              </a:rPr>
              <a:t>presupuestos</a:t>
            </a:r>
            <a:r>
              <a:rPr lang="es-ES_tradnl" sz="2000" b="1" u="none">
                <a:cs typeface="Times New Roman" charset="0"/>
              </a:rPr>
              <a:t> para diferentes aspectos de sus actividades y resultados financieros. </a:t>
            </a:r>
          </a:p>
          <a:p>
            <a:pPr algn="just" eaLnBrk="1" hangingPunct="1">
              <a:buFontTx/>
              <a:buChar char="-"/>
            </a:pPr>
            <a:endParaRPr lang="es-ES_tradnl" sz="2000" b="1" u="none">
              <a:cs typeface="Times New Roman" charset="0"/>
            </a:endParaRPr>
          </a:p>
          <a:p>
            <a:pPr algn="just" eaLnBrk="1" hangingPunct="1">
              <a:buFontTx/>
              <a:buChar char="-"/>
            </a:pPr>
            <a:r>
              <a:rPr lang="es-ES_tradnl" sz="2000" b="1" u="none">
                <a:cs typeface="Times New Roman" charset="0"/>
              </a:rPr>
              <a:t>Dado que los presupuestos representan las expectativas del cliente para el periodo, en una investigación de las áreas más importantes en donde existen diferencias entre los resultados presupuestados y los reales, se pueden encontrar errores potenciales. La ausencia de diferencias también puede indicar que los errores son poco probables. </a:t>
            </a:r>
            <a:endParaRPr lang="es-ES" sz="2000" b="1" u="none">
              <a:cs typeface="Times New Roman" charset="0"/>
            </a:endParaRPr>
          </a:p>
        </p:txBody>
      </p:sp>
    </p:spTree>
    <p:extLst>
      <p:ext uri="{BB962C8B-B14F-4D97-AF65-F5344CB8AC3E}">
        <p14:creationId xmlns:p14="http://schemas.microsoft.com/office/powerpoint/2010/main" val="3371798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314"/>
                                        </p:tgtEl>
                                        <p:attrNameLst>
                                          <p:attrName>style.visibility</p:attrName>
                                        </p:attrNameLst>
                                      </p:cBhvr>
                                      <p:to>
                                        <p:strVal val="visible"/>
                                      </p:to>
                                    </p:set>
                                    <p:anim calcmode="lin" valueType="num">
                                      <p:cBhvr additive="base">
                                        <p:cTn id="7" dur="500" fill="hold"/>
                                        <p:tgtEl>
                                          <p:spTgt spid="11314"/>
                                        </p:tgtEl>
                                        <p:attrNameLst>
                                          <p:attrName>ppt_x</p:attrName>
                                        </p:attrNameLst>
                                      </p:cBhvr>
                                      <p:tavLst>
                                        <p:tav tm="0">
                                          <p:val>
                                            <p:strVal val="0-#ppt_w/2"/>
                                          </p:val>
                                        </p:tav>
                                        <p:tav tm="100000">
                                          <p:val>
                                            <p:strVal val="#ppt_x"/>
                                          </p:val>
                                        </p:tav>
                                      </p:tavLst>
                                    </p:anim>
                                    <p:anim calcmode="lin" valueType="num">
                                      <p:cBhvr additive="base">
                                        <p:cTn id="8" dur="500" fill="hold"/>
                                        <p:tgtEl>
                                          <p:spTgt spid="1131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315"/>
                                        </p:tgtEl>
                                        <p:attrNameLst>
                                          <p:attrName>style.visibility</p:attrName>
                                        </p:attrNameLst>
                                      </p:cBhvr>
                                      <p:to>
                                        <p:strVal val="visible"/>
                                      </p:to>
                                    </p:set>
                                    <p:anim calcmode="lin" valueType="num">
                                      <p:cBhvr additive="base">
                                        <p:cTn id="13" dur="500" fill="hold"/>
                                        <p:tgtEl>
                                          <p:spTgt spid="11315"/>
                                        </p:tgtEl>
                                        <p:attrNameLst>
                                          <p:attrName>ppt_x</p:attrName>
                                        </p:attrNameLst>
                                      </p:cBhvr>
                                      <p:tavLst>
                                        <p:tav tm="0">
                                          <p:val>
                                            <p:strVal val="0-#ppt_w/2"/>
                                          </p:val>
                                        </p:tav>
                                        <p:tav tm="100000">
                                          <p:val>
                                            <p:strVal val="#ppt_x"/>
                                          </p:val>
                                        </p:tav>
                                      </p:tavLst>
                                    </p:anim>
                                    <p:anim calcmode="lin" valueType="num">
                                      <p:cBhvr additive="base">
                                        <p:cTn id="14" dur="500" fill="hold"/>
                                        <p:tgtEl>
                                          <p:spTgt spid="113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15" grpId="0" animBg="1"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0354" name="Group 2"/>
          <p:cNvGraphicFramePr>
            <a:graphicFrameLocks noGrp="1"/>
          </p:cNvGraphicFramePr>
          <p:nvPr/>
        </p:nvGraphicFramePr>
        <p:xfrm>
          <a:off x="990600" y="685800"/>
          <a:ext cx="7315200" cy="701675"/>
        </p:xfrm>
        <a:graphic>
          <a:graphicData uri="http://schemas.openxmlformats.org/drawingml/2006/table">
            <a:tbl>
              <a:tblPr/>
              <a:tblGrid>
                <a:gridCol w="7315200"/>
              </a:tblGrid>
              <a:tr h="701675">
                <a:tc>
                  <a:txBody>
                    <a:bodyPr/>
                    <a:lstStyle/>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Comparar los datos del cliente </a:t>
                      </a:r>
                    </a:p>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con resultados esperados que determina el cliente</a:t>
                      </a:r>
                      <a:endParaRPr kumimoji="0" lang="es-ES" sz="2000" b="1" i="0" u="none" strike="noStrike" cap="none" normalizeH="0" baseline="0" smtClean="0">
                        <a:ln>
                          <a:noFill/>
                        </a:ln>
                        <a:solidFill>
                          <a:srgbClr val="000080"/>
                        </a:solidFill>
                        <a:effectLst/>
                        <a:latin typeface="Arial" charset="0"/>
                        <a:cs typeface="Times New Roman" charset="0"/>
                      </a:endParaRPr>
                    </a:p>
                  </a:txBody>
                  <a:tcPr marT="45761" marB="45761"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00361" name="Text Box 9"/>
          <p:cNvSpPr txBox="1">
            <a:spLocks noChangeArrowheads="1"/>
          </p:cNvSpPr>
          <p:nvPr/>
        </p:nvSpPr>
        <p:spPr bwMode="auto">
          <a:xfrm>
            <a:off x="1028700" y="1447800"/>
            <a:ext cx="7353300" cy="4648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r>
              <a:rPr lang="es-ES_tradnl" sz="1600" b="1" u="none">
                <a:cs typeface="Times New Roman" charset="0"/>
              </a:rPr>
              <a:t>	Cuando se comparan datos del cliente con presupuestos, existen dos preocupaciones especiales.</a:t>
            </a:r>
          </a:p>
          <a:p>
            <a:pPr algn="just" eaLnBrk="1" hangingPunct="1">
              <a:buFontTx/>
              <a:buChar char="-"/>
            </a:pPr>
            <a:endParaRPr lang="es-ES_tradnl" sz="1600" b="1" u="none">
              <a:cs typeface="Times New Roman" charset="0"/>
            </a:endParaRPr>
          </a:p>
          <a:p>
            <a:pPr algn="just" eaLnBrk="1" hangingPunct="1">
              <a:buFontTx/>
              <a:buChar char="-"/>
            </a:pPr>
            <a:r>
              <a:rPr lang="es-ES_tradnl" sz="1600" b="1">
                <a:cs typeface="Times New Roman" charset="0"/>
              </a:rPr>
              <a:t>El auditor evalúa si los presupuestos fueron planes realistas. </a:t>
            </a:r>
          </a:p>
          <a:p>
            <a:pPr algn="just" eaLnBrk="1" hangingPunct="1"/>
            <a:r>
              <a:rPr lang="es-ES_tradnl" sz="1600" b="1" u="none">
                <a:cs typeface="Times New Roman" charset="0"/>
              </a:rPr>
              <a:t>	En algunas empresas, los presupuestos se preparan sin pensar mucho ni tener cuidado y, por lo tanto, no son expectativas realistas. Tal información tiene poco valor como evidencia de auditoría.</a:t>
            </a:r>
          </a:p>
          <a:p>
            <a:pPr algn="just" eaLnBrk="1" hangingPunct="1">
              <a:buFontTx/>
              <a:buChar char="-"/>
            </a:pPr>
            <a:endParaRPr lang="es-ES_tradnl" sz="1600" b="1" u="none">
              <a:cs typeface="Times New Roman" charset="0"/>
            </a:endParaRPr>
          </a:p>
          <a:p>
            <a:pPr algn="just" eaLnBrk="1" hangingPunct="1">
              <a:buFontTx/>
              <a:buChar char="-"/>
            </a:pPr>
            <a:r>
              <a:rPr lang="es-ES_tradnl" sz="1600" b="1">
                <a:cs typeface="Times New Roman" charset="0"/>
              </a:rPr>
              <a:t>El Auditor evalúa la posibilidad de que la información financiera actual haya sido cambiada por el personal del cliente para que se ajuste </a:t>
            </a:r>
            <a:r>
              <a:rPr lang="es-ES_tradnl" sz="1600" b="1" i="1">
                <a:cs typeface="Times New Roman" charset="0"/>
              </a:rPr>
              <a:t>al</a:t>
            </a:r>
            <a:r>
              <a:rPr lang="es-ES_tradnl" sz="1600" b="1">
                <a:cs typeface="Times New Roman" charset="0"/>
              </a:rPr>
              <a:t> presupuesto</a:t>
            </a:r>
            <a:r>
              <a:rPr lang="es-ES_tradnl" sz="1600" b="1" u="none">
                <a:cs typeface="Times New Roman" charset="0"/>
              </a:rPr>
              <a:t>,</a:t>
            </a:r>
          </a:p>
          <a:p>
            <a:pPr algn="just" eaLnBrk="1" hangingPunct="1"/>
            <a:r>
              <a:rPr lang="es-ES_tradnl" sz="1600" b="1" u="none">
                <a:cs typeface="Times New Roman" charset="0"/>
              </a:rPr>
              <a:t>	Si ello ha ocurrido, el auditor no encontrará diferencias al comparar los datos reales con los datos presupuestados. </a:t>
            </a:r>
          </a:p>
          <a:p>
            <a:pPr algn="just" eaLnBrk="1" hangingPunct="1">
              <a:buFontTx/>
              <a:buChar char="-"/>
            </a:pPr>
            <a:endParaRPr lang="es-ES_tradnl" sz="1600" b="1" u="none">
              <a:cs typeface="Times New Roman" charset="0"/>
            </a:endParaRPr>
          </a:p>
          <a:p>
            <a:pPr algn="just" eaLnBrk="1" hangingPunct="1"/>
            <a:r>
              <a:rPr lang="es-ES_tradnl" sz="1600" b="1" u="none">
                <a:cs typeface="Times New Roman" charset="0"/>
              </a:rPr>
              <a:t>	Se analizan los procedimientos presupuestarios con el personal del cliente para satisfacer la primera preocupación. Y con el fin de reducir la probabilidad de la segunda preocupación, se realiza una evaluación del riesgo de control y pruebas de auditoria detallada con datos reales.</a:t>
            </a:r>
            <a:r>
              <a:rPr lang="es-ES" sz="1600" b="1" u="none">
                <a:cs typeface="Times New Roman" charset="0"/>
              </a:rPr>
              <a:t> </a:t>
            </a:r>
          </a:p>
        </p:txBody>
      </p:sp>
    </p:spTree>
    <p:extLst>
      <p:ext uri="{BB962C8B-B14F-4D97-AF65-F5344CB8AC3E}">
        <p14:creationId xmlns:p14="http://schemas.microsoft.com/office/powerpoint/2010/main" val="4190557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0354"/>
                                        </p:tgtEl>
                                        <p:attrNameLst>
                                          <p:attrName>style.visibility</p:attrName>
                                        </p:attrNameLst>
                                      </p:cBhvr>
                                      <p:to>
                                        <p:strVal val="visible"/>
                                      </p:to>
                                    </p:set>
                                    <p:anim calcmode="lin" valueType="num">
                                      <p:cBhvr additive="base">
                                        <p:cTn id="7" dur="500" fill="hold"/>
                                        <p:tgtEl>
                                          <p:spTgt spid="100354"/>
                                        </p:tgtEl>
                                        <p:attrNameLst>
                                          <p:attrName>ppt_x</p:attrName>
                                        </p:attrNameLst>
                                      </p:cBhvr>
                                      <p:tavLst>
                                        <p:tav tm="0">
                                          <p:val>
                                            <p:strVal val="0-#ppt_w/2"/>
                                          </p:val>
                                        </p:tav>
                                        <p:tav tm="100000">
                                          <p:val>
                                            <p:strVal val="#ppt_x"/>
                                          </p:val>
                                        </p:tav>
                                      </p:tavLst>
                                    </p:anim>
                                    <p:anim calcmode="lin" valueType="num">
                                      <p:cBhvr additive="base">
                                        <p:cTn id="8" dur="500" fill="hold"/>
                                        <p:tgtEl>
                                          <p:spTgt spid="1003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0361"/>
                                        </p:tgtEl>
                                        <p:attrNameLst>
                                          <p:attrName>style.visibility</p:attrName>
                                        </p:attrNameLst>
                                      </p:cBhvr>
                                      <p:to>
                                        <p:strVal val="visible"/>
                                      </p:to>
                                    </p:set>
                                    <p:anim calcmode="lin" valueType="num">
                                      <p:cBhvr additive="base">
                                        <p:cTn id="13" dur="500" fill="hold"/>
                                        <p:tgtEl>
                                          <p:spTgt spid="100361"/>
                                        </p:tgtEl>
                                        <p:attrNameLst>
                                          <p:attrName>ppt_x</p:attrName>
                                        </p:attrNameLst>
                                      </p:cBhvr>
                                      <p:tavLst>
                                        <p:tav tm="0">
                                          <p:val>
                                            <p:strVal val="0-#ppt_w/2"/>
                                          </p:val>
                                        </p:tav>
                                        <p:tav tm="100000">
                                          <p:val>
                                            <p:strVal val="#ppt_x"/>
                                          </p:val>
                                        </p:tav>
                                      </p:tavLst>
                                    </p:anim>
                                    <p:anim calcmode="lin" valueType="num">
                                      <p:cBhvr additive="base">
                                        <p:cTn id="14" dur="500" fill="hold"/>
                                        <p:tgtEl>
                                          <p:spTgt spid="1003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61"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042" name="Group 1026"/>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CLASES DE TRANSACCIONES</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87051" name="Text Box 1035"/>
          <p:cNvSpPr txBox="1">
            <a:spLocks noChangeArrowheads="1"/>
          </p:cNvSpPr>
          <p:nvPr/>
        </p:nvSpPr>
        <p:spPr bwMode="auto">
          <a:xfrm>
            <a:off x="990600" y="1371600"/>
            <a:ext cx="4267200"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000" b="1" u="none">
                <a:cs typeface="Times New Roman" charset="0"/>
              </a:rPr>
              <a:t>Transacciones  No  Rutinarias</a:t>
            </a:r>
            <a:endParaRPr lang="es-ES" sz="2000" b="1" u="none">
              <a:cs typeface="Times New Roman" charset="0"/>
            </a:endParaRPr>
          </a:p>
        </p:txBody>
      </p:sp>
      <p:sp>
        <p:nvSpPr>
          <p:cNvPr id="87052" name="Text Box 1036"/>
          <p:cNvSpPr txBox="1">
            <a:spLocks noChangeArrowheads="1"/>
          </p:cNvSpPr>
          <p:nvPr/>
        </p:nvSpPr>
        <p:spPr bwMode="auto">
          <a:xfrm>
            <a:off x="990600" y="1981200"/>
            <a:ext cx="7086600" cy="39624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Son transacciones que son extraordinarias, debido a su tamaño o naturaleza, o que ocurren con poca frecuencia, tales como, inversiones, colocación de bonos, compra de propiedad, planta y equipo, venta de acciones etc. Sus características son:</a:t>
            </a:r>
          </a:p>
          <a:p>
            <a:pPr algn="just" eaLnBrk="1" hangingPunct="1">
              <a:buFontTx/>
              <a:buChar char="-"/>
            </a:pPr>
            <a:endParaRPr lang="es-ES_tradnl" sz="2000" b="1" u="none">
              <a:cs typeface="Times New Roman" charset="0"/>
            </a:endParaRPr>
          </a:p>
          <a:p>
            <a:pPr algn="just" eaLnBrk="1" hangingPunct="1">
              <a:buFontTx/>
              <a:buChar char="-"/>
            </a:pPr>
            <a:r>
              <a:rPr lang="es-ES_tradnl" sz="2000" b="1" u="none">
                <a:cs typeface="Times New Roman" charset="0"/>
              </a:rPr>
              <a:t>Ser relativamente pocas en numero</a:t>
            </a:r>
          </a:p>
          <a:p>
            <a:pPr algn="just" eaLnBrk="1" hangingPunct="1">
              <a:buFontTx/>
              <a:buChar char="-"/>
            </a:pPr>
            <a:r>
              <a:rPr lang="es-ES_tradnl" sz="2000" b="1" u="none">
                <a:cs typeface="Times New Roman" charset="0"/>
              </a:rPr>
              <a:t>Ser dificiles de predecir</a:t>
            </a:r>
          </a:p>
          <a:p>
            <a:pPr algn="just" eaLnBrk="1" hangingPunct="1">
              <a:buFontTx/>
              <a:buChar char="-"/>
            </a:pPr>
            <a:r>
              <a:rPr lang="es-ES_tradnl" sz="2000" b="1" u="none">
                <a:cs typeface="Times New Roman" charset="0"/>
              </a:rPr>
              <a:t>Ser subjetivas y con frecuencia requieren de juicio para determinar su monto o el periodo contable en que se han de registrar.</a:t>
            </a:r>
          </a:p>
          <a:p>
            <a:pPr algn="just" eaLnBrk="1" hangingPunct="1">
              <a:buFontTx/>
              <a:buChar char="-"/>
            </a:pPr>
            <a:r>
              <a:rPr lang="es-ES_tradnl" sz="2000" b="1" u="none">
                <a:cs typeface="Times New Roman" charset="0"/>
              </a:rPr>
              <a:t>Involucra cuestiones de intención o sustancia económica</a:t>
            </a:r>
          </a:p>
        </p:txBody>
      </p:sp>
    </p:spTree>
    <p:extLst>
      <p:ext uri="{BB962C8B-B14F-4D97-AF65-F5344CB8AC3E}">
        <p14:creationId xmlns:p14="http://schemas.microsoft.com/office/powerpoint/2010/main" val="38813215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additive="base">
                                        <p:cTn id="7" dur="500" fill="hold"/>
                                        <p:tgtEl>
                                          <p:spTgt spid="87042"/>
                                        </p:tgtEl>
                                        <p:attrNameLst>
                                          <p:attrName>ppt_x</p:attrName>
                                        </p:attrNameLst>
                                      </p:cBhvr>
                                      <p:tavLst>
                                        <p:tav tm="0">
                                          <p:val>
                                            <p:strVal val="0-#ppt_w/2"/>
                                          </p:val>
                                        </p:tav>
                                        <p:tav tm="100000">
                                          <p:val>
                                            <p:strVal val="#ppt_x"/>
                                          </p:val>
                                        </p:tav>
                                      </p:tavLst>
                                    </p:anim>
                                    <p:anim calcmode="lin" valueType="num">
                                      <p:cBhvr additive="base">
                                        <p:cTn id="8" dur="500" fill="hold"/>
                                        <p:tgtEl>
                                          <p:spTgt spid="870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7051"/>
                                        </p:tgtEl>
                                        <p:attrNameLst>
                                          <p:attrName>style.visibility</p:attrName>
                                        </p:attrNameLst>
                                      </p:cBhvr>
                                      <p:to>
                                        <p:strVal val="visible"/>
                                      </p:to>
                                    </p:set>
                                    <p:anim calcmode="lin" valueType="num">
                                      <p:cBhvr additive="base">
                                        <p:cTn id="13" dur="500" fill="hold"/>
                                        <p:tgtEl>
                                          <p:spTgt spid="87051"/>
                                        </p:tgtEl>
                                        <p:attrNameLst>
                                          <p:attrName>ppt_x</p:attrName>
                                        </p:attrNameLst>
                                      </p:cBhvr>
                                      <p:tavLst>
                                        <p:tav tm="0">
                                          <p:val>
                                            <p:strVal val="0-#ppt_w/2"/>
                                          </p:val>
                                        </p:tav>
                                        <p:tav tm="100000">
                                          <p:val>
                                            <p:strVal val="#ppt_x"/>
                                          </p:val>
                                        </p:tav>
                                      </p:tavLst>
                                    </p:anim>
                                    <p:anim calcmode="lin" valueType="num">
                                      <p:cBhvr additive="base">
                                        <p:cTn id="14" dur="500" fill="hold"/>
                                        <p:tgtEl>
                                          <p:spTgt spid="8705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7052"/>
                                        </p:tgtEl>
                                        <p:attrNameLst>
                                          <p:attrName>style.visibility</p:attrName>
                                        </p:attrNameLst>
                                      </p:cBhvr>
                                      <p:to>
                                        <p:strVal val="visible"/>
                                      </p:to>
                                    </p:set>
                                    <p:anim calcmode="lin" valueType="num">
                                      <p:cBhvr additive="base">
                                        <p:cTn id="19" dur="500" fill="hold"/>
                                        <p:tgtEl>
                                          <p:spTgt spid="87052"/>
                                        </p:tgtEl>
                                        <p:attrNameLst>
                                          <p:attrName>ppt_x</p:attrName>
                                        </p:attrNameLst>
                                      </p:cBhvr>
                                      <p:tavLst>
                                        <p:tav tm="0">
                                          <p:val>
                                            <p:strVal val="0-#ppt_w/2"/>
                                          </p:val>
                                        </p:tav>
                                        <p:tav tm="100000">
                                          <p:val>
                                            <p:strVal val="#ppt_x"/>
                                          </p:val>
                                        </p:tav>
                                      </p:tavLst>
                                    </p:anim>
                                    <p:anim calcmode="lin" valueType="num">
                                      <p:cBhvr additive="base">
                                        <p:cTn id="20" dur="500" fill="hold"/>
                                        <p:tgtEl>
                                          <p:spTgt spid="870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51" grpId="0" animBg="1" autoUpdateAnimBg="0"/>
      <p:bldP spid="87052" grpId="0" animBg="1"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9" name="Group 11"/>
          <p:cNvGraphicFramePr>
            <a:graphicFrameLocks noGrp="1"/>
          </p:cNvGraphicFramePr>
          <p:nvPr/>
        </p:nvGraphicFramePr>
        <p:xfrm>
          <a:off x="990600" y="685800"/>
          <a:ext cx="7315200" cy="701675"/>
        </p:xfrm>
        <a:graphic>
          <a:graphicData uri="http://schemas.openxmlformats.org/drawingml/2006/table">
            <a:tbl>
              <a:tblPr/>
              <a:tblGrid>
                <a:gridCol w="7315200"/>
              </a:tblGrid>
              <a:tr h="701675">
                <a:tc>
                  <a:txBody>
                    <a:bodyPr/>
                    <a:lstStyle/>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Comparar datos del cliente con resultados </a:t>
                      </a:r>
                    </a:p>
                    <a:p>
                      <a:pPr marL="381000" marR="0" lvl="0" indent="-381000" algn="ctr" defTabSz="914400" rtl="0" eaLnBrk="1" fontAlgn="base" latinLnBrk="0" hangingPunct="1">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esperados que determina el auditor</a:t>
                      </a:r>
                      <a:endParaRPr kumimoji="0" lang="es-ES" sz="2000" b="1" i="0" u="none" strike="noStrike" cap="none" normalizeH="0" baseline="0" smtClean="0">
                        <a:ln>
                          <a:noFill/>
                        </a:ln>
                        <a:solidFill>
                          <a:srgbClr val="000080"/>
                        </a:solidFill>
                        <a:effectLst/>
                        <a:latin typeface="Arial" charset="0"/>
                        <a:cs typeface="Times New Roman" charset="0"/>
                      </a:endParaRPr>
                    </a:p>
                  </a:txBody>
                  <a:tcPr marT="45761" marB="45761"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2296" name="Text Box 8"/>
          <p:cNvSpPr txBox="1">
            <a:spLocks noChangeArrowheads="1"/>
          </p:cNvSpPr>
          <p:nvPr/>
        </p:nvSpPr>
        <p:spPr bwMode="auto">
          <a:xfrm>
            <a:off x="1028700" y="1524000"/>
            <a:ext cx="7124700" cy="1600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400" b="1" u="none">
                <a:cs typeface="Times New Roman" charset="0"/>
              </a:rPr>
              <a:t>El auditor hace un estimado de lo que sería un saldo en cuenta relacionándolo con otros balances generales o cuentas del estado de resultados, o haciendo una proyección con base en algunas tendencias históricas. Un ejemplo del cálculo de un valor esperado con base en relaciones de cuentas es el cálculo independiente de gasto por intereses con documentos a pagar a largo plazo multiplicando el saldo mensual final de los documentos a pagar por la tasa de interés promedio mensual.</a:t>
            </a:r>
          </a:p>
        </p:txBody>
      </p:sp>
      <p:graphicFrame>
        <p:nvGraphicFramePr>
          <p:cNvPr id="12362" name="Group 74"/>
          <p:cNvGraphicFramePr>
            <a:graphicFrameLocks noGrp="1"/>
          </p:cNvGraphicFramePr>
          <p:nvPr/>
        </p:nvGraphicFramePr>
        <p:xfrm>
          <a:off x="1066800" y="3254375"/>
          <a:ext cx="7086600" cy="2538415"/>
        </p:xfrm>
        <a:graphic>
          <a:graphicData uri="http://schemas.openxmlformats.org/drawingml/2006/table">
            <a:tbl>
              <a:tblPr/>
              <a:tblGrid>
                <a:gridCol w="3543300"/>
                <a:gridCol w="3543300"/>
              </a:tblGrid>
              <a:tr h="2968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1" i="1" u="none" strike="noStrike" cap="none" normalizeH="0" baseline="0" smtClean="0">
                          <a:ln>
                            <a:noFill/>
                          </a:ln>
                          <a:solidFill>
                            <a:schemeClr val="tx1"/>
                          </a:solidFill>
                          <a:effectLst/>
                          <a:latin typeface="Arial" charset="0"/>
                        </a:rPr>
                        <a:t>Tipo de Cuenta</a:t>
                      </a:r>
                      <a:endParaRPr kumimoji="0" lang="es-ES" sz="1200" b="1" i="1"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s-MX" sz="1200" b="1" i="1" u="none" strike="noStrike" cap="none" normalizeH="0" baseline="0" smtClean="0">
                          <a:ln>
                            <a:noFill/>
                          </a:ln>
                          <a:solidFill>
                            <a:schemeClr val="tx1"/>
                          </a:solidFill>
                          <a:effectLst/>
                          <a:latin typeface="Arial" charset="0"/>
                        </a:rPr>
                        <a:t>Estimación del Auditor</a:t>
                      </a:r>
                      <a:endParaRPr kumimoji="0" lang="es-ES" sz="1200" b="1" i="1"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57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1" u="none" strike="noStrike" cap="none" normalizeH="0" baseline="0" smtClean="0">
                          <a:ln>
                            <a:noFill/>
                          </a:ln>
                          <a:solidFill>
                            <a:schemeClr val="tx1"/>
                          </a:solidFill>
                          <a:effectLst/>
                          <a:latin typeface="Arial" charset="0"/>
                        </a:rPr>
                        <a:t>Inversiones</a:t>
                      </a:r>
                      <a:endParaRPr kumimoji="0" lang="es-ES" sz="1200" b="0" i="1"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1" u="none" strike="noStrike" cap="none" normalizeH="0" baseline="0" smtClean="0">
                          <a:ln>
                            <a:noFill/>
                          </a:ln>
                          <a:solidFill>
                            <a:schemeClr val="tx1"/>
                          </a:solidFill>
                          <a:effectLst/>
                          <a:latin typeface="Arial" charset="0"/>
                        </a:rPr>
                        <a:t>Ingresos por Interes, calculo de valorizaciones y desvalorizaciones</a:t>
                      </a:r>
                      <a:endParaRPr kumimoji="0" lang="es-ES" sz="1200" b="0" i="1"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1" u="none" strike="noStrike" cap="none" normalizeH="0" baseline="0" smtClean="0">
                          <a:ln>
                            <a:noFill/>
                          </a:ln>
                          <a:solidFill>
                            <a:schemeClr val="tx1"/>
                          </a:solidFill>
                          <a:effectLst/>
                          <a:latin typeface="Arial" charset="0"/>
                        </a:rPr>
                        <a:t>Propiedad, Planta y Equipo</a:t>
                      </a:r>
                      <a:endParaRPr kumimoji="0" lang="es-ES" sz="1200" b="0" i="1"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1" u="none" strike="noStrike" cap="none" normalizeH="0" baseline="0" smtClean="0">
                          <a:ln>
                            <a:noFill/>
                          </a:ln>
                          <a:solidFill>
                            <a:schemeClr val="tx1"/>
                          </a:solidFill>
                          <a:effectLst/>
                          <a:latin typeface="Arial" charset="0"/>
                        </a:rPr>
                        <a:t>Gasto por Depreciación</a:t>
                      </a:r>
                      <a:endParaRPr kumimoji="0" lang="es-ES" sz="1200" b="0" i="1"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1" u="none" strike="noStrike" cap="none" normalizeH="0" baseline="0" smtClean="0">
                          <a:ln>
                            <a:noFill/>
                          </a:ln>
                          <a:solidFill>
                            <a:schemeClr val="tx1"/>
                          </a:solidFill>
                          <a:effectLst/>
                          <a:latin typeface="Arial" charset="0"/>
                        </a:rPr>
                        <a:t>Diferidos</a:t>
                      </a:r>
                      <a:endParaRPr kumimoji="0" lang="es-ES" sz="1200" b="0" i="1"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1" u="none" strike="noStrike" cap="none" normalizeH="0" baseline="0" smtClean="0">
                          <a:ln>
                            <a:noFill/>
                          </a:ln>
                          <a:solidFill>
                            <a:schemeClr val="tx1"/>
                          </a:solidFill>
                          <a:effectLst/>
                          <a:latin typeface="Arial" charset="0"/>
                        </a:rPr>
                        <a:t>Amortizacion de Diferidos</a:t>
                      </a:r>
                      <a:endParaRPr kumimoji="0" lang="es-ES" sz="1200" b="0" i="1"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1" u="none" strike="noStrike" cap="none" normalizeH="0" baseline="0" smtClean="0">
                          <a:ln>
                            <a:noFill/>
                          </a:ln>
                          <a:solidFill>
                            <a:schemeClr val="tx1"/>
                          </a:solidFill>
                          <a:effectLst/>
                          <a:latin typeface="Arial" charset="0"/>
                        </a:rPr>
                        <a:t>Obligaciones Financieras</a:t>
                      </a:r>
                      <a:endParaRPr kumimoji="0" lang="es-ES" sz="1200" b="0" i="1"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MX" sz="1200" b="0" i="1" u="none" strike="noStrike" cap="none" normalizeH="0" baseline="0" smtClean="0">
                          <a:ln>
                            <a:noFill/>
                          </a:ln>
                          <a:solidFill>
                            <a:schemeClr val="tx1"/>
                          </a:solidFill>
                          <a:effectLst/>
                          <a:latin typeface="Arial" charset="0"/>
                        </a:rPr>
                        <a:t>Gastos por Intereses</a:t>
                      </a:r>
                      <a:endParaRPr kumimoji="0" lang="es-ES" sz="1200" b="0" i="1"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1"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1"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8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1"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1"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1"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s-CO" sz="1200" b="0" i="1"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729576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2299"/>
                                        </p:tgtEl>
                                        <p:attrNameLst>
                                          <p:attrName>style.visibility</p:attrName>
                                        </p:attrNameLst>
                                      </p:cBhvr>
                                      <p:to>
                                        <p:strVal val="visible"/>
                                      </p:to>
                                    </p:set>
                                    <p:anim calcmode="lin" valueType="num">
                                      <p:cBhvr additive="base">
                                        <p:cTn id="7" dur="500" fill="hold"/>
                                        <p:tgtEl>
                                          <p:spTgt spid="12299"/>
                                        </p:tgtEl>
                                        <p:attrNameLst>
                                          <p:attrName>ppt_x</p:attrName>
                                        </p:attrNameLst>
                                      </p:cBhvr>
                                      <p:tavLst>
                                        <p:tav tm="0">
                                          <p:val>
                                            <p:strVal val="0-#ppt_w/2"/>
                                          </p:val>
                                        </p:tav>
                                        <p:tav tm="100000">
                                          <p:val>
                                            <p:strVal val="#ppt_x"/>
                                          </p:val>
                                        </p:tav>
                                      </p:tavLst>
                                    </p:anim>
                                    <p:anim calcmode="lin" valueType="num">
                                      <p:cBhvr additive="base">
                                        <p:cTn id="8" dur="500" fill="hold"/>
                                        <p:tgtEl>
                                          <p:spTgt spid="1229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6"/>
                                        </p:tgtEl>
                                        <p:attrNameLst>
                                          <p:attrName>style.visibility</p:attrName>
                                        </p:attrNameLst>
                                      </p:cBhvr>
                                      <p:to>
                                        <p:strVal val="visible"/>
                                      </p:to>
                                    </p:set>
                                    <p:anim calcmode="lin" valueType="num">
                                      <p:cBhvr additive="base">
                                        <p:cTn id="13" dur="500" fill="hold"/>
                                        <p:tgtEl>
                                          <p:spTgt spid="12296"/>
                                        </p:tgtEl>
                                        <p:attrNameLst>
                                          <p:attrName>ppt_x</p:attrName>
                                        </p:attrNameLst>
                                      </p:cBhvr>
                                      <p:tavLst>
                                        <p:tav tm="0">
                                          <p:val>
                                            <p:strVal val="0-#ppt_w/2"/>
                                          </p:val>
                                        </p:tav>
                                        <p:tav tm="100000">
                                          <p:val>
                                            <p:strVal val="#ppt_x"/>
                                          </p:val>
                                        </p:tav>
                                      </p:tavLst>
                                    </p:anim>
                                    <p:anim calcmode="lin" valueType="num">
                                      <p:cBhvr additive="base">
                                        <p:cTn id="14" dur="500" fill="hold"/>
                                        <p:tgtEl>
                                          <p:spTgt spid="1229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12362"/>
                                        </p:tgtEl>
                                        <p:attrNameLst>
                                          <p:attrName>style.visibility</p:attrName>
                                        </p:attrNameLst>
                                      </p:cBhvr>
                                      <p:to>
                                        <p:strVal val="visible"/>
                                      </p:to>
                                    </p:set>
                                    <p:anim calcmode="lin" valueType="num">
                                      <p:cBhvr additive="base">
                                        <p:cTn id="19" dur="500" fill="hold"/>
                                        <p:tgtEl>
                                          <p:spTgt spid="12362"/>
                                        </p:tgtEl>
                                        <p:attrNameLst>
                                          <p:attrName>ppt_x</p:attrName>
                                        </p:attrNameLst>
                                      </p:cBhvr>
                                      <p:tavLst>
                                        <p:tav tm="0">
                                          <p:val>
                                            <p:strVal val="0-#ppt_w/2"/>
                                          </p:val>
                                        </p:tav>
                                        <p:tav tm="100000">
                                          <p:val>
                                            <p:strVal val="#ppt_x"/>
                                          </p:val>
                                        </p:tav>
                                      </p:tavLst>
                                    </p:anim>
                                    <p:anim calcmode="lin" valueType="num">
                                      <p:cBhvr additive="base">
                                        <p:cTn id="20" dur="500" fill="hold"/>
                                        <p:tgtEl>
                                          <p:spTgt spid="123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animBg="1"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83" name="Group 11"/>
          <p:cNvGraphicFramePr>
            <a:graphicFrameLocks noGrp="1"/>
          </p:cNvGraphicFramePr>
          <p:nvPr/>
        </p:nvGraphicFramePr>
        <p:xfrm>
          <a:off x="990600" y="685800"/>
          <a:ext cx="7315200" cy="701675"/>
        </p:xfrm>
        <a:graphic>
          <a:graphicData uri="http://schemas.openxmlformats.org/drawingml/2006/table">
            <a:tbl>
              <a:tblPr/>
              <a:tblGrid>
                <a:gridCol w="7315200"/>
              </a:tblGrid>
              <a:tr h="701675">
                <a:tc>
                  <a:txBody>
                    <a:bodyPr/>
                    <a:lstStyle/>
                    <a:p>
                      <a:pPr marL="381000" marR="0" lvl="0" indent="-381000" algn="ctr" defTabSz="914400" rtl="0" eaLnBrk="0" fontAlgn="base" latinLnBrk="0" hangingPunct="0">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Comparar datos del cliente con resultados esperados, utilizando datos no financieros</a:t>
                      </a:r>
                      <a:endParaRPr kumimoji="0" lang="es-ES" sz="2000" b="1" i="0" u="none" strike="noStrike" cap="none" normalizeH="0" baseline="0" smtClean="0">
                        <a:ln>
                          <a:noFill/>
                        </a:ln>
                        <a:solidFill>
                          <a:srgbClr val="000080"/>
                        </a:solidFill>
                        <a:effectLst/>
                        <a:latin typeface="Arial" charset="0"/>
                        <a:cs typeface="Times New Roman" charset="0"/>
                      </a:endParaRPr>
                    </a:p>
                  </a:txBody>
                  <a:tcPr marT="45761" marB="45761"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28680" name="Text Box 8"/>
          <p:cNvSpPr txBox="1">
            <a:spLocks noChangeArrowheads="1"/>
          </p:cNvSpPr>
          <p:nvPr/>
        </p:nvSpPr>
        <p:spPr bwMode="auto">
          <a:xfrm>
            <a:off x="1028700" y="1524000"/>
            <a:ext cx="7200900" cy="1524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u="none">
                <a:cs typeface="Times New Roman" charset="0"/>
              </a:rPr>
              <a:t>Son evaluaciones de información financiera hechas por un estudio de relaciones entre información financiera y no financiera.</a:t>
            </a:r>
            <a:r>
              <a:rPr lang="es-ES" sz="1800" b="1" u="none">
                <a:cs typeface="Times New Roman" charset="0"/>
              </a:rPr>
              <a:t> </a:t>
            </a:r>
            <a:endParaRPr lang="es-MX" sz="1800" b="1" u="none">
              <a:cs typeface="Times New Roman" charset="0"/>
            </a:endParaRPr>
          </a:p>
          <a:p>
            <a:pPr algn="just" eaLnBrk="1" hangingPunct="1">
              <a:buFontTx/>
              <a:buChar char="-"/>
            </a:pPr>
            <a:endParaRPr lang="es-MX" sz="800" b="1" u="none">
              <a:cs typeface="Times New Roman" charset="0"/>
            </a:endParaRPr>
          </a:p>
          <a:p>
            <a:pPr algn="just" eaLnBrk="1" hangingPunct="1">
              <a:buFontTx/>
              <a:buChar char="-"/>
            </a:pPr>
            <a:r>
              <a:rPr lang="es-MX" sz="1800" b="1" u="none">
                <a:cs typeface="Times New Roman" charset="0"/>
              </a:rPr>
              <a:t>La mayor preocupación al utilizar datos no financieros es la precisión de esos mismos datos</a:t>
            </a:r>
            <a:endParaRPr lang="es-ES" sz="1800" b="1" u="none">
              <a:cs typeface="Times New Roman" charset="0"/>
            </a:endParaRPr>
          </a:p>
        </p:txBody>
      </p:sp>
      <p:sp>
        <p:nvSpPr>
          <p:cNvPr id="28681" name="Text Box 9"/>
          <p:cNvSpPr txBox="1">
            <a:spLocks noChangeArrowheads="1"/>
          </p:cNvSpPr>
          <p:nvPr/>
        </p:nvSpPr>
        <p:spPr bwMode="auto">
          <a:xfrm>
            <a:off x="1028700" y="3200400"/>
            <a:ext cx="7200900" cy="2819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800" b="1" u="none">
                <a:cs typeface="Times New Roman" charset="0"/>
              </a:rPr>
              <a:t>Supongamos que al hacer la auditoria de un hotel, el auditor determina el numero de habitaciones, la tarifa por cada habitación y el índice de ocupación.</a:t>
            </a:r>
          </a:p>
          <a:p>
            <a:pPr algn="just" eaLnBrk="1" hangingPunct="1">
              <a:buFontTx/>
              <a:buChar char="-"/>
            </a:pPr>
            <a:endParaRPr lang="es-ES_tradnl" sz="800" b="1" u="none">
              <a:cs typeface="Times New Roman" charset="0"/>
            </a:endParaRPr>
          </a:p>
          <a:p>
            <a:pPr algn="just" eaLnBrk="1" hangingPunct="1">
              <a:buFontTx/>
              <a:buChar char="-"/>
            </a:pPr>
            <a:r>
              <a:rPr lang="es-ES_tradnl" sz="1800" b="1" u="none">
                <a:cs typeface="Times New Roman" charset="0"/>
              </a:rPr>
              <a:t>Utilizando estos datos, es relativamente sencillo estimar el ingreso total de las habitaciones para compararlo con los ingresos estimados así:</a:t>
            </a:r>
          </a:p>
          <a:p>
            <a:pPr algn="just" eaLnBrk="1" hangingPunct="1">
              <a:buFontTx/>
              <a:buChar char="-"/>
            </a:pPr>
            <a:endParaRPr lang="es-ES_tradnl" sz="800" b="1" u="none">
              <a:cs typeface="Times New Roman" charset="0"/>
            </a:endParaRPr>
          </a:p>
          <a:p>
            <a:pPr algn="just" eaLnBrk="1" hangingPunct="1"/>
            <a:r>
              <a:rPr lang="es-MX" sz="1800" b="1" u="none">
                <a:cs typeface="Times New Roman" charset="0"/>
              </a:rPr>
              <a:t>	# de Hab  *  Tarifa Promedio por Hab.  *  % de Ocupación  *  # de dias al Año =  Ingresos</a:t>
            </a:r>
            <a:endParaRPr lang="es-ES" sz="1800" b="1" u="none">
              <a:cs typeface="Times New Roman" charset="0"/>
            </a:endParaRPr>
          </a:p>
        </p:txBody>
      </p:sp>
    </p:spTree>
    <p:extLst>
      <p:ext uri="{BB962C8B-B14F-4D97-AF65-F5344CB8AC3E}">
        <p14:creationId xmlns:p14="http://schemas.microsoft.com/office/powerpoint/2010/main" val="1032049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8683"/>
                                        </p:tgtEl>
                                        <p:attrNameLst>
                                          <p:attrName>style.visibility</p:attrName>
                                        </p:attrNameLst>
                                      </p:cBhvr>
                                      <p:to>
                                        <p:strVal val="visible"/>
                                      </p:to>
                                    </p:set>
                                    <p:anim calcmode="lin" valueType="num">
                                      <p:cBhvr additive="base">
                                        <p:cTn id="7" dur="500" fill="hold"/>
                                        <p:tgtEl>
                                          <p:spTgt spid="28683"/>
                                        </p:tgtEl>
                                        <p:attrNameLst>
                                          <p:attrName>ppt_x</p:attrName>
                                        </p:attrNameLst>
                                      </p:cBhvr>
                                      <p:tavLst>
                                        <p:tav tm="0">
                                          <p:val>
                                            <p:strVal val="0-#ppt_w/2"/>
                                          </p:val>
                                        </p:tav>
                                        <p:tav tm="100000">
                                          <p:val>
                                            <p:strVal val="#ppt_x"/>
                                          </p:val>
                                        </p:tav>
                                      </p:tavLst>
                                    </p:anim>
                                    <p:anim calcmode="lin" valueType="num">
                                      <p:cBhvr additive="base">
                                        <p:cTn id="8" dur="500" fill="hold"/>
                                        <p:tgtEl>
                                          <p:spTgt spid="2868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80"/>
                                        </p:tgtEl>
                                        <p:attrNameLst>
                                          <p:attrName>style.visibility</p:attrName>
                                        </p:attrNameLst>
                                      </p:cBhvr>
                                      <p:to>
                                        <p:strVal val="visible"/>
                                      </p:to>
                                    </p:set>
                                    <p:anim calcmode="lin" valueType="num">
                                      <p:cBhvr additive="base">
                                        <p:cTn id="13" dur="500" fill="hold"/>
                                        <p:tgtEl>
                                          <p:spTgt spid="28680"/>
                                        </p:tgtEl>
                                        <p:attrNameLst>
                                          <p:attrName>ppt_x</p:attrName>
                                        </p:attrNameLst>
                                      </p:cBhvr>
                                      <p:tavLst>
                                        <p:tav tm="0">
                                          <p:val>
                                            <p:strVal val="0-#ppt_w/2"/>
                                          </p:val>
                                        </p:tav>
                                        <p:tav tm="100000">
                                          <p:val>
                                            <p:strVal val="#ppt_x"/>
                                          </p:val>
                                        </p:tav>
                                      </p:tavLst>
                                    </p:anim>
                                    <p:anim calcmode="lin" valueType="num">
                                      <p:cBhvr additive="base">
                                        <p:cTn id="14" dur="500" fill="hold"/>
                                        <p:tgtEl>
                                          <p:spTgt spid="28680"/>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81"/>
                                        </p:tgtEl>
                                        <p:attrNameLst>
                                          <p:attrName>style.visibility</p:attrName>
                                        </p:attrNameLst>
                                      </p:cBhvr>
                                      <p:to>
                                        <p:strVal val="visible"/>
                                      </p:to>
                                    </p:set>
                                    <p:anim calcmode="lin" valueType="num">
                                      <p:cBhvr additive="base">
                                        <p:cTn id="19" dur="500" fill="hold"/>
                                        <p:tgtEl>
                                          <p:spTgt spid="28681"/>
                                        </p:tgtEl>
                                        <p:attrNameLst>
                                          <p:attrName>ppt_x</p:attrName>
                                        </p:attrNameLst>
                                      </p:cBhvr>
                                      <p:tavLst>
                                        <p:tav tm="0">
                                          <p:val>
                                            <p:strVal val="0-#ppt_w/2"/>
                                          </p:val>
                                        </p:tav>
                                        <p:tav tm="100000">
                                          <p:val>
                                            <p:strVal val="#ppt_x"/>
                                          </p:val>
                                        </p:tav>
                                      </p:tavLst>
                                    </p:anim>
                                    <p:anim calcmode="lin" valueType="num">
                                      <p:cBhvr additive="base">
                                        <p:cTn id="20" dur="500" fill="hold"/>
                                        <p:tgtEl>
                                          <p:spTgt spid="2868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0" grpId="0" animBg="1" autoUpdateAnimBg="0"/>
      <p:bldP spid="28681" grpId="0" animBg="1"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1378" name="Group 2"/>
          <p:cNvGraphicFramePr>
            <a:graphicFrameLocks noGrp="1"/>
          </p:cNvGraphicFramePr>
          <p:nvPr/>
        </p:nvGraphicFramePr>
        <p:xfrm>
          <a:off x="990600" y="685800"/>
          <a:ext cx="7315200" cy="701675"/>
        </p:xfrm>
        <a:graphic>
          <a:graphicData uri="http://schemas.openxmlformats.org/drawingml/2006/table">
            <a:tbl>
              <a:tblPr/>
              <a:tblGrid>
                <a:gridCol w="7315200"/>
              </a:tblGrid>
              <a:tr h="701675">
                <a:tc>
                  <a:txBody>
                    <a:bodyPr/>
                    <a:lstStyle/>
                    <a:p>
                      <a:pPr marL="381000" marR="0" lvl="0" indent="-381000" algn="ctr" defTabSz="914400" rtl="0" eaLnBrk="0" fontAlgn="base" latinLnBrk="0" hangingPunct="0">
                        <a:lnSpc>
                          <a:spcPct val="100000"/>
                        </a:lnSpc>
                        <a:spcBef>
                          <a:spcPct val="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Comparar datos del cliente con resultados esperados, utilizando datos no financieros</a:t>
                      </a:r>
                      <a:endParaRPr kumimoji="0" lang="es-ES" sz="2000" b="1" i="0" u="none" strike="noStrike" cap="none" normalizeH="0" baseline="0" smtClean="0">
                        <a:ln>
                          <a:noFill/>
                        </a:ln>
                        <a:solidFill>
                          <a:srgbClr val="000080"/>
                        </a:solidFill>
                        <a:effectLst/>
                        <a:latin typeface="Arial" charset="0"/>
                        <a:cs typeface="Times New Roman" charset="0"/>
                      </a:endParaRPr>
                    </a:p>
                  </a:txBody>
                  <a:tcPr marT="45761" marB="45761"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01386" name="Text Box 10"/>
          <p:cNvSpPr txBox="1">
            <a:spLocks noChangeArrowheads="1"/>
          </p:cNvSpPr>
          <p:nvPr/>
        </p:nvSpPr>
        <p:spPr bwMode="auto">
          <a:xfrm>
            <a:off x="1028700" y="1600200"/>
            <a:ext cx="7200900" cy="3962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200" b="1" u="none">
                <a:cs typeface="Times New Roman" charset="0"/>
              </a:rPr>
              <a:t>En ocasiones se utiliza este método para estimar cuentas tale como:</a:t>
            </a:r>
          </a:p>
          <a:p>
            <a:pPr algn="just" eaLnBrk="1" hangingPunct="1">
              <a:buFontTx/>
              <a:buChar char="-"/>
            </a:pPr>
            <a:endParaRPr lang="es-ES_tradnl" sz="1600" b="1" u="none">
              <a:cs typeface="Times New Roman" charset="0"/>
            </a:endParaRPr>
          </a:p>
          <a:p>
            <a:pPr algn="just" eaLnBrk="1" hangingPunct="1">
              <a:buFontTx/>
              <a:buChar char="-"/>
            </a:pPr>
            <a:r>
              <a:rPr lang="es-ES_tradnl" sz="2200" b="1" u="none">
                <a:cs typeface="Times New Roman" charset="0"/>
              </a:rPr>
              <a:t>Ingresos por matriculas en las universidades (matricula promedio por numero de alumnos)</a:t>
            </a:r>
          </a:p>
          <a:p>
            <a:pPr algn="just" eaLnBrk="1" hangingPunct="1">
              <a:buFontTx/>
              <a:buChar char="-"/>
            </a:pPr>
            <a:endParaRPr lang="es-ES_tradnl" sz="1600" b="1" u="none">
              <a:cs typeface="Times New Roman" charset="0"/>
            </a:endParaRPr>
          </a:p>
          <a:p>
            <a:pPr algn="just" eaLnBrk="1" hangingPunct="1">
              <a:buFontTx/>
              <a:buChar char="-"/>
            </a:pPr>
            <a:r>
              <a:rPr lang="es-ES_tradnl" sz="2200" b="1" u="none">
                <a:cs typeface="Times New Roman" charset="0"/>
              </a:rPr>
              <a:t>Nomina de Fabrica: (total horas trabajadas por salarios)</a:t>
            </a:r>
          </a:p>
          <a:p>
            <a:pPr algn="just" eaLnBrk="1" hangingPunct="1">
              <a:buFontTx/>
              <a:buChar char="-"/>
            </a:pPr>
            <a:endParaRPr lang="es-ES_tradnl" sz="1600" b="1" u="none">
              <a:cs typeface="Times New Roman" charset="0"/>
            </a:endParaRPr>
          </a:p>
          <a:p>
            <a:pPr algn="just" eaLnBrk="1" hangingPunct="1">
              <a:buFontTx/>
              <a:buChar char="-"/>
            </a:pPr>
            <a:r>
              <a:rPr lang="es-ES_tradnl" sz="2200" b="1" u="none">
                <a:cs typeface="Times New Roman" charset="0"/>
              </a:rPr>
              <a:t>Costo de Ventas (unidades vendidas por Costo por Unidad)</a:t>
            </a:r>
            <a:endParaRPr lang="es-ES" sz="2200" b="1" u="none">
              <a:cs typeface="Times New Roman" charset="0"/>
            </a:endParaRPr>
          </a:p>
        </p:txBody>
      </p:sp>
    </p:spTree>
    <p:extLst>
      <p:ext uri="{BB962C8B-B14F-4D97-AF65-F5344CB8AC3E}">
        <p14:creationId xmlns:p14="http://schemas.microsoft.com/office/powerpoint/2010/main" val="1672804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1378"/>
                                        </p:tgtEl>
                                        <p:attrNameLst>
                                          <p:attrName>style.visibility</p:attrName>
                                        </p:attrNameLst>
                                      </p:cBhvr>
                                      <p:to>
                                        <p:strVal val="visible"/>
                                      </p:to>
                                    </p:set>
                                    <p:anim calcmode="lin" valueType="num">
                                      <p:cBhvr additive="base">
                                        <p:cTn id="7" dur="500" fill="hold"/>
                                        <p:tgtEl>
                                          <p:spTgt spid="101378"/>
                                        </p:tgtEl>
                                        <p:attrNameLst>
                                          <p:attrName>ppt_x</p:attrName>
                                        </p:attrNameLst>
                                      </p:cBhvr>
                                      <p:tavLst>
                                        <p:tav tm="0">
                                          <p:val>
                                            <p:strVal val="0-#ppt_w/2"/>
                                          </p:val>
                                        </p:tav>
                                        <p:tav tm="100000">
                                          <p:val>
                                            <p:strVal val="#ppt_x"/>
                                          </p:val>
                                        </p:tav>
                                      </p:tavLst>
                                    </p:anim>
                                    <p:anim calcmode="lin" valueType="num">
                                      <p:cBhvr additive="base">
                                        <p:cTn id="8" dur="500" fill="hold"/>
                                        <p:tgtEl>
                                          <p:spTgt spid="1013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1386"/>
                                        </p:tgtEl>
                                        <p:attrNameLst>
                                          <p:attrName>style.visibility</p:attrName>
                                        </p:attrNameLst>
                                      </p:cBhvr>
                                      <p:to>
                                        <p:strVal val="visible"/>
                                      </p:to>
                                    </p:set>
                                    <p:anim calcmode="lin" valueType="num">
                                      <p:cBhvr additive="base">
                                        <p:cTn id="13" dur="500" fill="hold"/>
                                        <p:tgtEl>
                                          <p:spTgt spid="101386"/>
                                        </p:tgtEl>
                                        <p:attrNameLst>
                                          <p:attrName>ppt_x</p:attrName>
                                        </p:attrNameLst>
                                      </p:cBhvr>
                                      <p:tavLst>
                                        <p:tav tm="0">
                                          <p:val>
                                            <p:strVal val="0-#ppt_w/2"/>
                                          </p:val>
                                        </p:tav>
                                        <p:tav tm="100000">
                                          <p:val>
                                            <p:strVal val="#ppt_x"/>
                                          </p:val>
                                        </p:tav>
                                      </p:tavLst>
                                    </p:anim>
                                    <p:anim calcmode="lin" valueType="num">
                                      <p:cBhvr additive="base">
                                        <p:cTn id="14" dur="500" fill="hold"/>
                                        <p:tgtEl>
                                          <p:spTgt spid="1013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6"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990600" y="1323975"/>
            <a:ext cx="1752600" cy="3603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700" b="1" u="none">
                <a:cs typeface="Times New Roman" charset="0"/>
              </a:rPr>
              <a:t>Definición </a:t>
            </a:r>
            <a:endParaRPr lang="es-ES" sz="1700" b="1" u="none">
              <a:cs typeface="Times New Roman" charset="0"/>
            </a:endParaRPr>
          </a:p>
        </p:txBody>
      </p:sp>
      <p:graphicFrame>
        <p:nvGraphicFramePr>
          <p:cNvPr id="65539"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PRUEBAS DE DETALLES</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65545" name="Text Box 9"/>
          <p:cNvSpPr txBox="1">
            <a:spLocks noChangeArrowheads="1"/>
          </p:cNvSpPr>
          <p:nvPr/>
        </p:nvSpPr>
        <p:spPr bwMode="auto">
          <a:xfrm>
            <a:off x="990600" y="1865313"/>
            <a:ext cx="7086600" cy="8778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700" b="1" u="none">
                <a:cs typeface="Times New Roman" charset="0"/>
              </a:rPr>
              <a:t>Son la aplicación de uno o mas de los siete tipos de técnicas de auditoria a las partidas o transacciones individuales que constituyen un saldo de cuenta o una clase de transacción.</a:t>
            </a:r>
            <a:endParaRPr lang="es-ES" sz="1700" b="1" u="none">
              <a:cs typeface="Times New Roman" charset="0"/>
            </a:endParaRPr>
          </a:p>
        </p:txBody>
      </p:sp>
      <p:sp>
        <p:nvSpPr>
          <p:cNvPr id="65546" name="Text Box 10"/>
          <p:cNvSpPr txBox="1">
            <a:spLocks noChangeArrowheads="1"/>
          </p:cNvSpPr>
          <p:nvPr/>
        </p:nvSpPr>
        <p:spPr bwMode="auto">
          <a:xfrm>
            <a:off x="1028700" y="4154488"/>
            <a:ext cx="7086600" cy="13954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700" b="1" u="none">
                <a:cs typeface="Times New Roman" charset="0"/>
              </a:rPr>
              <a:t>Comparar los conteos de inventario del auditor y del cliente con respecto a las diferencias en cantidades.</a:t>
            </a:r>
          </a:p>
          <a:p>
            <a:pPr algn="just" eaLnBrk="1" hangingPunct="1">
              <a:buFontTx/>
              <a:buChar char="-"/>
            </a:pPr>
            <a:r>
              <a:rPr lang="es-ES_tradnl" sz="1700" b="1" u="none">
                <a:cs typeface="Times New Roman" charset="0"/>
              </a:rPr>
              <a:t>Comparar los saldos del cliente con los extractos bancarios</a:t>
            </a:r>
          </a:p>
          <a:p>
            <a:pPr algn="just" eaLnBrk="1" hangingPunct="1">
              <a:buFontTx/>
              <a:buChar char="-"/>
            </a:pPr>
            <a:r>
              <a:rPr lang="es-ES_tradnl" sz="1700" b="1" u="none">
                <a:cs typeface="Times New Roman" charset="0"/>
              </a:rPr>
              <a:t>Comparar los saldos del cliente con los títulos valores</a:t>
            </a:r>
          </a:p>
          <a:p>
            <a:pPr algn="just" eaLnBrk="1" hangingPunct="1">
              <a:buFontTx/>
              <a:buChar char="-"/>
            </a:pPr>
            <a:r>
              <a:rPr lang="es-ES_tradnl" sz="1700" b="1" u="none">
                <a:cs typeface="Times New Roman" charset="0"/>
              </a:rPr>
              <a:t>Comparar los saldos del cliente con los pagares</a:t>
            </a:r>
            <a:endParaRPr lang="es-ES" sz="1700" b="1" u="none">
              <a:cs typeface="Times New Roman" charset="0"/>
            </a:endParaRPr>
          </a:p>
        </p:txBody>
      </p:sp>
      <p:sp>
        <p:nvSpPr>
          <p:cNvPr id="65547" name="Text Box 11"/>
          <p:cNvSpPr txBox="1">
            <a:spLocks noChangeArrowheads="1"/>
          </p:cNvSpPr>
          <p:nvPr/>
        </p:nvSpPr>
        <p:spPr bwMode="auto">
          <a:xfrm>
            <a:off x="990600" y="2924175"/>
            <a:ext cx="1752600" cy="3603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700" b="1" u="none">
                <a:cs typeface="Times New Roman" charset="0"/>
              </a:rPr>
              <a:t>Aplicación</a:t>
            </a:r>
            <a:endParaRPr lang="es-ES" sz="1700" b="1" u="none">
              <a:cs typeface="Times New Roman" charset="0"/>
            </a:endParaRPr>
          </a:p>
        </p:txBody>
      </p:sp>
      <p:sp>
        <p:nvSpPr>
          <p:cNvPr id="65548" name="Text Box 12"/>
          <p:cNvSpPr txBox="1">
            <a:spLocks noChangeArrowheads="1"/>
          </p:cNvSpPr>
          <p:nvPr/>
        </p:nvSpPr>
        <p:spPr bwMode="auto">
          <a:xfrm>
            <a:off x="990600" y="3575050"/>
            <a:ext cx="1828800" cy="3603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700" b="1" u="none">
                <a:cs typeface="Times New Roman" charset="0"/>
              </a:rPr>
              <a:t>Comparación</a:t>
            </a:r>
            <a:endParaRPr lang="es-ES" sz="1700" b="1" u="none">
              <a:cs typeface="Times New Roman" charset="0"/>
            </a:endParaRPr>
          </a:p>
        </p:txBody>
      </p:sp>
    </p:spTree>
    <p:extLst>
      <p:ext uri="{BB962C8B-B14F-4D97-AF65-F5344CB8AC3E}">
        <p14:creationId xmlns:p14="http://schemas.microsoft.com/office/powerpoint/2010/main" val="4000496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5539"/>
                                        </p:tgtEl>
                                        <p:attrNameLst>
                                          <p:attrName>style.visibility</p:attrName>
                                        </p:attrNameLst>
                                      </p:cBhvr>
                                      <p:to>
                                        <p:strVal val="visible"/>
                                      </p:to>
                                    </p:set>
                                    <p:anim calcmode="lin" valueType="num">
                                      <p:cBhvr additive="base">
                                        <p:cTn id="7" dur="500" fill="hold"/>
                                        <p:tgtEl>
                                          <p:spTgt spid="65539"/>
                                        </p:tgtEl>
                                        <p:attrNameLst>
                                          <p:attrName>ppt_x</p:attrName>
                                        </p:attrNameLst>
                                      </p:cBhvr>
                                      <p:tavLst>
                                        <p:tav tm="0">
                                          <p:val>
                                            <p:strVal val="0-#ppt_w/2"/>
                                          </p:val>
                                        </p:tav>
                                        <p:tav tm="100000">
                                          <p:val>
                                            <p:strVal val="#ppt_x"/>
                                          </p:val>
                                        </p:tav>
                                      </p:tavLst>
                                    </p:anim>
                                    <p:anim calcmode="lin" valueType="num">
                                      <p:cBhvr additive="base">
                                        <p:cTn id="8" dur="500" fill="hold"/>
                                        <p:tgtEl>
                                          <p:spTgt spid="6553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5538"/>
                                        </p:tgtEl>
                                        <p:attrNameLst>
                                          <p:attrName>style.visibility</p:attrName>
                                        </p:attrNameLst>
                                      </p:cBhvr>
                                      <p:to>
                                        <p:strVal val="visible"/>
                                      </p:to>
                                    </p:set>
                                    <p:anim calcmode="lin" valueType="num">
                                      <p:cBhvr additive="base">
                                        <p:cTn id="13" dur="500" fill="hold"/>
                                        <p:tgtEl>
                                          <p:spTgt spid="65538"/>
                                        </p:tgtEl>
                                        <p:attrNameLst>
                                          <p:attrName>ppt_x</p:attrName>
                                        </p:attrNameLst>
                                      </p:cBhvr>
                                      <p:tavLst>
                                        <p:tav tm="0">
                                          <p:val>
                                            <p:strVal val="0-#ppt_w/2"/>
                                          </p:val>
                                        </p:tav>
                                        <p:tav tm="100000">
                                          <p:val>
                                            <p:strVal val="#ppt_x"/>
                                          </p:val>
                                        </p:tav>
                                      </p:tavLst>
                                    </p:anim>
                                    <p:anim calcmode="lin" valueType="num">
                                      <p:cBhvr additive="base">
                                        <p:cTn id="14" dur="500" fill="hold"/>
                                        <p:tgtEl>
                                          <p:spTgt spid="655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5545"/>
                                        </p:tgtEl>
                                        <p:attrNameLst>
                                          <p:attrName>style.visibility</p:attrName>
                                        </p:attrNameLst>
                                      </p:cBhvr>
                                      <p:to>
                                        <p:strVal val="visible"/>
                                      </p:to>
                                    </p:set>
                                    <p:anim calcmode="lin" valueType="num">
                                      <p:cBhvr additive="base">
                                        <p:cTn id="19" dur="500" fill="hold"/>
                                        <p:tgtEl>
                                          <p:spTgt spid="65545"/>
                                        </p:tgtEl>
                                        <p:attrNameLst>
                                          <p:attrName>ppt_x</p:attrName>
                                        </p:attrNameLst>
                                      </p:cBhvr>
                                      <p:tavLst>
                                        <p:tav tm="0">
                                          <p:val>
                                            <p:strVal val="0-#ppt_w/2"/>
                                          </p:val>
                                        </p:tav>
                                        <p:tav tm="100000">
                                          <p:val>
                                            <p:strVal val="#ppt_x"/>
                                          </p:val>
                                        </p:tav>
                                      </p:tavLst>
                                    </p:anim>
                                    <p:anim calcmode="lin" valueType="num">
                                      <p:cBhvr additive="base">
                                        <p:cTn id="20" dur="500" fill="hold"/>
                                        <p:tgtEl>
                                          <p:spTgt spid="65545"/>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5547"/>
                                        </p:tgtEl>
                                        <p:attrNameLst>
                                          <p:attrName>style.visibility</p:attrName>
                                        </p:attrNameLst>
                                      </p:cBhvr>
                                      <p:to>
                                        <p:strVal val="visible"/>
                                      </p:to>
                                    </p:set>
                                    <p:anim calcmode="lin" valueType="num">
                                      <p:cBhvr additive="base">
                                        <p:cTn id="25" dur="500" fill="hold"/>
                                        <p:tgtEl>
                                          <p:spTgt spid="65547"/>
                                        </p:tgtEl>
                                        <p:attrNameLst>
                                          <p:attrName>ppt_x</p:attrName>
                                        </p:attrNameLst>
                                      </p:cBhvr>
                                      <p:tavLst>
                                        <p:tav tm="0">
                                          <p:val>
                                            <p:strVal val="0-#ppt_w/2"/>
                                          </p:val>
                                        </p:tav>
                                        <p:tav tm="100000">
                                          <p:val>
                                            <p:strVal val="#ppt_x"/>
                                          </p:val>
                                        </p:tav>
                                      </p:tavLst>
                                    </p:anim>
                                    <p:anim calcmode="lin" valueType="num">
                                      <p:cBhvr additive="base">
                                        <p:cTn id="26" dur="500" fill="hold"/>
                                        <p:tgtEl>
                                          <p:spTgt spid="65547"/>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5548"/>
                                        </p:tgtEl>
                                        <p:attrNameLst>
                                          <p:attrName>style.visibility</p:attrName>
                                        </p:attrNameLst>
                                      </p:cBhvr>
                                      <p:to>
                                        <p:strVal val="visible"/>
                                      </p:to>
                                    </p:set>
                                    <p:anim calcmode="lin" valueType="num">
                                      <p:cBhvr additive="base">
                                        <p:cTn id="31" dur="500" fill="hold"/>
                                        <p:tgtEl>
                                          <p:spTgt spid="65548"/>
                                        </p:tgtEl>
                                        <p:attrNameLst>
                                          <p:attrName>ppt_x</p:attrName>
                                        </p:attrNameLst>
                                      </p:cBhvr>
                                      <p:tavLst>
                                        <p:tav tm="0">
                                          <p:val>
                                            <p:strVal val="0-#ppt_w/2"/>
                                          </p:val>
                                        </p:tav>
                                        <p:tav tm="100000">
                                          <p:val>
                                            <p:strVal val="#ppt_x"/>
                                          </p:val>
                                        </p:tav>
                                      </p:tavLst>
                                    </p:anim>
                                    <p:anim calcmode="lin" valueType="num">
                                      <p:cBhvr additive="base">
                                        <p:cTn id="32" dur="500" fill="hold"/>
                                        <p:tgtEl>
                                          <p:spTgt spid="6554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5546"/>
                                        </p:tgtEl>
                                        <p:attrNameLst>
                                          <p:attrName>style.visibility</p:attrName>
                                        </p:attrNameLst>
                                      </p:cBhvr>
                                      <p:to>
                                        <p:strVal val="visible"/>
                                      </p:to>
                                    </p:set>
                                    <p:anim calcmode="lin" valueType="num">
                                      <p:cBhvr additive="base">
                                        <p:cTn id="37" dur="500" fill="hold"/>
                                        <p:tgtEl>
                                          <p:spTgt spid="65546"/>
                                        </p:tgtEl>
                                        <p:attrNameLst>
                                          <p:attrName>ppt_x</p:attrName>
                                        </p:attrNameLst>
                                      </p:cBhvr>
                                      <p:tavLst>
                                        <p:tav tm="0">
                                          <p:val>
                                            <p:strVal val="0-#ppt_w/2"/>
                                          </p:val>
                                        </p:tav>
                                        <p:tav tm="100000">
                                          <p:val>
                                            <p:strVal val="#ppt_x"/>
                                          </p:val>
                                        </p:tav>
                                      </p:tavLst>
                                    </p:anim>
                                    <p:anim calcmode="lin" valueType="num">
                                      <p:cBhvr additive="base">
                                        <p:cTn id="38" dur="500" fill="hold"/>
                                        <p:tgtEl>
                                          <p:spTgt spid="655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nimBg="1" autoUpdateAnimBg="0"/>
      <p:bldP spid="65545" grpId="0" animBg="1" autoUpdateAnimBg="0"/>
      <p:bldP spid="65546" grpId="0" animBg="1" autoUpdateAnimBg="0"/>
      <p:bldP spid="65547" grpId="0" animBg="1" autoUpdateAnimBg="0"/>
      <p:bldP spid="65548"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403"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PRUEBAS DE DETALLES</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02413" name="Text Box 13"/>
          <p:cNvSpPr txBox="1">
            <a:spLocks noChangeArrowheads="1"/>
          </p:cNvSpPr>
          <p:nvPr/>
        </p:nvSpPr>
        <p:spPr bwMode="auto">
          <a:xfrm>
            <a:off x="990600" y="1574800"/>
            <a:ext cx="2743200"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000" b="1" u="none">
                <a:cs typeface="Times New Roman" charset="0"/>
              </a:rPr>
              <a:t>Cálculos</a:t>
            </a:r>
            <a:endParaRPr lang="es-ES" sz="2000" b="1" u="none">
              <a:cs typeface="Times New Roman" charset="0"/>
            </a:endParaRPr>
          </a:p>
        </p:txBody>
      </p:sp>
      <p:sp>
        <p:nvSpPr>
          <p:cNvPr id="102414" name="Text Box 14"/>
          <p:cNvSpPr txBox="1">
            <a:spLocks noChangeArrowheads="1"/>
          </p:cNvSpPr>
          <p:nvPr/>
        </p:nvSpPr>
        <p:spPr bwMode="auto">
          <a:xfrm>
            <a:off x="1028700" y="2336800"/>
            <a:ext cx="7048500" cy="31496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Verificar la exactitud de los costos del inventario mediante el calculo del precio de compra multiplicado por la cantidad.</a:t>
            </a:r>
          </a:p>
          <a:p>
            <a:pPr algn="just" eaLnBrk="1" hangingPunct="1">
              <a:buFontTx/>
              <a:buChar char="-"/>
            </a:pPr>
            <a:r>
              <a:rPr lang="es-MX" sz="2000" b="1" u="none">
                <a:cs typeface="Times New Roman" charset="0"/>
              </a:rPr>
              <a:t>Calcular el Gasto por deprecicion de la propiedad, planta y equipo</a:t>
            </a:r>
          </a:p>
          <a:p>
            <a:pPr algn="just" eaLnBrk="1" hangingPunct="1">
              <a:buFontTx/>
              <a:buChar char="-"/>
            </a:pPr>
            <a:r>
              <a:rPr lang="es-MX" sz="2000" b="1" u="none">
                <a:cs typeface="Times New Roman" charset="0"/>
              </a:rPr>
              <a:t>Calcular los gastos financieros de las obligaciones financieras</a:t>
            </a:r>
          </a:p>
          <a:p>
            <a:pPr algn="just" eaLnBrk="1" hangingPunct="1">
              <a:buFontTx/>
              <a:buChar char="-"/>
            </a:pPr>
            <a:r>
              <a:rPr lang="es-MX" sz="2000" b="1" u="none">
                <a:cs typeface="Times New Roman" charset="0"/>
              </a:rPr>
              <a:t>Calcular los intereses generados por los títulos</a:t>
            </a:r>
          </a:p>
          <a:p>
            <a:pPr algn="just" eaLnBrk="1" hangingPunct="1">
              <a:buFontTx/>
              <a:buChar char="-"/>
            </a:pPr>
            <a:r>
              <a:rPr lang="es-MX" sz="2000" b="1" u="none">
                <a:cs typeface="Times New Roman" charset="0"/>
              </a:rPr>
              <a:t>Calcular la diferencia en cambio de la cartera y las obligaciones en moneda extrangera</a:t>
            </a:r>
            <a:endParaRPr lang="es-ES" sz="2000" b="1" u="none">
              <a:cs typeface="Times New Roman" charset="0"/>
            </a:endParaRPr>
          </a:p>
        </p:txBody>
      </p:sp>
    </p:spTree>
    <p:extLst>
      <p:ext uri="{BB962C8B-B14F-4D97-AF65-F5344CB8AC3E}">
        <p14:creationId xmlns:p14="http://schemas.microsoft.com/office/powerpoint/2010/main" val="3603306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2403"/>
                                        </p:tgtEl>
                                        <p:attrNameLst>
                                          <p:attrName>style.visibility</p:attrName>
                                        </p:attrNameLst>
                                      </p:cBhvr>
                                      <p:to>
                                        <p:strVal val="visible"/>
                                      </p:to>
                                    </p:set>
                                    <p:anim calcmode="lin" valueType="num">
                                      <p:cBhvr additive="base">
                                        <p:cTn id="7" dur="500" fill="hold"/>
                                        <p:tgtEl>
                                          <p:spTgt spid="102403"/>
                                        </p:tgtEl>
                                        <p:attrNameLst>
                                          <p:attrName>ppt_x</p:attrName>
                                        </p:attrNameLst>
                                      </p:cBhvr>
                                      <p:tavLst>
                                        <p:tav tm="0">
                                          <p:val>
                                            <p:strVal val="0-#ppt_w/2"/>
                                          </p:val>
                                        </p:tav>
                                        <p:tav tm="100000">
                                          <p:val>
                                            <p:strVal val="#ppt_x"/>
                                          </p:val>
                                        </p:tav>
                                      </p:tavLst>
                                    </p:anim>
                                    <p:anim calcmode="lin" valueType="num">
                                      <p:cBhvr additive="base">
                                        <p:cTn id="8" dur="500" fill="hold"/>
                                        <p:tgtEl>
                                          <p:spTgt spid="102403"/>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413"/>
                                        </p:tgtEl>
                                        <p:attrNameLst>
                                          <p:attrName>style.visibility</p:attrName>
                                        </p:attrNameLst>
                                      </p:cBhvr>
                                      <p:to>
                                        <p:strVal val="visible"/>
                                      </p:to>
                                    </p:set>
                                    <p:anim calcmode="lin" valueType="num">
                                      <p:cBhvr additive="base">
                                        <p:cTn id="13" dur="500" fill="hold"/>
                                        <p:tgtEl>
                                          <p:spTgt spid="102413"/>
                                        </p:tgtEl>
                                        <p:attrNameLst>
                                          <p:attrName>ppt_x</p:attrName>
                                        </p:attrNameLst>
                                      </p:cBhvr>
                                      <p:tavLst>
                                        <p:tav tm="0">
                                          <p:val>
                                            <p:strVal val="0-#ppt_w/2"/>
                                          </p:val>
                                        </p:tav>
                                        <p:tav tm="100000">
                                          <p:val>
                                            <p:strVal val="#ppt_x"/>
                                          </p:val>
                                        </p:tav>
                                      </p:tavLst>
                                    </p:anim>
                                    <p:anim calcmode="lin" valueType="num">
                                      <p:cBhvr additive="base">
                                        <p:cTn id="14" dur="500" fill="hold"/>
                                        <p:tgtEl>
                                          <p:spTgt spid="10241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414"/>
                                        </p:tgtEl>
                                        <p:attrNameLst>
                                          <p:attrName>style.visibility</p:attrName>
                                        </p:attrNameLst>
                                      </p:cBhvr>
                                      <p:to>
                                        <p:strVal val="visible"/>
                                      </p:to>
                                    </p:set>
                                    <p:anim calcmode="lin" valueType="num">
                                      <p:cBhvr additive="base">
                                        <p:cTn id="19" dur="500" fill="hold"/>
                                        <p:tgtEl>
                                          <p:spTgt spid="102414"/>
                                        </p:tgtEl>
                                        <p:attrNameLst>
                                          <p:attrName>ppt_x</p:attrName>
                                        </p:attrNameLst>
                                      </p:cBhvr>
                                      <p:tavLst>
                                        <p:tav tm="0">
                                          <p:val>
                                            <p:strVal val="0-#ppt_w/2"/>
                                          </p:val>
                                        </p:tav>
                                        <p:tav tm="100000">
                                          <p:val>
                                            <p:strVal val="#ppt_x"/>
                                          </p:val>
                                        </p:tav>
                                      </p:tavLst>
                                    </p:anim>
                                    <p:anim calcmode="lin" valueType="num">
                                      <p:cBhvr additive="base">
                                        <p:cTn id="20" dur="500" fill="hold"/>
                                        <p:tgtEl>
                                          <p:spTgt spid="1024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13" grpId="0" animBg="1" autoUpdateAnimBg="0"/>
      <p:bldP spid="102414" grpId="0" animBg="1"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6563" name="Group 3"/>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PRUEBAS DE DETALLES</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66570" name="Text Box 10"/>
          <p:cNvSpPr txBox="1">
            <a:spLocks noChangeArrowheads="1"/>
          </p:cNvSpPr>
          <p:nvPr/>
        </p:nvSpPr>
        <p:spPr bwMode="auto">
          <a:xfrm>
            <a:off x="1028700" y="2870200"/>
            <a:ext cx="7086600" cy="2540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000" b="1" u="none">
                <a:cs typeface="Times New Roman" charset="0"/>
              </a:rPr>
              <a:t>Escribirles directamente a los terceros y solicitarles que confirmen las cantidades de inventario que tengan en su poder a favor del cliente</a:t>
            </a:r>
          </a:p>
          <a:p>
            <a:pPr algn="just" eaLnBrk="1" hangingPunct="1">
              <a:buFontTx/>
              <a:buChar char="-"/>
            </a:pPr>
            <a:r>
              <a:rPr lang="es-ES_tradnl" sz="2000" b="1" u="none">
                <a:cs typeface="Times New Roman" charset="0"/>
              </a:rPr>
              <a:t>Escribirles a los abogados para que confirmen los litigios a cargo del cliente y su probabilidad de éxito</a:t>
            </a:r>
          </a:p>
          <a:p>
            <a:pPr algn="just" eaLnBrk="1" hangingPunct="1">
              <a:buFontTx/>
              <a:buChar char="-"/>
            </a:pPr>
            <a:r>
              <a:rPr lang="es-ES_tradnl" sz="2000" b="1" u="none">
                <a:cs typeface="Times New Roman" charset="0"/>
              </a:rPr>
              <a:t>Escribirles a las entidades financieras para que nos confirme: Saldo en bancos, inversiones, obligaciones financieras etc.</a:t>
            </a:r>
            <a:endParaRPr lang="es-ES" sz="2000" b="1" u="none">
              <a:cs typeface="Times New Roman" charset="0"/>
            </a:endParaRPr>
          </a:p>
        </p:txBody>
      </p:sp>
      <p:sp>
        <p:nvSpPr>
          <p:cNvPr id="66571" name="Text Box 11"/>
          <p:cNvSpPr txBox="1">
            <a:spLocks noChangeArrowheads="1"/>
          </p:cNvSpPr>
          <p:nvPr/>
        </p:nvSpPr>
        <p:spPr bwMode="auto">
          <a:xfrm>
            <a:off x="1066800" y="1452563"/>
            <a:ext cx="2133600"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000" b="1" u="none">
                <a:cs typeface="Times New Roman" charset="0"/>
              </a:rPr>
              <a:t>Aplicación</a:t>
            </a:r>
            <a:endParaRPr lang="es-ES" sz="2000" b="1" u="none">
              <a:cs typeface="Times New Roman" charset="0"/>
            </a:endParaRPr>
          </a:p>
        </p:txBody>
      </p:sp>
      <p:sp>
        <p:nvSpPr>
          <p:cNvPr id="66572" name="Text Box 12"/>
          <p:cNvSpPr txBox="1">
            <a:spLocks noChangeArrowheads="1"/>
          </p:cNvSpPr>
          <p:nvPr/>
        </p:nvSpPr>
        <p:spPr bwMode="auto">
          <a:xfrm>
            <a:off x="1066800" y="2108200"/>
            <a:ext cx="2133600"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000" b="1" u="none">
                <a:cs typeface="Times New Roman" charset="0"/>
              </a:rPr>
              <a:t>Confirmación</a:t>
            </a:r>
            <a:endParaRPr lang="es-ES" sz="2000" b="1" u="none">
              <a:cs typeface="Times New Roman" charset="0"/>
            </a:endParaRPr>
          </a:p>
        </p:txBody>
      </p:sp>
    </p:spTree>
    <p:extLst>
      <p:ext uri="{BB962C8B-B14F-4D97-AF65-F5344CB8AC3E}">
        <p14:creationId xmlns:p14="http://schemas.microsoft.com/office/powerpoint/2010/main" val="27881043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71"/>
                                        </p:tgtEl>
                                        <p:attrNameLst>
                                          <p:attrName>style.visibility</p:attrName>
                                        </p:attrNameLst>
                                      </p:cBhvr>
                                      <p:to>
                                        <p:strVal val="visible"/>
                                      </p:to>
                                    </p:set>
                                    <p:anim calcmode="lin" valueType="num">
                                      <p:cBhvr additive="base">
                                        <p:cTn id="7" dur="500" fill="hold"/>
                                        <p:tgtEl>
                                          <p:spTgt spid="66571"/>
                                        </p:tgtEl>
                                        <p:attrNameLst>
                                          <p:attrName>ppt_x</p:attrName>
                                        </p:attrNameLst>
                                      </p:cBhvr>
                                      <p:tavLst>
                                        <p:tav tm="0">
                                          <p:val>
                                            <p:strVal val="0-#ppt_w/2"/>
                                          </p:val>
                                        </p:tav>
                                        <p:tav tm="100000">
                                          <p:val>
                                            <p:strVal val="#ppt_x"/>
                                          </p:val>
                                        </p:tav>
                                      </p:tavLst>
                                    </p:anim>
                                    <p:anim calcmode="lin" valueType="num">
                                      <p:cBhvr additive="base">
                                        <p:cTn id="8" dur="500" fill="hold"/>
                                        <p:tgtEl>
                                          <p:spTgt spid="6657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72"/>
                                        </p:tgtEl>
                                        <p:attrNameLst>
                                          <p:attrName>style.visibility</p:attrName>
                                        </p:attrNameLst>
                                      </p:cBhvr>
                                      <p:to>
                                        <p:strVal val="visible"/>
                                      </p:to>
                                    </p:set>
                                    <p:anim calcmode="lin" valueType="num">
                                      <p:cBhvr additive="base">
                                        <p:cTn id="13" dur="500" fill="hold"/>
                                        <p:tgtEl>
                                          <p:spTgt spid="66572"/>
                                        </p:tgtEl>
                                        <p:attrNameLst>
                                          <p:attrName>ppt_x</p:attrName>
                                        </p:attrNameLst>
                                      </p:cBhvr>
                                      <p:tavLst>
                                        <p:tav tm="0">
                                          <p:val>
                                            <p:strVal val="0-#ppt_w/2"/>
                                          </p:val>
                                        </p:tav>
                                        <p:tav tm="100000">
                                          <p:val>
                                            <p:strVal val="#ppt_x"/>
                                          </p:val>
                                        </p:tav>
                                      </p:tavLst>
                                    </p:anim>
                                    <p:anim calcmode="lin" valueType="num">
                                      <p:cBhvr additive="base">
                                        <p:cTn id="14" dur="500" fill="hold"/>
                                        <p:tgtEl>
                                          <p:spTgt spid="6657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570"/>
                                        </p:tgtEl>
                                        <p:attrNameLst>
                                          <p:attrName>style.visibility</p:attrName>
                                        </p:attrNameLst>
                                      </p:cBhvr>
                                      <p:to>
                                        <p:strVal val="visible"/>
                                      </p:to>
                                    </p:set>
                                    <p:anim calcmode="lin" valueType="num">
                                      <p:cBhvr additive="base">
                                        <p:cTn id="19" dur="500" fill="hold"/>
                                        <p:tgtEl>
                                          <p:spTgt spid="66570"/>
                                        </p:tgtEl>
                                        <p:attrNameLst>
                                          <p:attrName>ppt_x</p:attrName>
                                        </p:attrNameLst>
                                      </p:cBhvr>
                                      <p:tavLst>
                                        <p:tav tm="0">
                                          <p:val>
                                            <p:strVal val="0-#ppt_w/2"/>
                                          </p:val>
                                        </p:tav>
                                        <p:tav tm="100000">
                                          <p:val>
                                            <p:strVal val="#ppt_x"/>
                                          </p:val>
                                        </p:tav>
                                      </p:tavLst>
                                    </p:anim>
                                    <p:anim calcmode="lin" valueType="num">
                                      <p:cBhvr additive="base">
                                        <p:cTn id="20" dur="500" fill="hold"/>
                                        <p:tgtEl>
                                          <p:spTgt spid="665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0" grpId="0" animBg="1" autoUpdateAnimBg="0"/>
      <p:bldP spid="66571" grpId="0" animBg="1" autoUpdateAnimBg="0"/>
      <p:bldP spid="66572" grpId="0"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426" name="Group 2"/>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PRUEBAS DE DETALLES</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103435" name="Text Box 11"/>
          <p:cNvSpPr txBox="1">
            <a:spLocks noChangeArrowheads="1"/>
          </p:cNvSpPr>
          <p:nvPr/>
        </p:nvSpPr>
        <p:spPr bwMode="auto">
          <a:xfrm>
            <a:off x="990600" y="1447800"/>
            <a:ext cx="1981200" cy="3460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600" b="1" u="none">
                <a:cs typeface="Times New Roman" charset="0"/>
              </a:rPr>
              <a:t>Inspección</a:t>
            </a:r>
            <a:endParaRPr lang="es-ES" sz="1600" b="1" u="none">
              <a:cs typeface="Times New Roman" charset="0"/>
            </a:endParaRPr>
          </a:p>
        </p:txBody>
      </p:sp>
      <p:sp>
        <p:nvSpPr>
          <p:cNvPr id="103436" name="Text Box 12"/>
          <p:cNvSpPr txBox="1">
            <a:spLocks noChangeArrowheads="1"/>
          </p:cNvSpPr>
          <p:nvPr/>
        </p:nvSpPr>
        <p:spPr bwMode="auto">
          <a:xfrm>
            <a:off x="1028700" y="1981200"/>
            <a:ext cx="7086600" cy="1568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600" b="1" u="none">
                <a:cs typeface="Times New Roman" charset="0"/>
              </a:rPr>
              <a:t>Revisar las facturas de las compras para verificar el precio del inventario.</a:t>
            </a:r>
          </a:p>
          <a:p>
            <a:pPr algn="just" eaLnBrk="1" hangingPunct="1">
              <a:buFontTx/>
              <a:buChar char="-"/>
            </a:pPr>
            <a:r>
              <a:rPr lang="es-ES_tradnl" sz="1600" b="1" u="none">
                <a:cs typeface="Times New Roman" charset="0"/>
              </a:rPr>
              <a:t>Verificar las facturas de venta pendientes de cobro  para corroborar el saldo de deudores clientes.</a:t>
            </a:r>
          </a:p>
          <a:p>
            <a:pPr algn="just" eaLnBrk="1" hangingPunct="1">
              <a:buFontTx/>
              <a:buChar char="-"/>
            </a:pPr>
            <a:r>
              <a:rPr lang="es-ES_tradnl" sz="1600" b="1" u="none">
                <a:cs typeface="Times New Roman" charset="0"/>
              </a:rPr>
              <a:t>Verificar los comprobantes de egreso posteriores a la fecha del cierre, con el fin de confirmar que no existan pasivos no registrados.</a:t>
            </a:r>
            <a:endParaRPr lang="es-ES" sz="1600" b="1" u="none">
              <a:cs typeface="Times New Roman" charset="0"/>
            </a:endParaRPr>
          </a:p>
        </p:txBody>
      </p:sp>
      <p:sp>
        <p:nvSpPr>
          <p:cNvPr id="103437" name="Text Box 13"/>
          <p:cNvSpPr txBox="1">
            <a:spLocks noChangeArrowheads="1"/>
          </p:cNvSpPr>
          <p:nvPr/>
        </p:nvSpPr>
        <p:spPr bwMode="auto">
          <a:xfrm>
            <a:off x="990600" y="3768725"/>
            <a:ext cx="2286000" cy="3460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1600" b="1" u="none">
                <a:cs typeface="Times New Roman" charset="0"/>
              </a:rPr>
              <a:t>Examen Físico</a:t>
            </a:r>
            <a:endParaRPr lang="es-ES" sz="1600" b="1" u="none">
              <a:cs typeface="Times New Roman" charset="0"/>
            </a:endParaRPr>
          </a:p>
        </p:txBody>
      </p:sp>
      <p:sp>
        <p:nvSpPr>
          <p:cNvPr id="103438" name="Text Box 14"/>
          <p:cNvSpPr txBox="1">
            <a:spLocks noChangeArrowheads="1"/>
          </p:cNvSpPr>
          <p:nvPr/>
        </p:nvSpPr>
        <p:spPr bwMode="auto">
          <a:xfrm>
            <a:off x="1028700" y="4343400"/>
            <a:ext cx="7086600" cy="1568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1600" b="1" u="none">
                <a:cs typeface="Times New Roman" charset="0"/>
              </a:rPr>
              <a:t>Verificar la existencia del inventario mediante el examen físico del inventario en poder del cliente.</a:t>
            </a:r>
          </a:p>
          <a:p>
            <a:pPr algn="just" eaLnBrk="1" hangingPunct="1">
              <a:buFontTx/>
              <a:buChar char="-"/>
            </a:pPr>
            <a:r>
              <a:rPr lang="es-ES_tradnl" sz="1600" b="1" u="none">
                <a:cs typeface="Times New Roman" charset="0"/>
              </a:rPr>
              <a:t>Efectuar arqueo de Caja general, Caja chica, Inversiones, Cheques Posfechados Etc.</a:t>
            </a:r>
          </a:p>
          <a:p>
            <a:pPr algn="just" eaLnBrk="1" hangingPunct="1">
              <a:buFontTx/>
              <a:buChar char="-"/>
            </a:pPr>
            <a:r>
              <a:rPr lang="es-ES_tradnl" sz="1600" b="1" u="none">
                <a:cs typeface="Times New Roman" charset="0"/>
              </a:rPr>
              <a:t>Verificar la existencia de la propiedad planta y equipo mediante el examen físico de los activos fijos.</a:t>
            </a:r>
            <a:endParaRPr lang="es-ES" sz="1600" b="1" u="none">
              <a:cs typeface="Times New Roman" charset="0"/>
            </a:endParaRPr>
          </a:p>
        </p:txBody>
      </p:sp>
    </p:spTree>
    <p:extLst>
      <p:ext uri="{BB962C8B-B14F-4D97-AF65-F5344CB8AC3E}">
        <p14:creationId xmlns:p14="http://schemas.microsoft.com/office/powerpoint/2010/main" val="17043016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3435"/>
                                        </p:tgtEl>
                                        <p:attrNameLst>
                                          <p:attrName>style.visibility</p:attrName>
                                        </p:attrNameLst>
                                      </p:cBhvr>
                                      <p:to>
                                        <p:strVal val="visible"/>
                                      </p:to>
                                    </p:set>
                                    <p:anim calcmode="lin" valueType="num">
                                      <p:cBhvr additive="base">
                                        <p:cTn id="7" dur="500" fill="hold"/>
                                        <p:tgtEl>
                                          <p:spTgt spid="103435"/>
                                        </p:tgtEl>
                                        <p:attrNameLst>
                                          <p:attrName>ppt_x</p:attrName>
                                        </p:attrNameLst>
                                      </p:cBhvr>
                                      <p:tavLst>
                                        <p:tav tm="0">
                                          <p:val>
                                            <p:strVal val="0-#ppt_w/2"/>
                                          </p:val>
                                        </p:tav>
                                        <p:tav tm="100000">
                                          <p:val>
                                            <p:strVal val="#ppt_x"/>
                                          </p:val>
                                        </p:tav>
                                      </p:tavLst>
                                    </p:anim>
                                    <p:anim calcmode="lin" valueType="num">
                                      <p:cBhvr additive="base">
                                        <p:cTn id="8" dur="500" fill="hold"/>
                                        <p:tgtEl>
                                          <p:spTgt spid="10343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3436"/>
                                        </p:tgtEl>
                                        <p:attrNameLst>
                                          <p:attrName>style.visibility</p:attrName>
                                        </p:attrNameLst>
                                      </p:cBhvr>
                                      <p:to>
                                        <p:strVal val="visible"/>
                                      </p:to>
                                    </p:set>
                                    <p:anim calcmode="lin" valueType="num">
                                      <p:cBhvr additive="base">
                                        <p:cTn id="13" dur="500" fill="hold"/>
                                        <p:tgtEl>
                                          <p:spTgt spid="103436"/>
                                        </p:tgtEl>
                                        <p:attrNameLst>
                                          <p:attrName>ppt_x</p:attrName>
                                        </p:attrNameLst>
                                      </p:cBhvr>
                                      <p:tavLst>
                                        <p:tav tm="0">
                                          <p:val>
                                            <p:strVal val="0-#ppt_w/2"/>
                                          </p:val>
                                        </p:tav>
                                        <p:tav tm="100000">
                                          <p:val>
                                            <p:strVal val="#ppt_x"/>
                                          </p:val>
                                        </p:tav>
                                      </p:tavLst>
                                    </p:anim>
                                    <p:anim calcmode="lin" valueType="num">
                                      <p:cBhvr additive="base">
                                        <p:cTn id="14" dur="500" fill="hold"/>
                                        <p:tgtEl>
                                          <p:spTgt spid="10343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3437"/>
                                        </p:tgtEl>
                                        <p:attrNameLst>
                                          <p:attrName>style.visibility</p:attrName>
                                        </p:attrNameLst>
                                      </p:cBhvr>
                                      <p:to>
                                        <p:strVal val="visible"/>
                                      </p:to>
                                    </p:set>
                                    <p:anim calcmode="lin" valueType="num">
                                      <p:cBhvr additive="base">
                                        <p:cTn id="19" dur="500" fill="hold"/>
                                        <p:tgtEl>
                                          <p:spTgt spid="103437"/>
                                        </p:tgtEl>
                                        <p:attrNameLst>
                                          <p:attrName>ppt_x</p:attrName>
                                        </p:attrNameLst>
                                      </p:cBhvr>
                                      <p:tavLst>
                                        <p:tav tm="0">
                                          <p:val>
                                            <p:strVal val="0-#ppt_w/2"/>
                                          </p:val>
                                        </p:tav>
                                        <p:tav tm="100000">
                                          <p:val>
                                            <p:strVal val="#ppt_x"/>
                                          </p:val>
                                        </p:tav>
                                      </p:tavLst>
                                    </p:anim>
                                    <p:anim calcmode="lin" valueType="num">
                                      <p:cBhvr additive="base">
                                        <p:cTn id="20" dur="500" fill="hold"/>
                                        <p:tgtEl>
                                          <p:spTgt spid="10343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3438"/>
                                        </p:tgtEl>
                                        <p:attrNameLst>
                                          <p:attrName>style.visibility</p:attrName>
                                        </p:attrNameLst>
                                      </p:cBhvr>
                                      <p:to>
                                        <p:strVal val="visible"/>
                                      </p:to>
                                    </p:set>
                                    <p:anim calcmode="lin" valueType="num">
                                      <p:cBhvr additive="base">
                                        <p:cTn id="25" dur="500" fill="hold"/>
                                        <p:tgtEl>
                                          <p:spTgt spid="103438"/>
                                        </p:tgtEl>
                                        <p:attrNameLst>
                                          <p:attrName>ppt_x</p:attrName>
                                        </p:attrNameLst>
                                      </p:cBhvr>
                                      <p:tavLst>
                                        <p:tav tm="0">
                                          <p:val>
                                            <p:strVal val="0-#ppt_w/2"/>
                                          </p:val>
                                        </p:tav>
                                        <p:tav tm="100000">
                                          <p:val>
                                            <p:strVal val="#ppt_x"/>
                                          </p:val>
                                        </p:tav>
                                      </p:tavLst>
                                    </p:anim>
                                    <p:anim calcmode="lin" valueType="num">
                                      <p:cBhvr additive="base">
                                        <p:cTn id="26" dur="500" fill="hold"/>
                                        <p:tgtEl>
                                          <p:spTgt spid="1034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35" grpId="0" animBg="1" autoUpdateAnimBg="0"/>
      <p:bldP spid="103436" grpId="0" animBg="1" autoUpdateAnimBg="0"/>
      <p:bldP spid="103437" grpId="0" animBg="1" autoUpdateAnimBg="0"/>
      <p:bldP spid="103438"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54" name="Group 2"/>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CLASES DE TRANSACCIONES</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74761" name="Text Box 9"/>
          <p:cNvSpPr txBox="1">
            <a:spLocks noChangeArrowheads="1"/>
          </p:cNvSpPr>
          <p:nvPr/>
        </p:nvSpPr>
        <p:spPr bwMode="auto">
          <a:xfrm>
            <a:off x="762000" y="1295400"/>
            <a:ext cx="3565525"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000" b="1" u="none">
                <a:cs typeface="Times New Roman" charset="0"/>
              </a:rPr>
              <a:t>Estimaciones contables</a:t>
            </a:r>
            <a:endParaRPr lang="es-ES" sz="2000" b="1" u="none">
              <a:cs typeface="Times New Roman" charset="0"/>
            </a:endParaRPr>
          </a:p>
        </p:txBody>
      </p:sp>
      <p:sp>
        <p:nvSpPr>
          <p:cNvPr id="74762" name="Text Box 10"/>
          <p:cNvSpPr txBox="1">
            <a:spLocks noChangeArrowheads="1"/>
          </p:cNvSpPr>
          <p:nvPr/>
        </p:nvSpPr>
        <p:spPr bwMode="auto">
          <a:xfrm>
            <a:off x="762000" y="1828800"/>
            <a:ext cx="7772400" cy="42672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eaLnBrk="0" hangingPunct="0">
              <a:tabLst>
                <a:tab pos="190500" algn="l"/>
              </a:tabLst>
              <a:defRPr sz="1000" u="sng">
                <a:solidFill>
                  <a:schemeClr val="tx1"/>
                </a:solidFill>
                <a:latin typeface="Arial" charset="0"/>
              </a:defRPr>
            </a:lvl1pPr>
            <a:lvl2pPr marL="381000" indent="-19050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r>
              <a:rPr lang="es-ES_tradnl" sz="2000" b="1" u="none">
                <a:cs typeface="Times New Roman" charset="0"/>
              </a:rPr>
              <a:t>Las estimaciones contables son asientos contables que provienen de la entidad, muchos de los cuales tienen efectos significativos en los estados financieros, por ejemplo:</a:t>
            </a:r>
          </a:p>
          <a:p>
            <a:pPr algn="just" eaLnBrk="1" hangingPunct="1"/>
            <a:endParaRPr lang="es-ES_tradnl" sz="1200" b="1" u="none">
              <a:cs typeface="Times New Roman" charset="0"/>
            </a:endParaRPr>
          </a:p>
          <a:p>
            <a:pPr lvl="1" algn="just" eaLnBrk="1" hangingPunct="1">
              <a:buFontTx/>
              <a:buChar char="-"/>
            </a:pPr>
            <a:r>
              <a:rPr lang="es-ES_tradnl" sz="2000" b="1" u="none">
                <a:cs typeface="Times New Roman" charset="0"/>
              </a:rPr>
              <a:t>Las provisiones para perdidas en pleitos legales pendientes, </a:t>
            </a:r>
          </a:p>
          <a:p>
            <a:pPr lvl="1" algn="just" eaLnBrk="1" hangingPunct="1">
              <a:buFontTx/>
              <a:buChar char="-"/>
            </a:pPr>
            <a:r>
              <a:rPr lang="es-ES_tradnl" sz="2000" b="1" u="none">
                <a:cs typeface="Times New Roman" charset="0"/>
              </a:rPr>
              <a:t>Las estimaciones para reducir el inventario y las cuentas por cobrar a su valor de 	realización y </a:t>
            </a:r>
          </a:p>
          <a:p>
            <a:pPr lvl="1" algn="just" eaLnBrk="1" hangingPunct="1">
              <a:buFontTx/>
              <a:buChar char="-"/>
            </a:pPr>
            <a:r>
              <a:rPr lang="es-ES_tradnl" sz="2000" b="1" u="none">
                <a:cs typeface="Times New Roman" charset="0"/>
              </a:rPr>
              <a:t>El gasto de depreciación que asigna el costo de los activos fijos durante sus vidas útiles 	estimadas.</a:t>
            </a:r>
          </a:p>
          <a:p>
            <a:pPr algn="just" eaLnBrk="1" hangingPunct="1">
              <a:buFontTx/>
              <a:buChar char="-"/>
            </a:pPr>
            <a:endParaRPr lang="es-ES_tradnl" sz="1200" b="1" u="none">
              <a:cs typeface="Times New Roman" charset="0"/>
            </a:endParaRPr>
          </a:p>
          <a:p>
            <a:pPr algn="just" eaLnBrk="1" hangingPunct="1"/>
            <a:r>
              <a:rPr lang="es-ES_tradnl" sz="2000" b="1" u="none">
                <a:cs typeface="Times New Roman" charset="0"/>
              </a:rPr>
              <a:t>Las estimaciones contables miden los efectos de las transacciones o eventos comerciales pasados o la condición actual de un activo o un pasivo.</a:t>
            </a:r>
          </a:p>
        </p:txBody>
      </p:sp>
    </p:spTree>
    <p:extLst>
      <p:ext uri="{BB962C8B-B14F-4D97-AF65-F5344CB8AC3E}">
        <p14:creationId xmlns:p14="http://schemas.microsoft.com/office/powerpoint/2010/main" val="29882469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61"/>
                                        </p:tgtEl>
                                        <p:attrNameLst>
                                          <p:attrName>style.visibility</p:attrName>
                                        </p:attrNameLst>
                                      </p:cBhvr>
                                      <p:to>
                                        <p:strVal val="visible"/>
                                      </p:to>
                                    </p:set>
                                    <p:anim calcmode="lin" valueType="num">
                                      <p:cBhvr additive="base">
                                        <p:cTn id="7" dur="500" fill="hold"/>
                                        <p:tgtEl>
                                          <p:spTgt spid="74761"/>
                                        </p:tgtEl>
                                        <p:attrNameLst>
                                          <p:attrName>ppt_x</p:attrName>
                                        </p:attrNameLst>
                                      </p:cBhvr>
                                      <p:tavLst>
                                        <p:tav tm="0">
                                          <p:val>
                                            <p:strVal val="0-#ppt_w/2"/>
                                          </p:val>
                                        </p:tav>
                                        <p:tav tm="100000">
                                          <p:val>
                                            <p:strVal val="#ppt_x"/>
                                          </p:val>
                                        </p:tav>
                                      </p:tavLst>
                                    </p:anim>
                                    <p:anim calcmode="lin" valueType="num">
                                      <p:cBhvr additive="base">
                                        <p:cTn id="8" dur="500" fill="hold"/>
                                        <p:tgtEl>
                                          <p:spTgt spid="7476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762"/>
                                        </p:tgtEl>
                                        <p:attrNameLst>
                                          <p:attrName>style.visibility</p:attrName>
                                        </p:attrNameLst>
                                      </p:cBhvr>
                                      <p:to>
                                        <p:strVal val="visible"/>
                                      </p:to>
                                    </p:set>
                                    <p:anim calcmode="lin" valueType="num">
                                      <p:cBhvr additive="base">
                                        <p:cTn id="13" dur="500" fill="hold"/>
                                        <p:tgtEl>
                                          <p:spTgt spid="74762"/>
                                        </p:tgtEl>
                                        <p:attrNameLst>
                                          <p:attrName>ppt_x</p:attrName>
                                        </p:attrNameLst>
                                      </p:cBhvr>
                                      <p:tavLst>
                                        <p:tav tm="0">
                                          <p:val>
                                            <p:strVal val="0-#ppt_w/2"/>
                                          </p:val>
                                        </p:tav>
                                        <p:tav tm="100000">
                                          <p:val>
                                            <p:strVal val="#ppt_x"/>
                                          </p:val>
                                        </p:tav>
                                      </p:tavLst>
                                    </p:anim>
                                    <p:anim calcmode="lin" valueType="num">
                                      <p:cBhvr additive="base">
                                        <p:cTn id="14" dur="500" fill="hold"/>
                                        <p:tgtEl>
                                          <p:spTgt spid="747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1" grpId="0" animBg="1" autoUpdateAnimBg="0"/>
      <p:bldP spid="74762"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730" name="Group 2050"/>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TIPOS DE CUENTAS</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73736" name="Text Box 2056"/>
          <p:cNvSpPr txBox="1">
            <a:spLocks noChangeArrowheads="1"/>
          </p:cNvSpPr>
          <p:nvPr/>
        </p:nvSpPr>
        <p:spPr bwMode="auto">
          <a:xfrm>
            <a:off x="1006475" y="1295400"/>
            <a:ext cx="7146925" cy="8382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tabLst>
                <a:tab pos="190500" algn="l"/>
              </a:tabLst>
              <a:defRPr sz="1000" u="sng">
                <a:solidFill>
                  <a:schemeClr val="tx1"/>
                </a:solidFill>
                <a:latin typeface="Arial" charset="0"/>
              </a:defRPr>
            </a:lvl1pPr>
            <a:lvl2pPr marL="7429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buFontTx/>
              <a:buChar char="-"/>
            </a:pPr>
            <a:r>
              <a:rPr lang="es-ES_tradnl" sz="1800" b="1" u="none">
                <a:cs typeface="Times New Roman" charset="0"/>
              </a:rPr>
              <a:t>Los saldos de cuentas que se muestran en los estados financieros usualmente son el resultado de una o mas clases de transacciones.</a:t>
            </a:r>
            <a:endParaRPr lang="es-ES" sz="1800" b="1" u="none">
              <a:cs typeface="Times New Roman" charset="0"/>
            </a:endParaRPr>
          </a:p>
        </p:txBody>
      </p:sp>
      <p:sp>
        <p:nvSpPr>
          <p:cNvPr id="73737" name="Text Box 2057"/>
          <p:cNvSpPr txBox="1">
            <a:spLocks noChangeArrowheads="1"/>
          </p:cNvSpPr>
          <p:nvPr/>
        </p:nvSpPr>
        <p:spPr bwMode="auto">
          <a:xfrm>
            <a:off x="1006475" y="2286000"/>
            <a:ext cx="2651125" cy="3762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1800" b="1" u="none">
                <a:cs typeface="Times New Roman" charset="0"/>
              </a:rPr>
              <a:t>Cuentas de Saldo</a:t>
            </a:r>
            <a:endParaRPr lang="es-ES" sz="1800" b="1" u="none">
              <a:cs typeface="Times New Roman" charset="0"/>
            </a:endParaRPr>
          </a:p>
        </p:txBody>
      </p:sp>
      <p:sp>
        <p:nvSpPr>
          <p:cNvPr id="73738" name="Text Box 2058"/>
          <p:cNvSpPr txBox="1">
            <a:spLocks noChangeArrowheads="1"/>
          </p:cNvSpPr>
          <p:nvPr/>
        </p:nvSpPr>
        <p:spPr bwMode="auto">
          <a:xfrm>
            <a:off x="1006475" y="2819400"/>
            <a:ext cx="7375525" cy="32766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eaLnBrk="0" hangingPunct="0">
              <a:tabLst>
                <a:tab pos="190500" algn="l"/>
              </a:tabLst>
              <a:defRPr sz="1000" u="sng">
                <a:solidFill>
                  <a:schemeClr val="tx1"/>
                </a:solidFill>
                <a:latin typeface="Arial" charset="0"/>
              </a:defRPr>
            </a:lvl1pPr>
            <a:lvl2pPr marL="476250" indent="-285750" eaLnBrk="0" hangingPunct="0">
              <a:tabLst>
                <a:tab pos="190500" algn="l"/>
              </a:tabLst>
              <a:defRPr sz="1000" u="sng">
                <a:solidFill>
                  <a:schemeClr val="tx1"/>
                </a:solidFill>
                <a:latin typeface="Arial" charset="0"/>
              </a:defRPr>
            </a:lvl2pPr>
            <a:lvl3pPr marL="1143000" indent="-228600" eaLnBrk="0" hangingPunct="0">
              <a:tabLst>
                <a:tab pos="190500" algn="l"/>
              </a:tabLst>
              <a:defRPr sz="1000" u="sng">
                <a:solidFill>
                  <a:schemeClr val="tx1"/>
                </a:solidFill>
                <a:latin typeface="Arial" charset="0"/>
              </a:defRPr>
            </a:lvl3pPr>
            <a:lvl4pPr marL="1600200" indent="-228600" eaLnBrk="0" hangingPunct="0">
              <a:tabLst>
                <a:tab pos="190500" algn="l"/>
              </a:tabLst>
              <a:defRPr sz="1000" u="sng">
                <a:solidFill>
                  <a:schemeClr val="tx1"/>
                </a:solidFill>
                <a:latin typeface="Arial" charset="0"/>
              </a:defRPr>
            </a:lvl4pPr>
            <a:lvl5pPr marL="2057400" indent="-228600" eaLnBrk="0" hangingPunct="0">
              <a:tabLst>
                <a:tab pos="190500" algn="l"/>
              </a:tabLst>
              <a:defRPr sz="1000" u="sng">
                <a:solidFill>
                  <a:schemeClr val="tx1"/>
                </a:solidFill>
                <a:latin typeface="Arial" charset="0"/>
              </a:defRPr>
            </a:lvl5pPr>
            <a:lvl6pPr marL="2514600" indent="-228600" eaLnBrk="0" fontAlgn="base" hangingPunct="0">
              <a:spcBef>
                <a:spcPct val="0"/>
              </a:spcBef>
              <a:spcAft>
                <a:spcPct val="0"/>
              </a:spcAft>
              <a:tabLst>
                <a:tab pos="190500" algn="l"/>
              </a:tabLst>
              <a:defRPr sz="1000" u="sng">
                <a:solidFill>
                  <a:schemeClr val="tx1"/>
                </a:solidFill>
                <a:latin typeface="Arial" charset="0"/>
              </a:defRPr>
            </a:lvl6pPr>
            <a:lvl7pPr marL="2971800" indent="-228600" eaLnBrk="0" fontAlgn="base" hangingPunct="0">
              <a:spcBef>
                <a:spcPct val="0"/>
              </a:spcBef>
              <a:spcAft>
                <a:spcPct val="0"/>
              </a:spcAft>
              <a:tabLst>
                <a:tab pos="190500" algn="l"/>
              </a:tabLst>
              <a:defRPr sz="1000" u="sng">
                <a:solidFill>
                  <a:schemeClr val="tx1"/>
                </a:solidFill>
                <a:latin typeface="Arial" charset="0"/>
              </a:defRPr>
            </a:lvl7pPr>
            <a:lvl8pPr marL="3429000" indent="-228600" eaLnBrk="0" fontAlgn="base" hangingPunct="0">
              <a:spcBef>
                <a:spcPct val="0"/>
              </a:spcBef>
              <a:spcAft>
                <a:spcPct val="0"/>
              </a:spcAft>
              <a:tabLst>
                <a:tab pos="190500" algn="l"/>
              </a:tabLst>
              <a:defRPr sz="1000" u="sng">
                <a:solidFill>
                  <a:schemeClr val="tx1"/>
                </a:solidFill>
                <a:latin typeface="Arial" charset="0"/>
              </a:defRPr>
            </a:lvl8pPr>
            <a:lvl9pPr marL="3886200" indent="-228600" eaLnBrk="0" fontAlgn="base" hangingPunct="0">
              <a:spcBef>
                <a:spcPct val="0"/>
              </a:spcBef>
              <a:spcAft>
                <a:spcPct val="0"/>
              </a:spcAft>
              <a:tabLst>
                <a:tab pos="190500" algn="l"/>
              </a:tabLst>
              <a:defRPr sz="1000" u="sng">
                <a:solidFill>
                  <a:schemeClr val="tx1"/>
                </a:solidFill>
                <a:latin typeface="Arial" charset="0"/>
              </a:defRPr>
            </a:lvl9pPr>
          </a:lstStyle>
          <a:p>
            <a:pPr algn="just" eaLnBrk="1" hangingPunct="1"/>
            <a:r>
              <a:rPr lang="es-ES_tradnl" sz="1800" b="1" u="none">
                <a:cs typeface="Times New Roman" charset="0"/>
              </a:rPr>
              <a:t>Son el resultado de al menos dos clases de transacciones: una o más que aumentan el saldo de la cuenta y una o mas que reducen el saldo de la cuenta. Tales como:</a:t>
            </a:r>
          </a:p>
          <a:p>
            <a:pPr algn="just" eaLnBrk="1" hangingPunct="1">
              <a:buFontTx/>
              <a:buChar char="-"/>
            </a:pPr>
            <a:endParaRPr lang="es-ES_tradnl" sz="1200" b="1" u="none">
              <a:cs typeface="Times New Roman" charset="0"/>
            </a:endParaRPr>
          </a:p>
          <a:p>
            <a:pPr lvl="1" algn="just" eaLnBrk="1" hangingPunct="1">
              <a:buFontTx/>
              <a:buChar char="-"/>
            </a:pPr>
            <a:r>
              <a:rPr lang="es-ES_tradnl" sz="1800" b="1">
                <a:cs typeface="Times New Roman" charset="0"/>
              </a:rPr>
              <a:t>Deudores:</a:t>
            </a:r>
            <a:r>
              <a:rPr lang="es-ES_tradnl" sz="1800" b="1" u="none">
                <a:cs typeface="Times New Roman" charset="0"/>
              </a:rPr>
              <a:t> Es el resultado neto de la clase de transacción de ventas (Aumento) y las clases 	de transacciones del efectivo recibido, las devoluciones de las ventas y los descuentos 	(Disminuciones)</a:t>
            </a:r>
          </a:p>
          <a:p>
            <a:pPr lvl="1" algn="just" eaLnBrk="1" hangingPunct="1">
              <a:buFontTx/>
              <a:buChar char="-"/>
            </a:pPr>
            <a:r>
              <a:rPr lang="es-ES_tradnl" sz="1800" b="1">
                <a:cs typeface="Times New Roman" charset="0"/>
              </a:rPr>
              <a:t>Disponible</a:t>
            </a:r>
            <a:r>
              <a:rPr lang="es-ES_tradnl" sz="1800" b="1" u="none">
                <a:cs typeface="Times New Roman" charset="0"/>
              </a:rPr>
              <a:t>: Es el resultado neto de la clase de transacción de recaudos (Aumento) y las 	clases 	de transacciones del efectivo pagado y las notas debito bancarias (Disminuciones)</a:t>
            </a:r>
          </a:p>
        </p:txBody>
      </p:sp>
    </p:spTree>
    <p:extLst>
      <p:ext uri="{BB962C8B-B14F-4D97-AF65-F5344CB8AC3E}">
        <p14:creationId xmlns:p14="http://schemas.microsoft.com/office/powerpoint/2010/main" val="376939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73730"/>
                                        </p:tgtEl>
                                        <p:attrNameLst>
                                          <p:attrName>style.visibility</p:attrName>
                                        </p:attrNameLst>
                                      </p:cBhvr>
                                      <p:to>
                                        <p:strVal val="visible"/>
                                      </p:to>
                                    </p:set>
                                    <p:anim calcmode="lin" valueType="num">
                                      <p:cBhvr additive="base">
                                        <p:cTn id="7" dur="500" fill="hold"/>
                                        <p:tgtEl>
                                          <p:spTgt spid="73730"/>
                                        </p:tgtEl>
                                        <p:attrNameLst>
                                          <p:attrName>ppt_x</p:attrName>
                                        </p:attrNameLst>
                                      </p:cBhvr>
                                      <p:tavLst>
                                        <p:tav tm="0">
                                          <p:val>
                                            <p:strVal val="0-#ppt_w/2"/>
                                          </p:val>
                                        </p:tav>
                                        <p:tav tm="100000">
                                          <p:val>
                                            <p:strVal val="#ppt_x"/>
                                          </p:val>
                                        </p:tav>
                                      </p:tavLst>
                                    </p:anim>
                                    <p:anim calcmode="lin" valueType="num">
                                      <p:cBhvr additive="base">
                                        <p:cTn id="8" dur="500" fill="hold"/>
                                        <p:tgtEl>
                                          <p:spTgt spid="7373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736"/>
                                        </p:tgtEl>
                                        <p:attrNameLst>
                                          <p:attrName>style.visibility</p:attrName>
                                        </p:attrNameLst>
                                      </p:cBhvr>
                                      <p:to>
                                        <p:strVal val="visible"/>
                                      </p:to>
                                    </p:set>
                                    <p:anim calcmode="lin" valueType="num">
                                      <p:cBhvr additive="base">
                                        <p:cTn id="13" dur="500" fill="hold"/>
                                        <p:tgtEl>
                                          <p:spTgt spid="73736"/>
                                        </p:tgtEl>
                                        <p:attrNameLst>
                                          <p:attrName>ppt_x</p:attrName>
                                        </p:attrNameLst>
                                      </p:cBhvr>
                                      <p:tavLst>
                                        <p:tav tm="0">
                                          <p:val>
                                            <p:strVal val="0-#ppt_w/2"/>
                                          </p:val>
                                        </p:tav>
                                        <p:tav tm="100000">
                                          <p:val>
                                            <p:strVal val="#ppt_x"/>
                                          </p:val>
                                        </p:tav>
                                      </p:tavLst>
                                    </p:anim>
                                    <p:anim calcmode="lin" valueType="num">
                                      <p:cBhvr additive="base">
                                        <p:cTn id="14" dur="500" fill="hold"/>
                                        <p:tgtEl>
                                          <p:spTgt spid="7373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3737"/>
                                        </p:tgtEl>
                                        <p:attrNameLst>
                                          <p:attrName>style.visibility</p:attrName>
                                        </p:attrNameLst>
                                      </p:cBhvr>
                                      <p:to>
                                        <p:strVal val="visible"/>
                                      </p:to>
                                    </p:set>
                                    <p:anim calcmode="lin" valueType="num">
                                      <p:cBhvr additive="base">
                                        <p:cTn id="19" dur="500" fill="hold"/>
                                        <p:tgtEl>
                                          <p:spTgt spid="73737"/>
                                        </p:tgtEl>
                                        <p:attrNameLst>
                                          <p:attrName>ppt_x</p:attrName>
                                        </p:attrNameLst>
                                      </p:cBhvr>
                                      <p:tavLst>
                                        <p:tav tm="0">
                                          <p:val>
                                            <p:strVal val="0-#ppt_w/2"/>
                                          </p:val>
                                        </p:tav>
                                        <p:tav tm="100000">
                                          <p:val>
                                            <p:strVal val="#ppt_x"/>
                                          </p:val>
                                        </p:tav>
                                      </p:tavLst>
                                    </p:anim>
                                    <p:anim calcmode="lin" valueType="num">
                                      <p:cBhvr additive="base">
                                        <p:cTn id="20" dur="500" fill="hold"/>
                                        <p:tgtEl>
                                          <p:spTgt spid="7373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3738"/>
                                        </p:tgtEl>
                                        <p:attrNameLst>
                                          <p:attrName>style.visibility</p:attrName>
                                        </p:attrNameLst>
                                      </p:cBhvr>
                                      <p:to>
                                        <p:strVal val="visible"/>
                                      </p:to>
                                    </p:set>
                                    <p:anim calcmode="lin" valueType="num">
                                      <p:cBhvr additive="base">
                                        <p:cTn id="25" dur="500" fill="hold"/>
                                        <p:tgtEl>
                                          <p:spTgt spid="73738"/>
                                        </p:tgtEl>
                                        <p:attrNameLst>
                                          <p:attrName>ppt_x</p:attrName>
                                        </p:attrNameLst>
                                      </p:cBhvr>
                                      <p:tavLst>
                                        <p:tav tm="0">
                                          <p:val>
                                            <p:strVal val="0-#ppt_w/2"/>
                                          </p:val>
                                        </p:tav>
                                        <p:tav tm="100000">
                                          <p:val>
                                            <p:strVal val="#ppt_x"/>
                                          </p:val>
                                        </p:tav>
                                      </p:tavLst>
                                    </p:anim>
                                    <p:anim calcmode="lin" valueType="num">
                                      <p:cBhvr additive="base">
                                        <p:cTn id="26" dur="500" fill="hold"/>
                                        <p:tgtEl>
                                          <p:spTgt spid="7373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6" grpId="0" animBg="1" autoUpdateAnimBg="0"/>
      <p:bldP spid="73737" grpId="0" animBg="1" autoUpdateAnimBg="0"/>
      <p:bldP spid="7373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066" name="Group 2"/>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TIPOS DE CUENTAS</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88075" name="Text Box 11"/>
          <p:cNvSpPr txBox="1">
            <a:spLocks noChangeArrowheads="1"/>
          </p:cNvSpPr>
          <p:nvPr/>
        </p:nvSpPr>
        <p:spPr bwMode="auto">
          <a:xfrm>
            <a:off x="990600" y="1435100"/>
            <a:ext cx="3581400" cy="4064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ctr" eaLnBrk="1" hangingPunct="1">
              <a:buFontTx/>
              <a:buChar char="-"/>
            </a:pPr>
            <a:r>
              <a:rPr lang="es-ES_tradnl" sz="2000" b="1" u="none">
                <a:cs typeface="Times New Roman" charset="0"/>
              </a:rPr>
              <a:t>Cuentas de Acumulación</a:t>
            </a:r>
            <a:endParaRPr lang="es-ES" sz="2000" b="1" u="none">
              <a:cs typeface="Times New Roman" charset="0"/>
            </a:endParaRPr>
          </a:p>
        </p:txBody>
      </p:sp>
      <p:sp>
        <p:nvSpPr>
          <p:cNvPr id="88076" name="Text Box 12"/>
          <p:cNvSpPr txBox="1">
            <a:spLocks noChangeArrowheads="1"/>
          </p:cNvSpPr>
          <p:nvPr/>
        </p:nvSpPr>
        <p:spPr bwMode="auto">
          <a:xfrm>
            <a:off x="990600" y="2057400"/>
            <a:ext cx="7010400" cy="38862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eaLnBrk="0" hangingPunct="0">
              <a:tabLst>
                <a:tab pos="381000" algn="l"/>
              </a:tabLst>
              <a:defRPr sz="1000" u="sng">
                <a:solidFill>
                  <a:schemeClr val="tx1"/>
                </a:solidFill>
                <a:latin typeface="Arial" charset="0"/>
              </a:defRPr>
            </a:lvl1pPr>
            <a:lvl2pPr marL="381000" indent="-190500" eaLnBrk="0" hangingPunct="0">
              <a:tabLst>
                <a:tab pos="381000" algn="l"/>
              </a:tabLst>
              <a:defRPr sz="1000" u="sng">
                <a:solidFill>
                  <a:schemeClr val="tx1"/>
                </a:solidFill>
                <a:latin typeface="Arial" charset="0"/>
              </a:defRPr>
            </a:lvl2pPr>
            <a:lvl3pPr marL="1143000" indent="-228600" eaLnBrk="0" hangingPunct="0">
              <a:tabLst>
                <a:tab pos="381000" algn="l"/>
              </a:tabLst>
              <a:defRPr sz="1000" u="sng">
                <a:solidFill>
                  <a:schemeClr val="tx1"/>
                </a:solidFill>
                <a:latin typeface="Arial" charset="0"/>
              </a:defRPr>
            </a:lvl3pPr>
            <a:lvl4pPr marL="1600200" indent="-228600" eaLnBrk="0" hangingPunct="0">
              <a:tabLst>
                <a:tab pos="381000" algn="l"/>
              </a:tabLst>
              <a:defRPr sz="1000" u="sng">
                <a:solidFill>
                  <a:schemeClr val="tx1"/>
                </a:solidFill>
                <a:latin typeface="Arial" charset="0"/>
              </a:defRPr>
            </a:lvl4pPr>
            <a:lvl5pPr marL="2057400" indent="-228600" eaLnBrk="0" hangingPunct="0">
              <a:tabLst>
                <a:tab pos="381000" algn="l"/>
              </a:tabLst>
              <a:defRPr sz="1000" u="sng">
                <a:solidFill>
                  <a:schemeClr val="tx1"/>
                </a:solidFill>
                <a:latin typeface="Arial" charset="0"/>
              </a:defRPr>
            </a:lvl5pPr>
            <a:lvl6pPr marL="2514600" indent="-228600" eaLnBrk="0" fontAlgn="base" hangingPunct="0">
              <a:spcBef>
                <a:spcPct val="0"/>
              </a:spcBef>
              <a:spcAft>
                <a:spcPct val="0"/>
              </a:spcAft>
              <a:tabLst>
                <a:tab pos="381000" algn="l"/>
              </a:tabLst>
              <a:defRPr sz="1000" u="sng">
                <a:solidFill>
                  <a:schemeClr val="tx1"/>
                </a:solidFill>
                <a:latin typeface="Arial" charset="0"/>
              </a:defRPr>
            </a:lvl6pPr>
            <a:lvl7pPr marL="2971800" indent="-228600" eaLnBrk="0" fontAlgn="base" hangingPunct="0">
              <a:spcBef>
                <a:spcPct val="0"/>
              </a:spcBef>
              <a:spcAft>
                <a:spcPct val="0"/>
              </a:spcAft>
              <a:tabLst>
                <a:tab pos="381000" algn="l"/>
              </a:tabLst>
              <a:defRPr sz="1000" u="sng">
                <a:solidFill>
                  <a:schemeClr val="tx1"/>
                </a:solidFill>
                <a:latin typeface="Arial" charset="0"/>
              </a:defRPr>
            </a:lvl7pPr>
            <a:lvl8pPr marL="3429000" indent="-228600" eaLnBrk="0" fontAlgn="base" hangingPunct="0">
              <a:spcBef>
                <a:spcPct val="0"/>
              </a:spcBef>
              <a:spcAft>
                <a:spcPct val="0"/>
              </a:spcAft>
              <a:tabLst>
                <a:tab pos="381000" algn="l"/>
              </a:tabLst>
              <a:defRPr sz="1000" u="sng">
                <a:solidFill>
                  <a:schemeClr val="tx1"/>
                </a:solidFill>
                <a:latin typeface="Arial" charset="0"/>
              </a:defRPr>
            </a:lvl8pPr>
            <a:lvl9pPr marL="3886200" indent="-228600" eaLnBrk="0" fontAlgn="base" hangingPunct="0">
              <a:spcBef>
                <a:spcPct val="0"/>
              </a:spcBef>
              <a:spcAft>
                <a:spcPct val="0"/>
              </a:spcAft>
              <a:tabLst>
                <a:tab pos="381000" algn="l"/>
              </a:tabLst>
              <a:defRPr sz="1000" u="sng">
                <a:solidFill>
                  <a:schemeClr val="tx1"/>
                </a:solidFill>
                <a:latin typeface="Arial" charset="0"/>
              </a:defRPr>
            </a:lvl9pPr>
          </a:lstStyle>
          <a:p>
            <a:pPr algn="just" eaLnBrk="1" hangingPunct="1"/>
            <a:r>
              <a:rPr lang="es-ES_tradnl" sz="2100" u="none">
                <a:cs typeface="Times New Roman" charset="0"/>
              </a:rPr>
              <a:t>Son el resultado de una sola clase de transacción, Tales como:</a:t>
            </a:r>
          </a:p>
          <a:p>
            <a:pPr algn="just" eaLnBrk="1" hangingPunct="1">
              <a:buFontTx/>
              <a:buChar char="-"/>
            </a:pPr>
            <a:endParaRPr lang="es-ES_tradnl" sz="800" u="none">
              <a:cs typeface="Times New Roman" charset="0"/>
            </a:endParaRPr>
          </a:p>
          <a:p>
            <a:pPr lvl="1" algn="just" eaLnBrk="1" hangingPunct="1">
              <a:buFontTx/>
              <a:buChar char="-"/>
            </a:pPr>
            <a:r>
              <a:rPr lang="es-ES_tradnl" sz="2100">
                <a:cs typeface="Times New Roman" charset="0"/>
              </a:rPr>
              <a:t>Ventas:</a:t>
            </a:r>
            <a:r>
              <a:rPr lang="es-ES_tradnl" sz="2100" u="none">
                <a:cs typeface="Times New Roman" charset="0"/>
              </a:rPr>
              <a:t> Es el resultado neto de la clase de transacción de ventas (Aumento).</a:t>
            </a:r>
          </a:p>
          <a:p>
            <a:pPr lvl="1" algn="just" eaLnBrk="1" hangingPunct="1">
              <a:buFontTx/>
              <a:buChar char="-"/>
            </a:pPr>
            <a:r>
              <a:rPr lang="es-ES_tradnl" sz="2100">
                <a:cs typeface="Times New Roman" charset="0"/>
              </a:rPr>
              <a:t>Gastos</a:t>
            </a:r>
            <a:r>
              <a:rPr lang="es-ES_tradnl" sz="2100" u="none">
                <a:cs typeface="Times New Roman" charset="0"/>
              </a:rPr>
              <a:t>: Es el resultado neto de la clase de transacción de Compras (Aumento).</a:t>
            </a:r>
          </a:p>
          <a:p>
            <a:pPr lvl="1" algn="just" eaLnBrk="1" hangingPunct="1">
              <a:buFontTx/>
              <a:buChar char="-"/>
            </a:pPr>
            <a:r>
              <a:rPr lang="es-ES_tradnl" sz="2100">
                <a:cs typeface="Times New Roman" charset="0"/>
              </a:rPr>
              <a:t>Propiedad, Planta y Equipo:</a:t>
            </a:r>
            <a:r>
              <a:rPr lang="es-ES_tradnl" sz="2100" u="none">
                <a:cs typeface="Times New Roman" charset="0"/>
              </a:rPr>
              <a:t> Es el resultado neto de la clase de transacción de Compras (Aumento).</a:t>
            </a:r>
          </a:p>
          <a:p>
            <a:pPr lvl="1" algn="just" eaLnBrk="1" hangingPunct="1">
              <a:buFontTx/>
              <a:buChar char="-"/>
            </a:pPr>
            <a:r>
              <a:rPr lang="es-ES_tradnl" sz="2100">
                <a:cs typeface="Times New Roman" charset="0"/>
              </a:rPr>
              <a:t>Depreciación Acumulada </a:t>
            </a:r>
            <a:r>
              <a:rPr lang="es-ES_tradnl" sz="2100" u="none">
                <a:cs typeface="Times New Roman" charset="0"/>
              </a:rPr>
              <a:t>Es el resultado neto de la clase de transacción de Estimaciones Contables (Aumento).</a:t>
            </a:r>
          </a:p>
        </p:txBody>
      </p:sp>
    </p:spTree>
    <p:extLst>
      <p:ext uri="{BB962C8B-B14F-4D97-AF65-F5344CB8AC3E}">
        <p14:creationId xmlns:p14="http://schemas.microsoft.com/office/powerpoint/2010/main" val="2358551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additive="base">
                                        <p:cTn id="7" dur="500" fill="hold"/>
                                        <p:tgtEl>
                                          <p:spTgt spid="88066"/>
                                        </p:tgtEl>
                                        <p:attrNameLst>
                                          <p:attrName>ppt_x</p:attrName>
                                        </p:attrNameLst>
                                      </p:cBhvr>
                                      <p:tavLst>
                                        <p:tav tm="0">
                                          <p:val>
                                            <p:strVal val="0-#ppt_w/2"/>
                                          </p:val>
                                        </p:tav>
                                        <p:tav tm="100000">
                                          <p:val>
                                            <p:strVal val="#ppt_x"/>
                                          </p:val>
                                        </p:tav>
                                      </p:tavLst>
                                    </p:anim>
                                    <p:anim calcmode="lin" valueType="num">
                                      <p:cBhvr additive="base">
                                        <p:cTn id="8" dur="500" fill="hold"/>
                                        <p:tgtEl>
                                          <p:spTgt spid="8806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8075"/>
                                        </p:tgtEl>
                                        <p:attrNameLst>
                                          <p:attrName>style.visibility</p:attrName>
                                        </p:attrNameLst>
                                      </p:cBhvr>
                                      <p:to>
                                        <p:strVal val="visible"/>
                                      </p:to>
                                    </p:set>
                                    <p:anim calcmode="lin" valueType="num">
                                      <p:cBhvr additive="base">
                                        <p:cTn id="13" dur="500" fill="hold"/>
                                        <p:tgtEl>
                                          <p:spTgt spid="88075"/>
                                        </p:tgtEl>
                                        <p:attrNameLst>
                                          <p:attrName>ppt_x</p:attrName>
                                        </p:attrNameLst>
                                      </p:cBhvr>
                                      <p:tavLst>
                                        <p:tav tm="0">
                                          <p:val>
                                            <p:strVal val="0-#ppt_w/2"/>
                                          </p:val>
                                        </p:tav>
                                        <p:tav tm="100000">
                                          <p:val>
                                            <p:strVal val="#ppt_x"/>
                                          </p:val>
                                        </p:tav>
                                      </p:tavLst>
                                    </p:anim>
                                    <p:anim calcmode="lin" valueType="num">
                                      <p:cBhvr additive="base">
                                        <p:cTn id="14" dur="500" fill="hold"/>
                                        <p:tgtEl>
                                          <p:spTgt spid="8807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8076"/>
                                        </p:tgtEl>
                                        <p:attrNameLst>
                                          <p:attrName>style.visibility</p:attrName>
                                        </p:attrNameLst>
                                      </p:cBhvr>
                                      <p:to>
                                        <p:strVal val="visible"/>
                                      </p:to>
                                    </p:set>
                                    <p:anim calcmode="lin" valueType="num">
                                      <p:cBhvr additive="base">
                                        <p:cTn id="19" dur="500" fill="hold"/>
                                        <p:tgtEl>
                                          <p:spTgt spid="88076"/>
                                        </p:tgtEl>
                                        <p:attrNameLst>
                                          <p:attrName>ppt_x</p:attrName>
                                        </p:attrNameLst>
                                      </p:cBhvr>
                                      <p:tavLst>
                                        <p:tav tm="0">
                                          <p:val>
                                            <p:strVal val="0-#ppt_w/2"/>
                                          </p:val>
                                        </p:tav>
                                        <p:tav tm="100000">
                                          <p:val>
                                            <p:strVal val="#ppt_x"/>
                                          </p:val>
                                        </p:tav>
                                      </p:tavLst>
                                    </p:anim>
                                    <p:anim calcmode="lin" valueType="num">
                                      <p:cBhvr additive="base">
                                        <p:cTn id="20" dur="500" fill="hold"/>
                                        <p:tgtEl>
                                          <p:spTgt spid="880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75" grpId="0" animBg="1" autoUpdateAnimBg="0"/>
      <p:bldP spid="88076"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3970" name="Group 2"/>
          <p:cNvGraphicFramePr>
            <a:graphicFrameLocks noGrp="1"/>
          </p:cNvGraphicFramePr>
          <p:nvPr/>
        </p:nvGraphicFramePr>
        <p:xfrm>
          <a:off x="990600" y="685800"/>
          <a:ext cx="7315200" cy="533400"/>
        </p:xfrm>
        <a:graphic>
          <a:graphicData uri="http://schemas.openxmlformats.org/drawingml/2006/table">
            <a:tbl>
              <a:tblPr/>
              <a:tblGrid>
                <a:gridCol w="7315200"/>
              </a:tblGrid>
              <a:tr h="533400">
                <a:tc>
                  <a:txBody>
                    <a:bodyPr/>
                    <a:lstStyle/>
                    <a:p>
                      <a:pPr marL="381000" marR="0" lvl="0" indent="-381000" algn="ctr" defTabSz="914400" rtl="0" eaLnBrk="1" fontAlgn="base" latinLnBrk="0" hangingPunct="1">
                        <a:lnSpc>
                          <a:spcPct val="100000"/>
                        </a:lnSpc>
                        <a:spcBef>
                          <a:spcPct val="20000"/>
                        </a:spcBef>
                        <a:spcAft>
                          <a:spcPct val="0"/>
                        </a:spcAft>
                        <a:buClrTx/>
                        <a:buSzTx/>
                        <a:buFontTx/>
                        <a:buNone/>
                        <a:tabLst/>
                      </a:pPr>
                      <a:r>
                        <a:rPr kumimoji="0" lang="es-ES_tradnl" sz="2000" b="1" i="0" u="none" strike="noStrike" cap="none" normalizeH="0" baseline="0" smtClean="0">
                          <a:ln>
                            <a:noFill/>
                          </a:ln>
                          <a:solidFill>
                            <a:srgbClr val="000080"/>
                          </a:solidFill>
                          <a:effectLst/>
                          <a:latin typeface="Arial" charset="0"/>
                          <a:cs typeface="Times New Roman" charset="0"/>
                        </a:rPr>
                        <a:t>RIESGO Y CERTEZA RAZONABLE DE AUDITORIA</a:t>
                      </a:r>
                      <a:endParaRPr kumimoji="0" lang="es-ES" sz="2000" b="1" i="0" u="none" strike="noStrike" cap="none" normalizeH="0" baseline="0" smtClean="0">
                        <a:ln>
                          <a:noFill/>
                        </a:ln>
                        <a:solidFill>
                          <a:srgbClr val="000080"/>
                        </a:solidFill>
                        <a:effectLst/>
                        <a:latin typeface="Arial" charset="0"/>
                        <a:cs typeface="Times New Roman" charset="0"/>
                      </a:endParaRPr>
                    </a:p>
                  </a:txBody>
                  <a:tcPr horzOverflow="overflow">
                    <a:lnL cap="flat">
                      <a:noFill/>
                    </a:lnL>
                    <a:lnR cap="flat">
                      <a:noFill/>
                    </a:lnR>
                    <a:lnT cap="flat">
                      <a:noFill/>
                    </a:lnT>
                    <a:lnB w="12700" cap="flat" cmpd="sng" algn="ctr">
                      <a:solidFill>
                        <a:srgbClr val="000080"/>
                      </a:solidFill>
                      <a:prstDash val="solid"/>
                      <a:round/>
                      <a:headEnd type="none" w="med" len="med"/>
                      <a:tailEnd type="none" w="med" len="med"/>
                    </a:lnB>
                    <a:lnTlToBr>
                      <a:noFill/>
                    </a:lnTlToBr>
                    <a:lnBlToTr>
                      <a:noFill/>
                    </a:lnBlToTr>
                    <a:noFill/>
                  </a:tcPr>
                </a:tc>
              </a:tr>
            </a:tbl>
          </a:graphicData>
        </a:graphic>
      </p:graphicFrame>
      <p:sp>
        <p:nvSpPr>
          <p:cNvPr id="83976" name="Text Box 8"/>
          <p:cNvSpPr txBox="1">
            <a:spLocks noChangeArrowheads="1"/>
          </p:cNvSpPr>
          <p:nvPr/>
        </p:nvSpPr>
        <p:spPr bwMode="auto">
          <a:xfrm>
            <a:off x="1006475" y="1295400"/>
            <a:ext cx="3565525" cy="4365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eaLnBrk="1" hangingPunct="1">
              <a:buFontTx/>
              <a:buChar char="-"/>
            </a:pPr>
            <a:r>
              <a:rPr lang="es-ES_tradnl" sz="2200" b="1" u="none">
                <a:cs typeface="Times New Roman" charset="0"/>
              </a:rPr>
              <a:t>Riesgo Inherente</a:t>
            </a:r>
            <a:endParaRPr lang="es-ES" sz="2200" b="1" u="none">
              <a:cs typeface="Times New Roman" charset="0"/>
            </a:endParaRPr>
          </a:p>
        </p:txBody>
      </p:sp>
      <p:sp>
        <p:nvSpPr>
          <p:cNvPr id="83977" name="Text Box 9"/>
          <p:cNvSpPr txBox="1">
            <a:spLocks noChangeArrowheads="1"/>
          </p:cNvSpPr>
          <p:nvPr/>
        </p:nvSpPr>
        <p:spPr bwMode="auto">
          <a:xfrm>
            <a:off x="990600" y="1828800"/>
            <a:ext cx="7315200" cy="26670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200" u="none">
                <a:cs typeface="Times New Roman" charset="0"/>
              </a:rPr>
              <a:t>Es una medida de la evaluación que hace el auditor de la probabilidad que existan errores importantes en un ciclo antes de considerar la eficacia de la estructura del control interno.</a:t>
            </a:r>
          </a:p>
          <a:p>
            <a:pPr algn="just" eaLnBrk="1" hangingPunct="1">
              <a:buFontTx/>
              <a:buChar char="-"/>
            </a:pPr>
            <a:endParaRPr lang="es-ES_tradnl" sz="2200" u="none">
              <a:cs typeface="Times New Roman" charset="0"/>
            </a:endParaRPr>
          </a:p>
          <a:p>
            <a:pPr algn="just" eaLnBrk="1" hangingPunct="1">
              <a:buFontTx/>
              <a:buChar char="-"/>
            </a:pPr>
            <a:r>
              <a:rPr lang="es-ES_tradnl" sz="2200" u="none">
                <a:cs typeface="Times New Roman" charset="0"/>
              </a:rPr>
              <a:t>Es la susceptibilidad de los estados financieros a errores importantes suponiendo que no existen controles internos.</a:t>
            </a:r>
          </a:p>
        </p:txBody>
      </p:sp>
      <p:sp>
        <p:nvSpPr>
          <p:cNvPr id="83978" name="Text Box 10"/>
          <p:cNvSpPr txBox="1">
            <a:spLocks noChangeArrowheads="1"/>
          </p:cNvSpPr>
          <p:nvPr/>
        </p:nvSpPr>
        <p:spPr bwMode="auto">
          <a:xfrm>
            <a:off x="990600" y="4592638"/>
            <a:ext cx="3581400" cy="4365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33CCCC"/>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85750" indent="-28575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200" b="1" u="none">
                <a:cs typeface="Times New Roman" charset="0"/>
              </a:rPr>
              <a:t>Riesgo de Control</a:t>
            </a:r>
            <a:endParaRPr lang="es-ES" sz="2200" b="1" u="none">
              <a:cs typeface="Times New Roman" charset="0"/>
            </a:endParaRPr>
          </a:p>
        </p:txBody>
      </p:sp>
      <p:sp>
        <p:nvSpPr>
          <p:cNvPr id="83979" name="Text Box 11"/>
          <p:cNvSpPr txBox="1">
            <a:spLocks noChangeArrowheads="1"/>
          </p:cNvSpPr>
          <p:nvPr/>
        </p:nvSpPr>
        <p:spPr bwMode="auto">
          <a:xfrm>
            <a:off x="990600" y="5105400"/>
            <a:ext cx="7239000" cy="990600"/>
          </a:xfrm>
          <a:prstGeom prst="rect">
            <a:avLst/>
          </a:prstGeom>
          <a:solidFill>
            <a:schemeClr val="bg1"/>
          </a:solidFill>
          <a:ln w="9525">
            <a:solidFill>
              <a:srgbClr val="000000"/>
            </a:solidFill>
            <a:miter lim="800000"/>
            <a:headEnd/>
            <a:tailEnd/>
          </a:ln>
          <a:effectLst>
            <a:outerShdw dist="35921" dir="2700000" algn="ctr" rotWithShape="0">
              <a:schemeClr val="bg2"/>
            </a:outerShdw>
          </a:effectLst>
        </p:spPr>
        <p:txBody>
          <a:bodyPr anchor="ctr"/>
          <a:lstStyle>
            <a:lvl1pPr marL="190500" indent="-190500" eaLnBrk="0" hangingPunct="0">
              <a:defRPr sz="1000" u="sng">
                <a:solidFill>
                  <a:schemeClr val="tx1"/>
                </a:solidFill>
                <a:latin typeface="Arial" charset="0"/>
              </a:defRPr>
            </a:lvl1pPr>
            <a:lvl2pPr marL="742950" indent="-285750" eaLnBrk="0" hangingPunct="0">
              <a:defRPr sz="1000" u="sng">
                <a:solidFill>
                  <a:schemeClr val="tx1"/>
                </a:solidFill>
                <a:latin typeface="Arial" charset="0"/>
              </a:defRPr>
            </a:lvl2pPr>
            <a:lvl3pPr marL="1143000" indent="-228600" eaLnBrk="0" hangingPunct="0">
              <a:defRPr sz="1000" u="sng">
                <a:solidFill>
                  <a:schemeClr val="tx1"/>
                </a:solidFill>
                <a:latin typeface="Arial" charset="0"/>
              </a:defRPr>
            </a:lvl3pPr>
            <a:lvl4pPr marL="1600200" indent="-228600" eaLnBrk="0" hangingPunct="0">
              <a:defRPr sz="1000" u="sng">
                <a:solidFill>
                  <a:schemeClr val="tx1"/>
                </a:solidFill>
                <a:latin typeface="Arial" charset="0"/>
              </a:defRPr>
            </a:lvl4pPr>
            <a:lvl5pPr marL="2057400" indent="-228600" eaLnBrk="0" hangingPunct="0">
              <a:defRPr sz="1000" u="sng">
                <a:solidFill>
                  <a:schemeClr val="tx1"/>
                </a:solidFill>
                <a:latin typeface="Arial" charset="0"/>
              </a:defRPr>
            </a:lvl5pPr>
            <a:lvl6pPr marL="2514600" indent="-228600" eaLnBrk="0" fontAlgn="base" hangingPunct="0">
              <a:spcBef>
                <a:spcPct val="0"/>
              </a:spcBef>
              <a:spcAft>
                <a:spcPct val="0"/>
              </a:spcAft>
              <a:defRPr sz="1000" u="sng">
                <a:solidFill>
                  <a:schemeClr val="tx1"/>
                </a:solidFill>
                <a:latin typeface="Arial" charset="0"/>
              </a:defRPr>
            </a:lvl6pPr>
            <a:lvl7pPr marL="2971800" indent="-228600" eaLnBrk="0" fontAlgn="base" hangingPunct="0">
              <a:spcBef>
                <a:spcPct val="0"/>
              </a:spcBef>
              <a:spcAft>
                <a:spcPct val="0"/>
              </a:spcAft>
              <a:defRPr sz="1000" u="sng">
                <a:solidFill>
                  <a:schemeClr val="tx1"/>
                </a:solidFill>
                <a:latin typeface="Arial" charset="0"/>
              </a:defRPr>
            </a:lvl7pPr>
            <a:lvl8pPr marL="3429000" indent="-228600" eaLnBrk="0" fontAlgn="base" hangingPunct="0">
              <a:spcBef>
                <a:spcPct val="0"/>
              </a:spcBef>
              <a:spcAft>
                <a:spcPct val="0"/>
              </a:spcAft>
              <a:defRPr sz="1000" u="sng">
                <a:solidFill>
                  <a:schemeClr val="tx1"/>
                </a:solidFill>
                <a:latin typeface="Arial" charset="0"/>
              </a:defRPr>
            </a:lvl8pPr>
            <a:lvl9pPr marL="3886200" indent="-228600" eaLnBrk="0" fontAlgn="base" hangingPunct="0">
              <a:spcBef>
                <a:spcPct val="0"/>
              </a:spcBef>
              <a:spcAft>
                <a:spcPct val="0"/>
              </a:spcAft>
              <a:defRPr sz="1000" u="sng">
                <a:solidFill>
                  <a:schemeClr val="tx1"/>
                </a:solidFill>
                <a:latin typeface="Arial" charset="0"/>
              </a:defRPr>
            </a:lvl9pPr>
          </a:lstStyle>
          <a:p>
            <a:pPr algn="just" eaLnBrk="1" hangingPunct="1">
              <a:buFontTx/>
              <a:buChar char="-"/>
            </a:pPr>
            <a:r>
              <a:rPr lang="es-ES_tradnl" sz="2200" u="none">
                <a:cs typeface="Times New Roman" charset="0"/>
              </a:rPr>
              <a:t>Es el riesgo de que el control interno no pueda prevenir, detectar y corregir, errores e irregularidades significativos.</a:t>
            </a:r>
          </a:p>
        </p:txBody>
      </p:sp>
    </p:spTree>
    <p:extLst>
      <p:ext uri="{BB962C8B-B14F-4D97-AF65-F5344CB8AC3E}">
        <p14:creationId xmlns:p14="http://schemas.microsoft.com/office/powerpoint/2010/main" val="33428143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3970"/>
                                        </p:tgtEl>
                                        <p:attrNameLst>
                                          <p:attrName>style.visibility</p:attrName>
                                        </p:attrNameLst>
                                      </p:cBhvr>
                                      <p:to>
                                        <p:strVal val="visible"/>
                                      </p:to>
                                    </p:set>
                                    <p:anim calcmode="lin" valueType="num">
                                      <p:cBhvr additive="base">
                                        <p:cTn id="7" dur="500" fill="hold"/>
                                        <p:tgtEl>
                                          <p:spTgt spid="83970"/>
                                        </p:tgtEl>
                                        <p:attrNameLst>
                                          <p:attrName>ppt_x</p:attrName>
                                        </p:attrNameLst>
                                      </p:cBhvr>
                                      <p:tavLst>
                                        <p:tav tm="0">
                                          <p:val>
                                            <p:strVal val="0-#ppt_w/2"/>
                                          </p:val>
                                        </p:tav>
                                        <p:tav tm="100000">
                                          <p:val>
                                            <p:strVal val="#ppt_x"/>
                                          </p:val>
                                        </p:tav>
                                      </p:tavLst>
                                    </p:anim>
                                    <p:anim calcmode="lin" valueType="num">
                                      <p:cBhvr additive="base">
                                        <p:cTn id="8" dur="500" fill="hold"/>
                                        <p:tgtEl>
                                          <p:spTgt spid="839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3976"/>
                                        </p:tgtEl>
                                        <p:attrNameLst>
                                          <p:attrName>style.visibility</p:attrName>
                                        </p:attrNameLst>
                                      </p:cBhvr>
                                      <p:to>
                                        <p:strVal val="visible"/>
                                      </p:to>
                                    </p:set>
                                    <p:anim calcmode="lin" valueType="num">
                                      <p:cBhvr additive="base">
                                        <p:cTn id="13" dur="500" fill="hold"/>
                                        <p:tgtEl>
                                          <p:spTgt spid="83976"/>
                                        </p:tgtEl>
                                        <p:attrNameLst>
                                          <p:attrName>ppt_x</p:attrName>
                                        </p:attrNameLst>
                                      </p:cBhvr>
                                      <p:tavLst>
                                        <p:tav tm="0">
                                          <p:val>
                                            <p:strVal val="0-#ppt_w/2"/>
                                          </p:val>
                                        </p:tav>
                                        <p:tav tm="100000">
                                          <p:val>
                                            <p:strVal val="#ppt_x"/>
                                          </p:val>
                                        </p:tav>
                                      </p:tavLst>
                                    </p:anim>
                                    <p:anim calcmode="lin" valueType="num">
                                      <p:cBhvr additive="base">
                                        <p:cTn id="14" dur="500" fill="hold"/>
                                        <p:tgtEl>
                                          <p:spTgt spid="8397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3977"/>
                                        </p:tgtEl>
                                        <p:attrNameLst>
                                          <p:attrName>style.visibility</p:attrName>
                                        </p:attrNameLst>
                                      </p:cBhvr>
                                      <p:to>
                                        <p:strVal val="visible"/>
                                      </p:to>
                                    </p:set>
                                    <p:anim calcmode="lin" valueType="num">
                                      <p:cBhvr additive="base">
                                        <p:cTn id="19" dur="500" fill="hold"/>
                                        <p:tgtEl>
                                          <p:spTgt spid="83977"/>
                                        </p:tgtEl>
                                        <p:attrNameLst>
                                          <p:attrName>ppt_x</p:attrName>
                                        </p:attrNameLst>
                                      </p:cBhvr>
                                      <p:tavLst>
                                        <p:tav tm="0">
                                          <p:val>
                                            <p:strVal val="0-#ppt_w/2"/>
                                          </p:val>
                                        </p:tav>
                                        <p:tav tm="100000">
                                          <p:val>
                                            <p:strVal val="#ppt_x"/>
                                          </p:val>
                                        </p:tav>
                                      </p:tavLst>
                                    </p:anim>
                                    <p:anim calcmode="lin" valueType="num">
                                      <p:cBhvr additive="base">
                                        <p:cTn id="20" dur="500" fill="hold"/>
                                        <p:tgtEl>
                                          <p:spTgt spid="8397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3978"/>
                                        </p:tgtEl>
                                        <p:attrNameLst>
                                          <p:attrName>style.visibility</p:attrName>
                                        </p:attrNameLst>
                                      </p:cBhvr>
                                      <p:to>
                                        <p:strVal val="visible"/>
                                      </p:to>
                                    </p:set>
                                    <p:anim calcmode="lin" valueType="num">
                                      <p:cBhvr additive="base">
                                        <p:cTn id="25" dur="500" fill="hold"/>
                                        <p:tgtEl>
                                          <p:spTgt spid="83978"/>
                                        </p:tgtEl>
                                        <p:attrNameLst>
                                          <p:attrName>ppt_x</p:attrName>
                                        </p:attrNameLst>
                                      </p:cBhvr>
                                      <p:tavLst>
                                        <p:tav tm="0">
                                          <p:val>
                                            <p:strVal val="0-#ppt_w/2"/>
                                          </p:val>
                                        </p:tav>
                                        <p:tav tm="100000">
                                          <p:val>
                                            <p:strVal val="#ppt_x"/>
                                          </p:val>
                                        </p:tav>
                                      </p:tavLst>
                                    </p:anim>
                                    <p:anim calcmode="lin" valueType="num">
                                      <p:cBhvr additive="base">
                                        <p:cTn id="26" dur="500" fill="hold"/>
                                        <p:tgtEl>
                                          <p:spTgt spid="8397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3979"/>
                                        </p:tgtEl>
                                        <p:attrNameLst>
                                          <p:attrName>style.visibility</p:attrName>
                                        </p:attrNameLst>
                                      </p:cBhvr>
                                      <p:to>
                                        <p:strVal val="visible"/>
                                      </p:to>
                                    </p:set>
                                    <p:anim calcmode="lin" valueType="num">
                                      <p:cBhvr additive="base">
                                        <p:cTn id="31" dur="500" fill="hold"/>
                                        <p:tgtEl>
                                          <p:spTgt spid="83979"/>
                                        </p:tgtEl>
                                        <p:attrNameLst>
                                          <p:attrName>ppt_x</p:attrName>
                                        </p:attrNameLst>
                                      </p:cBhvr>
                                      <p:tavLst>
                                        <p:tav tm="0">
                                          <p:val>
                                            <p:strVal val="0-#ppt_w/2"/>
                                          </p:val>
                                        </p:tav>
                                        <p:tav tm="100000">
                                          <p:val>
                                            <p:strVal val="#ppt_x"/>
                                          </p:val>
                                        </p:tav>
                                      </p:tavLst>
                                    </p:anim>
                                    <p:anim calcmode="lin" valueType="num">
                                      <p:cBhvr additive="base">
                                        <p:cTn id="32" dur="500" fill="hold"/>
                                        <p:tgtEl>
                                          <p:spTgt spid="839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6" grpId="0" animBg="1" autoUpdateAnimBg="0"/>
      <p:bldP spid="83977" grpId="0" animBg="1" autoUpdateAnimBg="0"/>
      <p:bldP spid="83978" grpId="0" animBg="1" autoUpdateAnimBg="0"/>
      <p:bldP spid="83979" grpId="0" animBg="1"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4064</Words>
  <Application>Microsoft Office PowerPoint</Application>
  <PresentationFormat>Presentación en pantalla (4:3)</PresentationFormat>
  <Paragraphs>497</Paragraphs>
  <Slides>56</Slides>
  <Notes>1</Notes>
  <HiddenSlides>0</HiddenSlides>
  <MMClips>0</MMClips>
  <ScaleCrop>false</ScaleCrop>
  <HeadingPairs>
    <vt:vector size="4" baseType="variant">
      <vt:variant>
        <vt:lpstr>Tema</vt:lpstr>
      </vt:variant>
      <vt:variant>
        <vt:i4>2</vt:i4>
      </vt:variant>
      <vt:variant>
        <vt:lpstr>Títulos de diapositiva</vt:lpstr>
      </vt:variant>
      <vt:variant>
        <vt:i4>56</vt:i4>
      </vt:variant>
    </vt:vector>
  </HeadingPairs>
  <TitlesOfParts>
    <vt:vector size="58" baseType="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PEDRO</dc:creator>
  <cp:lastModifiedBy>auditor65</cp:lastModifiedBy>
  <cp:revision>2</cp:revision>
  <dcterms:created xsi:type="dcterms:W3CDTF">2011-04-30T03:11:23Z</dcterms:created>
  <dcterms:modified xsi:type="dcterms:W3CDTF">2015-02-26T21:14:40Z</dcterms:modified>
</cp:coreProperties>
</file>