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31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2A77A-69E6-4907-932D-7F0CEE57AC26}" type="datetimeFigureOut">
              <a:rPr lang="es-CO" smtClean="0"/>
              <a:pPr/>
              <a:t>07/08/2013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6808-AF02-43D3-936D-A3DF6B1123D2}" type="slidenum">
              <a:rPr lang="es-CO" smtClean="0"/>
              <a:pPr/>
              <a:t>‹Nº›</a:t>
            </a:fld>
            <a:endParaRPr lang="es-CO"/>
          </a:p>
        </p:txBody>
      </p:sp>
    </p:spTree>
    <p:extLst>
      <p:ext uri="{BB962C8B-B14F-4D97-AF65-F5344CB8AC3E}">
        <p14:creationId xmlns:p14="http://schemas.microsoft.com/office/powerpoint/2010/main" val="173168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3</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C841328-56D8-4D86-826A-7F69F3D704ED}" type="slidenum">
              <a:rPr lang="en-GB" smtClean="0">
                <a:latin typeface="Arial" pitchFamily="34" charset="0"/>
              </a:rPr>
              <a:pPr/>
              <a:t>12</a:t>
            </a:fld>
            <a:endParaRPr lang="en-GB"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s-ES" smtClean="0">
                <a:latin typeface="Arial" pitchFamily="34" charset="0"/>
              </a:rPr>
              <a:t>Mostrar la base de Noe</a:t>
            </a:r>
          </a:p>
          <a:p>
            <a:endParaRPr lang="es-ES" smtClean="0">
              <a:latin typeface="Arial" pitchFamily="34" charset="0"/>
            </a:endParaRPr>
          </a:p>
          <a:p>
            <a:r>
              <a:rPr lang="es-ES" smtClean="0">
                <a:latin typeface="Arial" pitchFamily="34" charset="0"/>
              </a:rPr>
              <a:t>En esa oportunidad, se decidió que las normas emitidas hasta esa fecha serían revisadas, 9actualizadas y refrendadas por el IASB, onservandoel nombre de NIC y que las nuevas normas contables que se emitieran a partir de esa fecha, se designarían con el nombre de NIIF (IFRS por sus siglas en inglés), de ahí, el origen de los dos nombres. La tendencia actual del IASB es revisar y actualizar permanentemente el contenido de todas las normas, de tal forma, que paulatinamente desaparecerá el concepto de NIC, para que en el futuro todas las normas se conozcan con el nombre genérico de NIIF.Al 1 de enero de 2007, de conformidad con la edición 2007 de las NIIF, publicada en español por el IASB, el conjunto de Normas Internacionalesde Contabilidadque se encuentran vigentes lo constituyen 29 NIC; 8 NIIF; 11 interpretaciones a las NIC (conocidas en inglés como SIC) y 11 interpretaciones a las NIIF (conocidas en español como CINIIF o IFRIC, por sus siglas en inglés).</a:t>
            </a:r>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031584D-41A8-4B83-970F-F18EE46D3F7A}" type="slidenum">
              <a:rPr lang="en-GB" smtClean="0">
                <a:latin typeface="Arial" pitchFamily="34" charset="0"/>
              </a:rPr>
              <a:pPr/>
              <a:t>15</a:t>
            </a:fld>
            <a:endParaRPr lang="en-GB"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183726" indent="-183726">
              <a:buFontTx/>
              <a:buChar char="•"/>
            </a:pPr>
            <a:endParaRPr lang="en-GB" dirty="0" smtClean="0">
              <a:latin typeface="Arial" pitchFamily="34" charset="0"/>
            </a:endParaRPr>
          </a:p>
        </p:txBody>
      </p:sp>
      <p:sp>
        <p:nvSpPr>
          <p:cNvPr id="94213"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1620" name="Slide Number Placeholder 3"/>
          <p:cNvSpPr>
            <a:spLocks noGrp="1"/>
          </p:cNvSpPr>
          <p:nvPr>
            <p:ph type="sldNum" sz="quarter" idx="5"/>
          </p:nvPr>
        </p:nvSpPr>
        <p:spPr>
          <a:noFill/>
        </p:spPr>
        <p:txBody>
          <a:bodyPr/>
          <a:lstStyle/>
          <a:p>
            <a:fld id="{DAE77511-7D89-4E7A-AF22-68847C51B870}" type="slidenum">
              <a:rPr lang="en-GB" smtClean="0">
                <a:latin typeface="Arial" pitchFamily="34" charset="0"/>
              </a:rPr>
              <a:pPr/>
              <a:t>16</a:t>
            </a:fld>
            <a:endParaRPr lang="en-GB" smtClean="0">
              <a:latin typeface="Arial" pitchFamily="34" charset="0"/>
            </a:endParaRPr>
          </a:p>
        </p:txBody>
      </p:sp>
      <p:sp>
        <p:nvSpPr>
          <p:cNvPr id="111621"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99AC959-A60A-4BCA-8B57-6A01A467DBC9}" type="slidenum">
              <a:rPr lang="en-GB" smtClean="0">
                <a:latin typeface="Arial" pitchFamily="34" charset="0"/>
              </a:rPr>
              <a:pPr/>
              <a:t>18</a:t>
            </a:fld>
            <a:endParaRPr lang="en-GB"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normAutofit lnSpcReduction="10000"/>
          </a:bodyPr>
          <a:lstStyle/>
          <a:p>
            <a:pPr marL="180503" indent="-180503">
              <a:buFontTx/>
              <a:buChar char="•"/>
            </a:pPr>
            <a:r>
              <a:rPr lang="en-GB" dirty="0" err="1" smtClean="0">
                <a:latin typeface="Arial" pitchFamily="34" charset="0"/>
              </a:rPr>
              <a:t>Fondos</a:t>
            </a:r>
            <a:r>
              <a:rPr lang="en-GB" dirty="0" smtClean="0">
                <a:latin typeface="Arial" pitchFamily="34" charset="0"/>
              </a:rPr>
              <a:t> de </a:t>
            </a:r>
            <a:r>
              <a:rPr lang="en-GB" dirty="0" err="1" smtClean="0">
                <a:latin typeface="Arial" pitchFamily="34" charset="0"/>
              </a:rPr>
              <a:t>pensiones</a:t>
            </a:r>
            <a:r>
              <a:rPr lang="en-GB" dirty="0" smtClean="0">
                <a:latin typeface="Arial" pitchFamily="34" charset="0"/>
              </a:rPr>
              <a:t>, publicly accountable.</a:t>
            </a:r>
          </a:p>
          <a:p>
            <a:pPr marL="180503" indent="-180503">
              <a:buFontTx/>
              <a:buChar char="•"/>
            </a:pPr>
            <a:endParaRPr lang="en-GB" dirty="0" smtClean="0">
              <a:latin typeface="Arial" pitchFamily="34" charset="0"/>
            </a:endParaRPr>
          </a:p>
          <a:p>
            <a:pPr marL="180503" indent="-180503">
              <a:buFontTx/>
              <a:buChar char="•"/>
            </a:pPr>
            <a:r>
              <a:rPr lang="en-GB" dirty="0" smtClean="0">
                <a:latin typeface="Arial" pitchFamily="34" charset="0"/>
              </a:rPr>
              <a:t>International </a:t>
            </a:r>
            <a:r>
              <a:rPr lang="en-GB" b="1" dirty="0" smtClean="0">
                <a:solidFill>
                  <a:srgbClr val="FF0000"/>
                </a:solidFill>
                <a:latin typeface="Arial" pitchFamily="34" charset="0"/>
              </a:rPr>
              <a:t>Financial</a:t>
            </a:r>
            <a:r>
              <a:rPr lang="en-GB" dirty="0" smtClean="0">
                <a:latin typeface="Arial" pitchFamily="34" charset="0"/>
              </a:rPr>
              <a:t> Reporting Standards (comprising </a:t>
            </a:r>
            <a:r>
              <a:rPr lang="en-GB" dirty="0" err="1" smtClean="0">
                <a:latin typeface="Arial" pitchFamily="34" charset="0"/>
              </a:rPr>
              <a:t>IASs</a:t>
            </a:r>
            <a:r>
              <a:rPr lang="en-GB" dirty="0" smtClean="0">
                <a:latin typeface="Arial" pitchFamily="34" charset="0"/>
              </a:rPr>
              <a:t>, </a:t>
            </a:r>
            <a:r>
              <a:rPr lang="en-GB" dirty="0" err="1" smtClean="0">
                <a:latin typeface="Arial" pitchFamily="34" charset="0"/>
              </a:rPr>
              <a:t>IFRSs</a:t>
            </a:r>
            <a:r>
              <a:rPr lang="en-GB" dirty="0" smtClean="0">
                <a:latin typeface="Arial" pitchFamily="34" charset="0"/>
              </a:rPr>
              <a:t> and Interpretations) have been written from 1973 by the IASC and its successor, the IASB.</a:t>
            </a:r>
          </a:p>
          <a:p>
            <a:pPr marL="180503" indent="-180503"/>
            <a:r>
              <a:rPr lang="en-GB" dirty="0" smtClean="0">
                <a:latin typeface="Arial" pitchFamily="34" charset="0"/>
              </a:rPr>
              <a:t>	They were designed to make life easier for international investors and for international companies. In other words, the standards were seen as most useful for listed companies’ consolidated statements.  For example, this is still the compulsory scope of IFRS in the EU.</a:t>
            </a:r>
          </a:p>
          <a:p>
            <a:pPr marL="180503" indent="-180503"/>
            <a:endParaRPr lang="en-GB" dirty="0" smtClean="0">
              <a:latin typeface="Arial" pitchFamily="34" charset="0"/>
            </a:endParaRPr>
          </a:p>
          <a:p>
            <a:pPr marL="180503" indent="-180503">
              <a:buFontTx/>
              <a:buChar char="•"/>
            </a:pPr>
            <a:r>
              <a:rPr lang="en-GB" dirty="0" smtClean="0">
                <a:latin typeface="Arial" pitchFamily="34" charset="0"/>
              </a:rPr>
              <a:t>However, there are also arguments in favour of international standards for unlisted or unconsolidated statements, especially perhaps for the subsidiaries of multinationals.  Full-scale IFRS was not designed for this purpose, and is too elaborate.</a:t>
            </a:r>
          </a:p>
          <a:p>
            <a:pPr marL="180503" indent="-180503">
              <a:buFontTx/>
              <a:buChar char="•"/>
            </a:pPr>
            <a:endParaRPr lang="en-GB" dirty="0" smtClean="0">
              <a:latin typeface="Arial" pitchFamily="34" charset="0"/>
            </a:endParaRPr>
          </a:p>
          <a:p>
            <a:pPr marL="180503" indent="-180503">
              <a:buFontTx/>
              <a:buChar char="•"/>
            </a:pPr>
            <a:r>
              <a:rPr lang="en-GB" dirty="0" smtClean="0">
                <a:latin typeface="Arial" pitchFamily="34" charset="0"/>
              </a:rPr>
              <a:t>The IASB worked on the SME standard from 2003, including the normal publication of a discussion paper and an exposure draft.</a:t>
            </a:r>
          </a:p>
          <a:p>
            <a:pPr marL="180503" indent="-180503">
              <a:buFontTx/>
              <a:buChar char="•"/>
            </a:pPr>
            <a:endParaRPr lang="en-GB" dirty="0" smtClean="0">
              <a:latin typeface="Arial" pitchFamily="34" charset="0"/>
            </a:endParaRPr>
          </a:p>
          <a:p>
            <a:pPr marL="180503" indent="-180503">
              <a:buFontTx/>
              <a:buChar char="•"/>
            </a:pPr>
            <a:r>
              <a:rPr lang="en-GB" dirty="0" smtClean="0">
                <a:latin typeface="Arial" pitchFamily="34" charset="0"/>
              </a:rPr>
              <a:t>According to the IASB, the scope of SME-IFRS is entities that are not publicly accountable.  Approximately speaking, this means unlisted companies, although such entities as banks and insurance companies are seen as publicly accountable.</a:t>
            </a:r>
          </a:p>
          <a:p>
            <a:pPr marL="180503" indent="-180503">
              <a:buFontTx/>
              <a:buChar char="•"/>
            </a:pPr>
            <a:endParaRPr lang="en-GB" dirty="0" smtClean="0">
              <a:latin typeface="Arial" pitchFamily="34" charset="0"/>
            </a:endParaRPr>
          </a:p>
          <a:p>
            <a:pPr marL="180503" indent="-180503"/>
            <a:r>
              <a:rPr lang="en-GB" dirty="0" smtClean="0">
                <a:solidFill>
                  <a:srgbClr val="FF0000"/>
                </a:solidFill>
                <a:latin typeface="Arial" pitchFamily="34" charset="0"/>
              </a:rPr>
              <a:t>	</a:t>
            </a:r>
          </a:p>
        </p:txBody>
      </p:sp>
      <p:sp>
        <p:nvSpPr>
          <p:cNvPr id="109573"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073F8E3-3F95-40DA-AC95-E704CDBC21F7}" type="slidenum">
              <a:rPr lang="en-GB" smtClean="0">
                <a:latin typeface="Arial" pitchFamily="34" charset="0"/>
              </a:rPr>
              <a:pPr/>
              <a:t>19</a:t>
            </a:fld>
            <a:endParaRPr lang="en-GB" smtClean="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1126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1CF1162-939A-47DD-B344-6B30DC3E6633}" type="slidenum">
              <a:rPr lang="en-GB" smtClean="0">
                <a:latin typeface="Arial" pitchFamily="34" charset="0"/>
              </a:rPr>
              <a:pPr/>
              <a:t>20</a:t>
            </a:fld>
            <a:endParaRPr lang="en-GB"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marL="183726" indent="-183726">
              <a:buFontTx/>
              <a:buChar char="•"/>
            </a:pPr>
            <a:endParaRPr lang="en-GB" dirty="0" smtClean="0">
              <a:latin typeface="Arial" pitchFamily="34" charset="0"/>
            </a:endParaRPr>
          </a:p>
        </p:txBody>
      </p:sp>
      <p:sp>
        <p:nvSpPr>
          <p:cNvPr id="113669"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1CF1162-939A-47DD-B344-6B30DC3E6633}" type="slidenum">
              <a:rPr lang="en-GB" smtClean="0">
                <a:latin typeface="Arial" pitchFamily="34" charset="0"/>
              </a:rPr>
              <a:pPr/>
              <a:t>21</a:t>
            </a:fld>
            <a:endParaRPr lang="en-GB"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marL="183726" indent="-183726">
              <a:buFontTx/>
              <a:buChar char="•"/>
            </a:pPr>
            <a:endParaRPr lang="en-GB" dirty="0" smtClean="0">
              <a:latin typeface="Arial" pitchFamily="34" charset="0"/>
            </a:endParaRPr>
          </a:p>
        </p:txBody>
      </p:sp>
      <p:sp>
        <p:nvSpPr>
          <p:cNvPr id="113669"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r>
              <a:rPr lang="en-GB" smtClean="0">
                <a:latin typeface="Arial" pitchFamily="34" charset="0"/>
              </a:rPr>
              <a:t>Date</a:t>
            </a:r>
          </a:p>
        </p:txBody>
      </p:sp>
      <p:sp>
        <p:nvSpPr>
          <p:cNvPr id="115715" name="Rectangle 7"/>
          <p:cNvSpPr>
            <a:spLocks noGrp="1" noChangeArrowheads="1"/>
          </p:cNvSpPr>
          <p:nvPr>
            <p:ph type="sldNum" sz="quarter" idx="5"/>
          </p:nvPr>
        </p:nvSpPr>
        <p:spPr>
          <a:noFill/>
        </p:spPr>
        <p:txBody>
          <a:bodyPr/>
          <a:lstStyle/>
          <a:p>
            <a:fld id="{3E8972BE-518B-49CB-AA38-2AFD4EA35F74}" type="slidenum">
              <a:rPr lang="en-GB" smtClean="0">
                <a:latin typeface="Arial" pitchFamily="34" charset="0"/>
              </a:rPr>
              <a:pPr/>
              <a:t>22</a:t>
            </a:fld>
            <a:endParaRPr lang="en-GB" smtClean="0">
              <a:latin typeface="Arial" pitchFamily="34"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endParaRPr lang="es-AR" smtClean="0">
              <a:latin typeface="Arial" pitchFamily="34" charset="0"/>
            </a:endParaRPr>
          </a:p>
        </p:txBody>
      </p:sp>
      <p:sp>
        <p:nvSpPr>
          <p:cNvPr id="115718"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1B73141-22AD-4EB5-A2B9-3FA6746A344F}" type="slidenum">
              <a:rPr lang="en-GB" smtClean="0">
                <a:latin typeface="Arial" pitchFamily="34" charset="0"/>
              </a:rPr>
              <a:pPr/>
              <a:t>23</a:t>
            </a:fld>
            <a:endParaRPr lang="en-GB"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marL="183726" indent="-183726"/>
            <a:endParaRPr lang="en-GB" dirty="0" smtClean="0">
              <a:latin typeface="Arial" pitchFamily="34" charset="0"/>
            </a:endParaRPr>
          </a:p>
        </p:txBody>
      </p:sp>
      <p:sp>
        <p:nvSpPr>
          <p:cNvPr id="114693"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C168DF6-7C40-4BF7-9E7F-A3585CDFF41C}" type="slidenum">
              <a:rPr lang="en-GB" smtClean="0">
                <a:latin typeface="Arial" pitchFamily="34" charset="0"/>
              </a:rPr>
              <a:pPr/>
              <a:t>24</a:t>
            </a:fld>
            <a:endParaRPr lang="en-GB"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685800" y="4343400"/>
            <a:ext cx="5486400" cy="4443413"/>
          </a:xfrm>
          <a:noFill/>
          <a:ln/>
        </p:spPr>
        <p:txBody>
          <a:bodyPr/>
          <a:lstStyle/>
          <a:p>
            <a:pPr marL="183726" indent="-183726">
              <a:buFontTx/>
              <a:buChar char="•"/>
            </a:pPr>
            <a:endParaRPr lang="en-GB" dirty="0" smtClean="0">
              <a:solidFill>
                <a:srgbClr val="FF0000"/>
              </a:solidFill>
              <a:latin typeface="Arial" pitchFamily="34" charset="0"/>
            </a:endParaRPr>
          </a:p>
        </p:txBody>
      </p:sp>
      <p:sp>
        <p:nvSpPr>
          <p:cNvPr id="118789"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4</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19811" name="Rectangle 7"/>
          <p:cNvSpPr>
            <a:spLocks noGrp="1" noChangeArrowheads="1"/>
          </p:cNvSpPr>
          <p:nvPr>
            <p:ph type="sldNum" sz="quarter" idx="5"/>
          </p:nvPr>
        </p:nvSpPr>
        <p:spPr>
          <a:noFill/>
        </p:spPr>
        <p:txBody>
          <a:bodyPr/>
          <a:lstStyle/>
          <a:p>
            <a:fld id="{EA59EFA8-4BA3-4738-948B-25183DCBD436}" type="slidenum">
              <a:rPr lang="en-GB" smtClean="0">
                <a:latin typeface="Arial" pitchFamily="34" charset="0"/>
              </a:rPr>
              <a:pPr/>
              <a:t>25</a:t>
            </a:fld>
            <a:endParaRPr lang="en-GB" smtClean="0">
              <a:latin typeface="Arial" pitchFamily="34"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endParaRPr lang="en-GB" smtClean="0">
              <a:latin typeface="Arial" pitchFamily="34" charset="0"/>
            </a:endParaRPr>
          </a:p>
          <a:p>
            <a:endParaRPr lang="en-GB"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19814"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26</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3"/>
          <p:cNvSpPr>
            <a:spLocks noGrp="1" noChangeArrowheads="1"/>
          </p:cNvSpPr>
          <p:nvPr>
            <p:ph type="sldNum" sz="quarter" idx="5"/>
          </p:nvPr>
        </p:nvSpPr>
        <p:spPr>
          <a:noFill/>
        </p:spPr>
        <p:txBody>
          <a:bodyPr/>
          <a:lstStyle/>
          <a:p>
            <a:fld id="{C733D084-60AB-4678-AEF5-B231BBF336B6}" type="slidenum">
              <a:rPr lang="en-US" smtClean="0">
                <a:latin typeface="Arial" pitchFamily="34" charset="0"/>
              </a:rPr>
              <a:pPr/>
              <a:t>27</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29</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31</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32</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34</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4931" name="Rectangle 7"/>
          <p:cNvSpPr>
            <a:spLocks noGrp="1" noChangeArrowheads="1"/>
          </p:cNvSpPr>
          <p:nvPr>
            <p:ph type="sldNum" sz="quarter" idx="5"/>
          </p:nvPr>
        </p:nvSpPr>
        <p:spPr>
          <a:noFill/>
        </p:spPr>
        <p:txBody>
          <a:bodyPr/>
          <a:lstStyle/>
          <a:p>
            <a:fld id="{5CBAC6D9-A81D-4518-817C-970799115EA0}" type="slidenum">
              <a:rPr lang="en-GB" smtClean="0">
                <a:latin typeface="Arial" pitchFamily="34" charset="0"/>
              </a:rPr>
              <a:pPr/>
              <a:t>35</a:t>
            </a:fld>
            <a:endParaRPr lang="en-GB" smtClean="0">
              <a:latin typeface="Arial" pitchFamily="34"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685800" y="4341813"/>
            <a:ext cx="5486400" cy="4116388"/>
          </a:xfrm>
          <a:noFill/>
          <a:ln/>
        </p:spPr>
        <p:txBody>
          <a:bodyPr/>
          <a:lstStyle/>
          <a:p>
            <a:endParaRPr lang="nl-NL" smtClean="0">
              <a:latin typeface="Arial" pitchFamily="34" charset="0"/>
            </a:endParaRPr>
          </a:p>
        </p:txBody>
      </p:sp>
      <p:sp>
        <p:nvSpPr>
          <p:cNvPr id="124934"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4931" name="Rectangle 7"/>
          <p:cNvSpPr>
            <a:spLocks noGrp="1" noChangeArrowheads="1"/>
          </p:cNvSpPr>
          <p:nvPr>
            <p:ph type="sldNum" sz="quarter" idx="5"/>
          </p:nvPr>
        </p:nvSpPr>
        <p:spPr>
          <a:noFill/>
        </p:spPr>
        <p:txBody>
          <a:bodyPr/>
          <a:lstStyle/>
          <a:p>
            <a:fld id="{5CBAC6D9-A81D-4518-817C-970799115EA0}" type="slidenum">
              <a:rPr lang="en-GB" smtClean="0">
                <a:latin typeface="Arial" pitchFamily="34" charset="0"/>
              </a:rPr>
              <a:pPr/>
              <a:t>36</a:t>
            </a:fld>
            <a:endParaRPr lang="en-GB" smtClean="0">
              <a:latin typeface="Arial" pitchFamily="34"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685800" y="4341813"/>
            <a:ext cx="5486400" cy="4116388"/>
          </a:xfrm>
          <a:noFill/>
          <a:ln/>
        </p:spPr>
        <p:txBody>
          <a:bodyPr/>
          <a:lstStyle/>
          <a:p>
            <a:endParaRPr lang="nl-NL" smtClean="0">
              <a:latin typeface="Arial" pitchFamily="34" charset="0"/>
            </a:endParaRPr>
          </a:p>
        </p:txBody>
      </p:sp>
      <p:sp>
        <p:nvSpPr>
          <p:cNvPr id="124934"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4931" name="Rectangle 7"/>
          <p:cNvSpPr>
            <a:spLocks noGrp="1" noChangeArrowheads="1"/>
          </p:cNvSpPr>
          <p:nvPr>
            <p:ph type="sldNum" sz="quarter" idx="5"/>
          </p:nvPr>
        </p:nvSpPr>
        <p:spPr>
          <a:noFill/>
        </p:spPr>
        <p:txBody>
          <a:bodyPr/>
          <a:lstStyle/>
          <a:p>
            <a:fld id="{5CBAC6D9-A81D-4518-817C-970799115EA0}" type="slidenum">
              <a:rPr lang="en-GB" smtClean="0">
                <a:latin typeface="Arial" pitchFamily="34" charset="0"/>
              </a:rPr>
              <a:pPr/>
              <a:t>37</a:t>
            </a:fld>
            <a:endParaRPr lang="en-GB" smtClean="0">
              <a:latin typeface="Arial" pitchFamily="34"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685800" y="4341813"/>
            <a:ext cx="5486400" cy="4116388"/>
          </a:xfrm>
          <a:noFill/>
          <a:ln/>
        </p:spPr>
        <p:txBody>
          <a:bodyPr/>
          <a:lstStyle/>
          <a:p>
            <a:endParaRPr lang="nl-NL" smtClean="0">
              <a:latin typeface="Arial" pitchFamily="34" charset="0"/>
            </a:endParaRPr>
          </a:p>
        </p:txBody>
      </p:sp>
      <p:sp>
        <p:nvSpPr>
          <p:cNvPr id="124934"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3"/>
          <p:cNvSpPr>
            <a:spLocks noGrp="1" noChangeArrowheads="1"/>
          </p:cNvSpPr>
          <p:nvPr>
            <p:ph type="sldNum" sz="quarter" idx="5"/>
          </p:nvPr>
        </p:nvSpPr>
        <p:spPr>
          <a:noFill/>
        </p:spPr>
        <p:txBody>
          <a:bodyPr/>
          <a:lstStyle/>
          <a:p>
            <a:fld id="{18A0DBA0-CAB7-4BB3-BB44-A25372FEDE6C}" type="slidenum">
              <a:rPr lang="en-US" smtClean="0">
                <a:latin typeface="Arial" pitchFamily="34" charset="0"/>
              </a:rPr>
              <a:pPr/>
              <a:t>5</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38</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0835" name="Rectangle 7"/>
          <p:cNvSpPr>
            <a:spLocks noGrp="1" noChangeArrowheads="1"/>
          </p:cNvSpPr>
          <p:nvPr>
            <p:ph type="sldNum" sz="quarter" idx="5"/>
          </p:nvPr>
        </p:nvSpPr>
        <p:spPr>
          <a:noFill/>
        </p:spPr>
        <p:txBody>
          <a:bodyPr/>
          <a:lstStyle/>
          <a:p>
            <a:fld id="{3F797729-7393-499A-AA48-0E78B4847437}" type="slidenum">
              <a:rPr lang="en-GB" smtClean="0">
                <a:latin typeface="Arial" pitchFamily="34" charset="0"/>
              </a:rPr>
              <a:pPr/>
              <a:t>39</a:t>
            </a:fld>
            <a:endParaRPr lang="en-GB" smtClean="0">
              <a:latin typeface="Arial"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xfrm>
            <a:off x="685800" y="4341813"/>
            <a:ext cx="5486400" cy="4116388"/>
          </a:xfrm>
          <a:noFill/>
          <a:ln/>
        </p:spPr>
        <p:txBody>
          <a:bodyPr/>
          <a:lstStyle/>
          <a:p>
            <a:endParaRPr lang="nl-NL" dirty="0" smtClean="0">
              <a:latin typeface="Arial" pitchFamily="34" charset="0"/>
            </a:endParaRPr>
          </a:p>
        </p:txBody>
      </p:sp>
      <p:sp>
        <p:nvSpPr>
          <p:cNvPr id="120838"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1859" name="Rectangle 7"/>
          <p:cNvSpPr>
            <a:spLocks noGrp="1" noChangeArrowheads="1"/>
          </p:cNvSpPr>
          <p:nvPr>
            <p:ph type="sldNum" sz="quarter" idx="5"/>
          </p:nvPr>
        </p:nvSpPr>
        <p:spPr>
          <a:noFill/>
        </p:spPr>
        <p:txBody>
          <a:bodyPr/>
          <a:lstStyle/>
          <a:p>
            <a:fld id="{F35B8CD2-F57F-4E59-969B-13E7D3E24C79}" type="slidenum">
              <a:rPr lang="en-GB" smtClean="0">
                <a:latin typeface="Arial" pitchFamily="34" charset="0"/>
              </a:rPr>
              <a:pPr/>
              <a:t>40</a:t>
            </a:fld>
            <a:endParaRPr lang="en-GB" smtClean="0">
              <a:latin typeface="Arial"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xfrm>
            <a:off x="685800" y="4341813"/>
            <a:ext cx="5486400" cy="4116388"/>
          </a:xfrm>
          <a:noFill/>
          <a:ln/>
        </p:spPr>
        <p:txBody>
          <a:bodyPr/>
          <a:lstStyle/>
          <a:p>
            <a:endParaRPr lang="nl-NL" dirty="0" smtClean="0">
              <a:latin typeface="Arial" pitchFamily="34" charset="0"/>
            </a:endParaRPr>
          </a:p>
        </p:txBody>
      </p:sp>
      <p:sp>
        <p:nvSpPr>
          <p:cNvPr id="121862"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2883" name="Rectangle 7"/>
          <p:cNvSpPr>
            <a:spLocks noGrp="1" noChangeArrowheads="1"/>
          </p:cNvSpPr>
          <p:nvPr>
            <p:ph type="sldNum" sz="quarter" idx="5"/>
          </p:nvPr>
        </p:nvSpPr>
        <p:spPr>
          <a:noFill/>
        </p:spPr>
        <p:txBody>
          <a:bodyPr/>
          <a:lstStyle/>
          <a:p>
            <a:fld id="{C633BAC6-B350-4F4E-B55E-9E394C177BFE}" type="slidenum">
              <a:rPr lang="en-GB" smtClean="0">
                <a:latin typeface="Arial" pitchFamily="34" charset="0"/>
              </a:rPr>
              <a:pPr/>
              <a:t>41</a:t>
            </a:fld>
            <a:endParaRPr lang="en-GB" smtClean="0">
              <a:latin typeface="Arial" pitchFamily="34"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685800" y="4341813"/>
            <a:ext cx="5486400" cy="4116388"/>
          </a:xfrm>
          <a:noFill/>
          <a:ln/>
        </p:spPr>
        <p:txBody>
          <a:bodyPr/>
          <a:lstStyle/>
          <a:p>
            <a:endParaRPr lang="nl-NL" smtClean="0">
              <a:latin typeface="Arial" pitchFamily="34" charset="0"/>
            </a:endParaRPr>
          </a:p>
        </p:txBody>
      </p:sp>
      <p:sp>
        <p:nvSpPr>
          <p:cNvPr id="122886"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3907" name="Rectangle 7"/>
          <p:cNvSpPr>
            <a:spLocks noGrp="1" noChangeArrowheads="1"/>
          </p:cNvSpPr>
          <p:nvPr>
            <p:ph type="sldNum" sz="quarter" idx="5"/>
          </p:nvPr>
        </p:nvSpPr>
        <p:spPr>
          <a:noFill/>
        </p:spPr>
        <p:txBody>
          <a:bodyPr/>
          <a:lstStyle/>
          <a:p>
            <a:fld id="{AE810B86-50C7-48A1-AB21-334E68649D7A}" type="slidenum">
              <a:rPr lang="en-GB" smtClean="0">
                <a:latin typeface="Arial" pitchFamily="34" charset="0"/>
              </a:rPr>
              <a:pPr/>
              <a:t>42</a:t>
            </a:fld>
            <a:endParaRPr lang="en-GB" smtClean="0">
              <a:latin typeface="Arial" pitchFamily="34"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xfrm>
            <a:off x="685800" y="4341813"/>
            <a:ext cx="5486400" cy="4116388"/>
          </a:xfrm>
          <a:noFill/>
          <a:ln/>
        </p:spPr>
        <p:txBody>
          <a:bodyPr/>
          <a:lstStyle/>
          <a:p>
            <a:endParaRPr lang="nl-NL" smtClean="0">
              <a:latin typeface="Arial" pitchFamily="34" charset="0"/>
            </a:endParaRPr>
          </a:p>
        </p:txBody>
      </p:sp>
      <p:sp>
        <p:nvSpPr>
          <p:cNvPr id="123910"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r>
              <a:rPr lang="en-GB" smtClean="0">
                <a:latin typeface="Arial" pitchFamily="34" charset="0"/>
              </a:rPr>
              <a:t>March 2009</a:t>
            </a:r>
          </a:p>
        </p:txBody>
      </p:sp>
      <p:sp>
        <p:nvSpPr>
          <p:cNvPr id="124931" name="Rectangle 7"/>
          <p:cNvSpPr>
            <a:spLocks noGrp="1" noChangeArrowheads="1"/>
          </p:cNvSpPr>
          <p:nvPr>
            <p:ph type="sldNum" sz="quarter" idx="5"/>
          </p:nvPr>
        </p:nvSpPr>
        <p:spPr>
          <a:noFill/>
        </p:spPr>
        <p:txBody>
          <a:bodyPr/>
          <a:lstStyle/>
          <a:p>
            <a:fld id="{5CBAC6D9-A81D-4518-817C-970799115EA0}" type="slidenum">
              <a:rPr lang="en-GB" smtClean="0">
                <a:latin typeface="Arial" pitchFamily="34" charset="0"/>
              </a:rPr>
              <a:pPr/>
              <a:t>43</a:t>
            </a:fld>
            <a:endParaRPr lang="en-GB" smtClean="0">
              <a:latin typeface="Arial" pitchFamily="34"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685800" y="4341813"/>
            <a:ext cx="5486400" cy="4116388"/>
          </a:xfrm>
          <a:noFill/>
          <a:ln/>
        </p:spPr>
        <p:txBody>
          <a:bodyPr/>
          <a:lstStyle/>
          <a:p>
            <a:endParaRPr lang="nl-NL" smtClean="0">
              <a:latin typeface="Arial" pitchFamily="34" charset="0"/>
            </a:endParaRPr>
          </a:p>
        </p:txBody>
      </p:sp>
      <p:sp>
        <p:nvSpPr>
          <p:cNvPr id="124934" name="Footer Placeholder 5"/>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44</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45</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46</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47</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26" indent="-183726">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3"/>
          <p:cNvSpPr>
            <a:spLocks noGrp="1" noChangeArrowheads="1"/>
          </p:cNvSpPr>
          <p:nvPr>
            <p:ph type="sldNum" sz="quarter" idx="5"/>
          </p:nvPr>
        </p:nvSpPr>
        <p:spPr>
          <a:noFill/>
        </p:spPr>
        <p:txBody>
          <a:bodyPr/>
          <a:lstStyle/>
          <a:p>
            <a:fld id="{18A0DBA0-CAB7-4BB3-BB44-A25372FEDE6C}" type="slidenum">
              <a:rPr lang="en-US" smtClean="0">
                <a:latin typeface="Arial" pitchFamily="34" charset="0"/>
              </a:rPr>
              <a:pPr/>
              <a:t>6</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91DAB3-9242-47C5-95F9-6CF27E592384}" type="slidenum">
              <a:rPr lang="en-GB" smtClean="0">
                <a:latin typeface="Arial" pitchFamily="34" charset="0"/>
              </a:rPr>
              <a:pPr/>
              <a:t>48</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83702" indent="-183702">
              <a:buFontTx/>
              <a:buChar char="•"/>
            </a:pPr>
            <a:endParaRPr lang="es-AR" dirty="0" smtClean="0">
              <a:solidFill>
                <a:srgbClr val="FF0000"/>
              </a:solidFill>
              <a:latin typeface="Arial" pitchFamily="34" charset="0"/>
            </a:endParaRPr>
          </a:p>
        </p:txBody>
      </p:sp>
      <p:sp>
        <p:nvSpPr>
          <p:cNvPr id="870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3"/>
          <p:cNvSpPr>
            <a:spLocks noGrp="1" noChangeArrowheads="1"/>
          </p:cNvSpPr>
          <p:nvPr>
            <p:ph type="sldNum" sz="quarter" idx="5"/>
          </p:nvPr>
        </p:nvSpPr>
        <p:spPr>
          <a:noFill/>
        </p:spPr>
        <p:txBody>
          <a:bodyPr/>
          <a:lstStyle/>
          <a:p>
            <a:fld id="{6DF47F04-6FC3-4114-BAF2-EFA38165606F}" type="slidenum">
              <a:rPr lang="en-US" smtClean="0">
                <a:latin typeface="Arial" pitchFamily="34" charset="0"/>
              </a:rPr>
              <a:pPr/>
              <a:t>49</a:t>
            </a:fld>
            <a:endParaRPr lang="en-US"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
        <p:nvSpPr>
          <p:cNvPr id="13824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3"/>
          <p:cNvSpPr>
            <a:spLocks noGrp="1" noChangeArrowheads="1"/>
          </p:cNvSpPr>
          <p:nvPr>
            <p:ph type="sldNum" sz="quarter" idx="5"/>
          </p:nvPr>
        </p:nvSpPr>
        <p:spPr>
          <a:noFill/>
        </p:spPr>
        <p:txBody>
          <a:bodyPr/>
          <a:lstStyle/>
          <a:p>
            <a:fld id="{5E29B55C-6F5B-4FE9-BC95-2A29727A9199}" type="slidenum">
              <a:rPr lang="en-US" smtClean="0">
                <a:latin typeface="Arial" pitchFamily="34" charset="0"/>
              </a:rPr>
              <a:pPr/>
              <a:t>50</a:t>
            </a:fld>
            <a:endParaRPr lang="en-US"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3"/>
          <p:cNvSpPr>
            <a:spLocks noGrp="1" noChangeArrowheads="1"/>
          </p:cNvSpPr>
          <p:nvPr>
            <p:ph type="sldNum" sz="quarter" idx="5"/>
          </p:nvPr>
        </p:nvSpPr>
        <p:spPr>
          <a:noFill/>
        </p:spPr>
        <p:txBody>
          <a:bodyPr/>
          <a:lstStyle/>
          <a:p>
            <a:fld id="{13A4CA6C-70C7-4B4F-BEB0-8880BE69FC91}" type="slidenum">
              <a:rPr lang="en-US" smtClean="0">
                <a:latin typeface="Arial" pitchFamily="34" charset="0"/>
              </a:rPr>
              <a:pPr/>
              <a:t>51</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3"/>
          <p:cNvSpPr>
            <a:spLocks noGrp="1" noChangeArrowheads="1"/>
          </p:cNvSpPr>
          <p:nvPr>
            <p:ph type="sldNum" sz="quarter" idx="5"/>
          </p:nvPr>
        </p:nvSpPr>
        <p:spPr>
          <a:noFill/>
        </p:spPr>
        <p:txBody>
          <a:bodyPr/>
          <a:lstStyle/>
          <a:p>
            <a:fld id="{CC596720-5AD5-4F41-862D-C4BC33258B54}" type="slidenum">
              <a:rPr lang="en-US" smtClean="0">
                <a:latin typeface="Arial" pitchFamily="34" charset="0"/>
              </a:rPr>
              <a:pPr/>
              <a:t>52</a:t>
            </a:fld>
            <a:endParaRPr 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marL="378734" indent="-378734">
              <a:tabLst>
                <a:tab pos="378734" algn="l"/>
              </a:tabLst>
            </a:pPr>
            <a:r>
              <a:rPr lang="en-GB" sz="1000" dirty="0" smtClean="0">
                <a:latin typeface="Arial" pitchFamily="34" charset="0"/>
                <a:cs typeface="Times New Roman" pitchFamily="18" charset="0"/>
              </a:rPr>
              <a:t>(1)	</a:t>
            </a:r>
            <a:endParaRPr lang="en-GB" b="1"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p:spPr>
        <p:txBody>
          <a:bodyPr/>
          <a:lstStyle/>
          <a:p>
            <a:r>
              <a:rPr lang="es-AR" smtClean="0">
                <a:latin typeface="Arial" pitchFamily="34" charset="0"/>
              </a:rPr>
              <a:t>IFRS B&amp;CM IAG TtT 2007</a:t>
            </a:r>
          </a:p>
        </p:txBody>
      </p:sp>
      <p:sp>
        <p:nvSpPr>
          <p:cNvPr id="126979" name="Rectangle 3"/>
          <p:cNvSpPr>
            <a:spLocks noGrp="1" noChangeArrowheads="1"/>
          </p:cNvSpPr>
          <p:nvPr>
            <p:ph type="dt" sz="quarter" idx="1"/>
          </p:nvPr>
        </p:nvSpPr>
        <p:spPr>
          <a:noFill/>
        </p:spPr>
        <p:txBody>
          <a:bodyPr/>
          <a:lstStyle/>
          <a:p>
            <a:r>
              <a:rPr lang="es-AR" smtClean="0">
                <a:latin typeface="Arial" pitchFamily="34" charset="0"/>
              </a:rPr>
              <a:t>11 September 2007</a:t>
            </a:r>
          </a:p>
        </p:txBody>
      </p:sp>
      <p:sp>
        <p:nvSpPr>
          <p:cNvPr id="126980" name="Rectangle 6"/>
          <p:cNvSpPr>
            <a:spLocks noGrp="1" noChangeArrowheads="1"/>
          </p:cNvSpPr>
          <p:nvPr>
            <p:ph type="ftr" sz="quarter" idx="4"/>
          </p:nvPr>
        </p:nvSpPr>
        <p:spPr>
          <a:noFill/>
        </p:spPr>
        <p:txBody>
          <a:bodyPr/>
          <a:lstStyle/>
          <a:p>
            <a:r>
              <a:rPr lang="es-AR" smtClean="0">
                <a:latin typeface="Arial" pitchFamily="34" charset="0"/>
              </a:rPr>
              <a:t>Global Accounting Consulting Services and the Banking &amp; Capital Markets Industry 2007</a:t>
            </a:r>
          </a:p>
        </p:txBody>
      </p:sp>
      <p:sp>
        <p:nvSpPr>
          <p:cNvPr id="126981" name="Rectangle 7"/>
          <p:cNvSpPr>
            <a:spLocks noGrp="1" noChangeArrowheads="1"/>
          </p:cNvSpPr>
          <p:nvPr>
            <p:ph type="sldNum" sz="quarter" idx="5"/>
          </p:nvPr>
        </p:nvSpPr>
        <p:spPr>
          <a:noFill/>
        </p:spPr>
        <p:txBody>
          <a:bodyPr/>
          <a:lstStyle/>
          <a:p>
            <a:fld id="{77CB75C1-CE54-4C73-BA6B-F5198837BE36}" type="slidenum">
              <a:rPr lang="es-AR" smtClean="0">
                <a:latin typeface="Arial" pitchFamily="34" charset="0"/>
              </a:rPr>
              <a:pPr/>
              <a:t>54</a:t>
            </a:fld>
            <a:endParaRPr lang="es-AR" smtClean="0">
              <a:latin typeface="Arial" pitchFamily="34" charset="0"/>
            </a:endParaRPr>
          </a:p>
        </p:txBody>
      </p:sp>
      <p:sp>
        <p:nvSpPr>
          <p:cNvPr id="126982" name="Rectangle 2"/>
          <p:cNvSpPr>
            <a:spLocks noGrp="1" noRot="1" noChangeAspect="1" noChangeArrowheads="1" noTextEdit="1"/>
          </p:cNvSpPr>
          <p:nvPr>
            <p:ph type="sldImg"/>
          </p:nvPr>
        </p:nvSpPr>
        <p:spPr>
          <a:xfrm>
            <a:off x="1144588" y="685800"/>
            <a:ext cx="4570412" cy="3427413"/>
          </a:xfrm>
          <a:ln/>
        </p:spPr>
      </p:sp>
      <p:sp>
        <p:nvSpPr>
          <p:cNvPr id="126983" name="Rectangle 3"/>
          <p:cNvSpPr>
            <a:spLocks noGrp="1" noChangeArrowheads="1"/>
          </p:cNvSpPr>
          <p:nvPr>
            <p:ph type="body" idx="1"/>
          </p:nvPr>
        </p:nvSpPr>
        <p:spPr>
          <a:noFill/>
          <a:ln/>
        </p:spPr>
        <p:txBody>
          <a:bodyPr/>
          <a:lstStyle/>
          <a:p>
            <a:endParaRPr lang="es-AR"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3"/>
          <p:cNvSpPr>
            <a:spLocks noGrp="1" noChangeArrowheads="1"/>
          </p:cNvSpPr>
          <p:nvPr>
            <p:ph type="sldNum" sz="quarter" idx="5"/>
          </p:nvPr>
        </p:nvSpPr>
        <p:spPr>
          <a:noFill/>
        </p:spPr>
        <p:txBody>
          <a:bodyPr/>
          <a:lstStyle/>
          <a:p>
            <a:fld id="{BED8E887-49A8-4D35-B3F2-AD3C02B97450}" type="slidenum">
              <a:rPr lang="en-US" smtClean="0">
                <a:latin typeface="Arial" pitchFamily="34" charset="0"/>
              </a:rPr>
              <a:pPr/>
              <a:t>55</a:t>
            </a:fld>
            <a:endParaRPr 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marL="356171" indent="-356171">
              <a:tabLst>
                <a:tab pos="356171" algn="l"/>
              </a:tabLst>
            </a:pPr>
            <a:r>
              <a:rPr lang="en-GB" sz="900" dirty="0" smtClean="0">
                <a:latin typeface="Arial" pitchFamily="34" charset="0"/>
                <a:cs typeface="Times New Roman" pitchFamily="18" charset="0"/>
              </a:rPr>
              <a:t>(1)	</a:t>
            </a:r>
            <a:endParaRPr lang="en-GB" b="1" dirty="0" smtClean="0">
              <a:latin typeface="Arial" pitchFamily="34" charset="0"/>
            </a:endParaRPr>
          </a:p>
        </p:txBody>
      </p:sp>
      <p:sp>
        <p:nvSpPr>
          <p:cNvPr id="130053"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3"/>
          <p:cNvSpPr>
            <a:spLocks noGrp="1" noChangeArrowheads="1"/>
          </p:cNvSpPr>
          <p:nvPr>
            <p:ph type="sldNum" sz="quarter" idx="5"/>
          </p:nvPr>
        </p:nvSpPr>
        <p:spPr>
          <a:noFill/>
        </p:spPr>
        <p:txBody>
          <a:bodyPr/>
          <a:lstStyle/>
          <a:p>
            <a:fld id="{CE43E09F-F382-4780-AD06-E7A95DC1E6BE}" type="slidenum">
              <a:rPr lang="en-US" smtClean="0">
                <a:latin typeface="Arial" pitchFamily="34" charset="0"/>
              </a:rPr>
              <a:pPr/>
              <a:t>56</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marL="356171" indent="-356171">
              <a:tabLst>
                <a:tab pos="356171" algn="l"/>
              </a:tabLst>
            </a:pPr>
            <a:r>
              <a:rPr lang="en-GB" sz="900" dirty="0" smtClean="0">
                <a:latin typeface="Arial" pitchFamily="34" charset="0"/>
                <a:cs typeface="Times New Roman" pitchFamily="18" charset="0"/>
              </a:rPr>
              <a:t>(1)	</a:t>
            </a:r>
            <a:endParaRPr lang="en-GB" b="1" dirty="0" smtClean="0">
              <a:latin typeface="Arial" pitchFamily="34" charset="0"/>
            </a:endParaRPr>
          </a:p>
        </p:txBody>
      </p:sp>
      <p:sp>
        <p:nvSpPr>
          <p:cNvPr id="133125"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3"/>
          <p:cNvSpPr>
            <a:spLocks noGrp="1" noChangeArrowheads="1"/>
          </p:cNvSpPr>
          <p:nvPr>
            <p:ph type="sldNum" sz="quarter" idx="5"/>
          </p:nvPr>
        </p:nvSpPr>
        <p:spPr>
          <a:noFill/>
        </p:spPr>
        <p:txBody>
          <a:bodyPr/>
          <a:lstStyle/>
          <a:p>
            <a:fld id="{D88C5037-8BFB-41DE-AF2B-2CCB4742D04E}" type="slidenum">
              <a:rPr lang="en-US" smtClean="0">
                <a:latin typeface="Arial" pitchFamily="34" charset="0"/>
              </a:rPr>
              <a:pPr/>
              <a:t>57</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marL="356171" indent="-356171">
              <a:tabLst>
                <a:tab pos="356171" algn="l"/>
              </a:tabLst>
            </a:pPr>
            <a:r>
              <a:rPr lang="en-GB" sz="900" dirty="0" smtClean="0">
                <a:latin typeface="Arial" pitchFamily="34" charset="0"/>
                <a:cs typeface="Times New Roman" pitchFamily="18" charset="0"/>
              </a:rPr>
              <a:t>(1)</a:t>
            </a:r>
            <a:endParaRPr lang="en-GB" b="1" dirty="0" smtClean="0">
              <a:latin typeface="Arial" pitchFamily="34" charset="0"/>
            </a:endParaRPr>
          </a:p>
        </p:txBody>
      </p:sp>
      <p:sp>
        <p:nvSpPr>
          <p:cNvPr id="134149" name="Footer Placeholder 4"/>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3"/>
          <p:cNvSpPr>
            <a:spLocks noGrp="1" noChangeArrowheads="1"/>
          </p:cNvSpPr>
          <p:nvPr>
            <p:ph type="sldNum" sz="quarter" idx="5"/>
          </p:nvPr>
        </p:nvSpPr>
        <p:spPr>
          <a:noFill/>
        </p:spPr>
        <p:txBody>
          <a:bodyPr/>
          <a:lstStyle/>
          <a:p>
            <a:fld id="{351FE7B2-05D6-458B-B95A-A3238821BC5C}" type="slidenum">
              <a:rPr lang="en-US" smtClean="0">
                <a:latin typeface="Arial" pitchFamily="34" charset="0"/>
              </a:rPr>
              <a:pPr/>
              <a:t>58</a:t>
            </a:fld>
            <a:endParaRPr 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s-A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5800" y="4340226"/>
            <a:ext cx="5486400" cy="4117975"/>
          </a:xfrm>
          <a:noFill/>
          <a:ln/>
        </p:spPr>
        <p:txBody>
          <a:bodyPr/>
          <a:lstStyle/>
          <a:p>
            <a:r>
              <a:rPr lang="en-US" dirty="0" err="1" smtClean="0">
                <a:latin typeface="Arial" pitchFamily="34" charset="0"/>
              </a:rPr>
              <a:t>Mostrar</a:t>
            </a:r>
            <a:r>
              <a:rPr lang="en-US" dirty="0" smtClean="0">
                <a:latin typeface="Arial" pitchFamily="34" charset="0"/>
              </a:rPr>
              <a:t> l abase de </a:t>
            </a:r>
            <a:r>
              <a:rPr lang="en-US" dirty="0" err="1" smtClean="0">
                <a:latin typeface="Arial" pitchFamily="34" charset="0"/>
              </a:rPr>
              <a:t>NoE</a:t>
            </a:r>
            <a:endParaRPr lang="en-US" dirty="0" smtClean="0">
              <a:latin typeface="Arial" pitchFamily="34" charset="0"/>
            </a:endParaRPr>
          </a:p>
        </p:txBody>
      </p:sp>
      <p:sp>
        <p:nvSpPr>
          <p:cNvPr id="95236" name="Footer Placeholder 3"/>
          <p:cNvSpPr>
            <a:spLocks noGrp="1"/>
          </p:cNvSpPr>
          <p:nvPr>
            <p:ph type="ftr" sz="quarter" idx="4"/>
          </p:nvPr>
        </p:nvSpPr>
        <p:spPr>
          <a:noFill/>
        </p:spPr>
        <p:txBody>
          <a:bodyPr/>
          <a:lstStyle/>
          <a:p>
            <a:endParaRPr lang="es-CO"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B75913-2CDA-4C0C-985F-44FB2E589CDA}" type="slidenum">
              <a:rPr lang="en-GB" smtClean="0">
                <a:latin typeface="Arial" pitchFamily="34" charset="0"/>
              </a:rPr>
              <a:pPr/>
              <a:t>8</a:t>
            </a:fld>
            <a:endParaRPr lang="en-GB"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B75913-2CDA-4C0C-985F-44FB2E589CDA}" type="slidenum">
              <a:rPr lang="en-GB" smtClean="0">
                <a:latin typeface="Arial" pitchFamily="34" charset="0"/>
              </a:rPr>
              <a:pPr/>
              <a:t>9</a:t>
            </a:fld>
            <a:endParaRPr lang="en-GB"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B75913-2CDA-4C0C-985F-44FB2E589CDA}" type="slidenum">
              <a:rPr lang="en-GB" smtClean="0">
                <a:latin typeface="Arial" pitchFamily="34" charset="0"/>
              </a:rPr>
              <a:pPr/>
              <a:t>10</a:t>
            </a:fld>
            <a:endParaRPr lang="en-GB"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GB"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D9DA074-A370-48E6-B89F-81C160521E70}" type="slidenum">
              <a:rPr lang="en-GB" smtClean="0">
                <a:latin typeface="Arial" pitchFamily="34" charset="0"/>
              </a:rPr>
              <a:pPr/>
              <a:t>11</a:t>
            </a:fld>
            <a:endParaRPr lang="en-GB"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Sólo el título">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45224"/>
            <a:ext cx="8229600" cy="1143000"/>
          </a:xfrm>
        </p:spPr>
        <p:txBody>
          <a:bodyPr/>
          <a:lstStyle/>
          <a:p>
            <a:r>
              <a:rPr lang="es-ES" smtClean="0"/>
              <a:t>Haga clic para modificar el estilo de título del patrón</a:t>
            </a:r>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2"/>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5924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1"/>
            <a:ext cx="8229600" cy="34849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2624931"/>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11247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1"/>
            <a:ext cx="4038600" cy="3484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1"/>
            <a:ext cx="4038600" cy="3484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1"/>
            <a:ext cx="5111750" cy="48841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1"/>
            <a:ext cx="3008313" cy="3722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C1B63A-70A2-4314-8451-D4E8DCF7025F}" type="datetimeFigureOut">
              <a:rPr lang="es-CO">
                <a:solidFill>
                  <a:prstClr val="black">
                    <a:tint val="75000"/>
                  </a:prstClr>
                </a:solidFill>
              </a:rPr>
              <a:pPr>
                <a:defRPr/>
              </a:pPr>
              <a:t>07/08/2013</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2899E8-0E27-4C23-9A8B-1DD79CFDFC39}" type="slidenum">
              <a:rPr lang="es-CO">
                <a:solidFill>
                  <a:prstClr val="black">
                    <a:tint val="75000"/>
                  </a:prstClr>
                </a:solidFill>
              </a:rPr>
              <a:pPr>
                <a:defRPr/>
              </a:pPr>
              <a:t>‹Nº›</a:t>
            </a:fld>
            <a:endParaRPr lang="es-CO">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179388" y="5445125"/>
            <a:ext cx="8713787" cy="1287463"/>
          </a:xfrm>
        </p:spPr>
        <p:txBody>
          <a:bodyPr/>
          <a:lstStyle/>
          <a:p>
            <a:pPr algn="l"/>
            <a:r>
              <a:rPr lang="es-CO" sz="3200" dirty="0" smtClean="0">
                <a:solidFill>
                  <a:schemeClr val="bg1"/>
                </a:solidFill>
              </a:rPr>
              <a:t>Normas Internacionales de Información Financiera “NIIF” </a:t>
            </a:r>
            <a:br>
              <a:rPr lang="es-CO" sz="3200" dirty="0" smtClean="0">
                <a:solidFill>
                  <a:schemeClr val="bg1"/>
                </a:solidFill>
              </a:rPr>
            </a:br>
            <a:r>
              <a:rPr lang="es-CO" sz="3200" dirty="0" smtClean="0">
                <a:solidFill>
                  <a:schemeClr val="bg1"/>
                </a:solidFill>
                <a:effectLst>
                  <a:outerShdw blurRad="38100" dist="38100" dir="2700000" algn="tl">
                    <a:srgbClr val="C0C0C0"/>
                  </a:outerShdw>
                </a:effectLst>
              </a:rPr>
              <a:t>Francisco vasco</a:t>
            </a:r>
            <a:r>
              <a:rPr lang="es-CO" sz="2000" dirty="0" smtClean="0">
                <a:effectLst>
                  <a:outerShdw blurRad="38100" dist="38100" dir="2700000" algn="tl">
                    <a:srgbClr val="C0C0C0"/>
                  </a:outerShdw>
                </a:effectLst>
                <a:latin typeface="Georgia" pitchFamily="18" charset="0"/>
              </a:rPr>
              <a:t/>
            </a:r>
            <a:br>
              <a:rPr lang="es-CO" sz="2000" dirty="0" smtClean="0">
                <a:effectLst>
                  <a:outerShdw blurRad="38100" dist="38100" dir="2700000" algn="tl">
                    <a:srgbClr val="C0C0C0"/>
                  </a:outerShdw>
                </a:effectLst>
                <a:latin typeface="Georgia" pitchFamily="18" charset="0"/>
              </a:rPr>
            </a:br>
            <a:r>
              <a:rPr lang="es-CO" sz="2000" dirty="0" smtClean="0">
                <a:effectLst>
                  <a:outerShdw blurRad="38100" dist="38100" dir="2700000" algn="tl">
                    <a:srgbClr val="C0C0C0"/>
                  </a:outerShdw>
                </a:effectLst>
                <a:latin typeface="Georgia" pitchFamily="18" charset="0"/>
              </a:rPr>
              <a:t/>
            </a:r>
            <a:br>
              <a:rPr lang="es-CO" sz="2000" dirty="0" smtClean="0">
                <a:effectLst>
                  <a:outerShdw blurRad="38100" dist="38100" dir="2700000" algn="tl">
                    <a:srgbClr val="C0C0C0"/>
                  </a:outerShdw>
                </a:effectLst>
                <a:latin typeface="Georgia" pitchFamily="18" charset="0"/>
              </a:rPr>
            </a:br>
            <a:endParaRPr lang="en-US" sz="20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11560" y="188640"/>
            <a:ext cx="8077200" cy="914400"/>
          </a:xfrm>
        </p:spPr>
        <p:txBody>
          <a:bodyPr/>
          <a:lstStyle/>
          <a:p>
            <a:r>
              <a:rPr lang="es-ES" sz="3200" b="1" dirty="0" smtClean="0"/>
              <a:t>¿Qué son las Normas Internacionales de Información Financiera (NIIF)?</a:t>
            </a:r>
          </a:p>
        </p:txBody>
      </p:sp>
      <p:sp>
        <p:nvSpPr>
          <p:cNvPr id="28676" name="Rectangle 3"/>
          <p:cNvSpPr>
            <a:spLocks noGrp="1" noChangeArrowheads="1"/>
          </p:cNvSpPr>
          <p:nvPr>
            <p:ph type="body" idx="4294967295"/>
          </p:nvPr>
        </p:nvSpPr>
        <p:spPr>
          <a:xfrm>
            <a:off x="467544" y="1628800"/>
            <a:ext cx="8077200" cy="3342512"/>
          </a:xfrm>
        </p:spPr>
        <p:txBody>
          <a:bodyPr/>
          <a:lstStyle/>
          <a:p>
            <a:pPr indent="0" algn="just">
              <a:spcAft>
                <a:spcPts val="0"/>
              </a:spcAft>
            </a:pPr>
            <a:r>
              <a:rPr lang="es-ES" sz="2000" dirty="0" smtClean="0"/>
              <a:t>Es el conjunto de </a:t>
            </a:r>
            <a:r>
              <a:rPr lang="es-ES" sz="2000" b="1" dirty="0" smtClean="0"/>
              <a:t>normas</a:t>
            </a:r>
            <a:r>
              <a:rPr lang="es-ES" sz="2000" dirty="0" smtClean="0"/>
              <a:t> e </a:t>
            </a:r>
            <a:r>
              <a:rPr lang="es-ES" sz="2000" b="1" dirty="0" smtClean="0"/>
              <a:t>interpretaciones</a:t>
            </a:r>
            <a:r>
              <a:rPr lang="es-ES" sz="2000" dirty="0" smtClean="0"/>
              <a:t> de carácter técnico, aprobadas, emitidas y publicadas por el Consejo de Normas Internacionales de Contabilidad (Conocido por sus siglas en inglés como el </a:t>
            </a:r>
            <a:r>
              <a:rPr lang="es-ES" sz="2000" b="1" dirty="0" smtClean="0"/>
              <a:t>IASB</a:t>
            </a:r>
            <a:r>
              <a:rPr lang="es-ES" sz="2000" dirty="0" smtClean="0"/>
              <a:t>).</a:t>
            </a:r>
          </a:p>
          <a:p>
            <a:pPr indent="0">
              <a:spcAft>
                <a:spcPts val="0"/>
              </a:spcAft>
            </a:pPr>
            <a:endParaRPr lang="es-ES" sz="2000" dirty="0" smtClean="0"/>
          </a:p>
          <a:p>
            <a:pPr indent="0" algn="just">
              <a:spcAft>
                <a:spcPts val="0"/>
              </a:spcAft>
            </a:pPr>
            <a:r>
              <a:rPr lang="es-ES" sz="2000" dirty="0" smtClean="0"/>
              <a:t>Debe entenderse que los estados financieros de </a:t>
            </a:r>
            <a:r>
              <a:rPr lang="es-ES" sz="2000" b="1" dirty="0" smtClean="0"/>
              <a:t>propósito</a:t>
            </a:r>
            <a:r>
              <a:rPr lang="es-ES" sz="2000" dirty="0" smtClean="0"/>
              <a:t> </a:t>
            </a:r>
            <a:r>
              <a:rPr lang="es-ES" sz="2000" b="1" dirty="0" smtClean="0"/>
              <a:t>general</a:t>
            </a:r>
            <a:r>
              <a:rPr lang="es-ES" sz="2000" dirty="0" smtClean="0"/>
              <a:t> son aquellos que satisfacen las necesidades de información financiera de una </a:t>
            </a:r>
            <a:r>
              <a:rPr lang="es-ES" sz="2000" b="1" dirty="0" smtClean="0"/>
              <a:t>amplia</a:t>
            </a:r>
            <a:r>
              <a:rPr lang="es-ES" sz="2000" dirty="0" smtClean="0"/>
              <a:t> gama de usuarios.</a:t>
            </a:r>
            <a:endParaRPr lang="en-GB" sz="20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539552" y="188640"/>
            <a:ext cx="8077200" cy="914400"/>
          </a:xfrm>
        </p:spPr>
        <p:txBody>
          <a:bodyPr/>
          <a:lstStyle/>
          <a:p>
            <a:r>
              <a:rPr lang="es-ES" sz="3200" b="1" dirty="0" smtClean="0"/>
              <a:t>¿Quién aprueba y emite las NIIF?</a:t>
            </a:r>
          </a:p>
        </p:txBody>
      </p:sp>
      <p:sp>
        <p:nvSpPr>
          <p:cNvPr id="29700" name="Rectangle 3"/>
          <p:cNvSpPr>
            <a:spLocks noGrp="1" noChangeArrowheads="1"/>
          </p:cNvSpPr>
          <p:nvPr>
            <p:ph type="body" idx="4294967295"/>
          </p:nvPr>
        </p:nvSpPr>
        <p:spPr>
          <a:xfrm>
            <a:off x="467544" y="1556792"/>
            <a:ext cx="8229600" cy="3240360"/>
          </a:xfrm>
        </p:spPr>
        <p:txBody>
          <a:bodyPr/>
          <a:lstStyle/>
          <a:p>
            <a:pPr indent="0" algn="just">
              <a:spcAft>
                <a:spcPts val="0"/>
              </a:spcAft>
            </a:pPr>
            <a:r>
              <a:rPr lang="es-ES" sz="2000" dirty="0" smtClean="0"/>
              <a:t>Las NIIF son elaboradas, aprobadas y publicadas por el </a:t>
            </a:r>
            <a:r>
              <a:rPr lang="es-ES" sz="2000" b="1" dirty="0" smtClean="0"/>
              <a:t>IASB</a:t>
            </a:r>
            <a:r>
              <a:rPr lang="es-ES" sz="2000" dirty="0" smtClean="0"/>
              <a:t>, que es un organismo técnico emisor de normas contables globales, de carácter </a:t>
            </a:r>
            <a:r>
              <a:rPr lang="es-ES" sz="2000" b="1" dirty="0" smtClean="0"/>
              <a:t>independiente</a:t>
            </a:r>
            <a:r>
              <a:rPr lang="es-ES" sz="2000" dirty="0" smtClean="0"/>
              <a:t>, que tiene su sede en Londres, Inglaterra. Actualmente, el IASB está integrado por 15 miembros de tiempo completo. </a:t>
            </a:r>
          </a:p>
          <a:p>
            <a:pPr indent="0" algn="just">
              <a:spcAft>
                <a:spcPts val="0"/>
              </a:spcAft>
            </a:pPr>
            <a:endParaRPr lang="es-ES" sz="2000" dirty="0" smtClean="0"/>
          </a:p>
          <a:p>
            <a:pPr indent="0" algn="just">
              <a:spcAft>
                <a:spcPts val="0"/>
              </a:spcAft>
            </a:pPr>
            <a:r>
              <a:rPr lang="es-ES" sz="2000" dirty="0" smtClean="0"/>
              <a:t>El </a:t>
            </a:r>
            <a:r>
              <a:rPr lang="es-ES" sz="2000" b="1" dirty="0" smtClean="0"/>
              <a:t>apoyo</a:t>
            </a:r>
            <a:r>
              <a:rPr lang="es-ES" sz="2000" dirty="0" smtClean="0"/>
              <a:t> </a:t>
            </a:r>
            <a:r>
              <a:rPr lang="es-ES" sz="2000" b="1" dirty="0" smtClean="0"/>
              <a:t>financiero</a:t>
            </a:r>
            <a:r>
              <a:rPr lang="es-ES" sz="2000" dirty="0" smtClean="0"/>
              <a:t> del IASB proviene de instituciones financieras privadas, de bancos centrales y de desarrollo, así como de otras organizaciones profesionales internacionales.</a:t>
            </a:r>
            <a:endParaRPr lang="en-GB" sz="2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539552" y="188640"/>
            <a:ext cx="8077200" cy="914400"/>
          </a:xfrm>
        </p:spPr>
        <p:txBody>
          <a:bodyPr/>
          <a:lstStyle/>
          <a:p>
            <a:r>
              <a:rPr lang="es-ES" sz="3200" b="1" dirty="0" smtClean="0"/>
              <a:t>Que hace el IASB, fundamentalmente?</a:t>
            </a:r>
          </a:p>
        </p:txBody>
      </p:sp>
      <p:sp>
        <p:nvSpPr>
          <p:cNvPr id="31748" name="Rectangle 3"/>
          <p:cNvSpPr>
            <a:spLocks noGrp="1" noChangeArrowheads="1"/>
          </p:cNvSpPr>
          <p:nvPr>
            <p:ph type="body" idx="4294967295"/>
          </p:nvPr>
        </p:nvSpPr>
        <p:spPr>
          <a:xfrm>
            <a:off x="179512" y="1196752"/>
            <a:ext cx="8352928" cy="4824536"/>
          </a:xfrm>
        </p:spPr>
        <p:txBody>
          <a:bodyPr/>
          <a:lstStyle/>
          <a:p>
            <a:pPr indent="0">
              <a:spcAft>
                <a:spcPts val="0"/>
              </a:spcAft>
            </a:pPr>
            <a:r>
              <a:rPr lang="es-ES" sz="1600" dirty="0" smtClean="0"/>
              <a:t>El IASB (IASC creado en 1973 y reestructurado en 2001): </a:t>
            </a:r>
          </a:p>
          <a:p>
            <a:pPr indent="0">
              <a:spcAft>
                <a:spcPts val="0"/>
              </a:spcAft>
            </a:pPr>
            <a:endParaRPr lang="es-ES" sz="1600" dirty="0" smtClean="0"/>
          </a:p>
          <a:p>
            <a:pPr marL="363538" indent="-363538">
              <a:spcAft>
                <a:spcPts val="0"/>
              </a:spcAft>
              <a:buAutoNum type="alphaLcParenR"/>
            </a:pPr>
            <a:r>
              <a:rPr lang="es-ES" sz="1600" b="1" dirty="0" smtClean="0"/>
              <a:t>Revisa las NIC </a:t>
            </a:r>
            <a:r>
              <a:rPr lang="es-ES" sz="1600" dirty="0" smtClean="0"/>
              <a:t>y éstas conservan su número y título.</a:t>
            </a:r>
          </a:p>
          <a:p>
            <a:pPr marL="363538" indent="-363538">
              <a:spcAft>
                <a:spcPts val="0"/>
              </a:spcAft>
              <a:buAutoNum type="alphaLcParenR"/>
            </a:pPr>
            <a:r>
              <a:rPr lang="es-ES" sz="1600" b="1" dirty="0" smtClean="0"/>
              <a:t>Emite NIIF </a:t>
            </a:r>
            <a:r>
              <a:rPr lang="es-ES" sz="1600" dirty="0" smtClean="0"/>
              <a:t>(IFRS por sus siglas en inglés).</a:t>
            </a:r>
          </a:p>
          <a:p>
            <a:pPr marL="363538" indent="-363538">
              <a:spcAft>
                <a:spcPts val="0"/>
              </a:spcAft>
              <a:buAutoNum type="alphaLcParenR"/>
            </a:pPr>
            <a:endParaRPr lang="es-ES" sz="1600" dirty="0" smtClean="0"/>
          </a:p>
          <a:p>
            <a:pPr marL="363538" indent="-363538">
              <a:spcAft>
                <a:spcPts val="0"/>
              </a:spcAft>
              <a:buNone/>
            </a:pPr>
            <a:r>
              <a:rPr lang="es-ES" sz="1600" b="1" dirty="0" smtClean="0"/>
              <a:t>Normas emitidas y vigentes: </a:t>
            </a:r>
          </a:p>
          <a:p>
            <a:pPr marL="363538" indent="-363538">
              <a:spcAft>
                <a:spcPts val="0"/>
              </a:spcAft>
              <a:buFontTx/>
              <a:buChar char="-"/>
            </a:pPr>
            <a:r>
              <a:rPr lang="es-ES" sz="1600" dirty="0" smtClean="0"/>
              <a:t>41 NIC (31 vigentes). </a:t>
            </a:r>
          </a:p>
          <a:p>
            <a:pPr marL="363538" indent="-363538">
              <a:spcAft>
                <a:spcPts val="0"/>
              </a:spcAft>
              <a:buFontTx/>
              <a:buChar char="-"/>
            </a:pPr>
            <a:r>
              <a:rPr lang="es-ES" sz="1600" dirty="0" smtClean="0"/>
              <a:t>13 NIIF (todas vigentes).</a:t>
            </a:r>
          </a:p>
          <a:p>
            <a:pPr marL="363538" indent="-363538">
              <a:spcAft>
                <a:spcPts val="0"/>
              </a:spcAft>
              <a:buFontTx/>
              <a:buChar char="-"/>
            </a:pPr>
            <a:r>
              <a:rPr lang="es-ES" sz="1600" dirty="0" smtClean="0"/>
              <a:t>32  interpretaciones “SIC” (11 vigentes) a las NIC (conocidas en español como interpretaciones).</a:t>
            </a:r>
          </a:p>
          <a:p>
            <a:pPr marL="363538" indent="-363538">
              <a:spcAft>
                <a:spcPts val="0"/>
              </a:spcAft>
              <a:buFontTx/>
              <a:buChar char="-"/>
            </a:pPr>
            <a:r>
              <a:rPr lang="es-ES" sz="1600" dirty="0" smtClean="0"/>
              <a:t>19 interpretaciones</a:t>
            </a:r>
            <a:r>
              <a:rPr lang="es-ES" sz="1600" dirty="0" smtClean="0">
                <a:solidFill>
                  <a:srgbClr val="FF0000"/>
                </a:solidFill>
              </a:rPr>
              <a:t> </a:t>
            </a:r>
            <a:r>
              <a:rPr lang="es-ES" sz="1600" dirty="0" smtClean="0"/>
              <a:t>”IFRIC” (18 vigentes) a las NIIF (conocidas en español como CINIIF).</a:t>
            </a:r>
          </a:p>
          <a:p>
            <a:pPr marL="363538" indent="-363538">
              <a:spcAft>
                <a:spcPts val="0"/>
              </a:spcAft>
              <a:buFontTx/>
              <a:buChar char="-"/>
            </a:pPr>
            <a:r>
              <a:rPr lang="es-ES" sz="1600" b="1" dirty="0" smtClean="0"/>
              <a:t>NIIF para Pymes.</a:t>
            </a:r>
            <a:endParaRPr lang="en-GB" sz="1600" b="1"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82000" cy="706580"/>
          </a:xfrm>
        </p:spPr>
        <p:txBody>
          <a:bodyPr/>
          <a:lstStyle/>
          <a:p>
            <a:r>
              <a:rPr lang="es-CO" sz="3200" b="1" dirty="0" smtClean="0"/>
              <a:t>Quién usa los estados financieros y cuáles son sus necesidades</a:t>
            </a:r>
            <a:endParaRPr lang="es-CO" sz="3200" b="1" i="0" dirty="0"/>
          </a:p>
        </p:txBody>
      </p:sp>
      <p:grpSp>
        <p:nvGrpSpPr>
          <p:cNvPr id="3" name="Group 39"/>
          <p:cNvGrpSpPr/>
          <p:nvPr/>
        </p:nvGrpSpPr>
        <p:grpSpPr>
          <a:xfrm>
            <a:off x="3203848" y="1412776"/>
            <a:ext cx="5616624" cy="3672408"/>
            <a:chOff x="3143240" y="1857364"/>
            <a:chExt cx="5738834" cy="4286280"/>
          </a:xfrm>
        </p:grpSpPr>
        <p:pic>
          <p:nvPicPr>
            <p:cNvPr id="29" name="Picture 2"/>
            <p:cNvPicPr>
              <a:picLocks noChangeAspect="1" noChangeArrowheads="1"/>
            </p:cNvPicPr>
            <p:nvPr/>
          </p:nvPicPr>
          <p:blipFill>
            <a:blip r:embed="rId2" cstate="print"/>
            <a:srcRect/>
            <a:stretch>
              <a:fillRect/>
            </a:stretch>
          </p:blipFill>
          <p:spPr bwMode="auto">
            <a:xfrm>
              <a:off x="3143240" y="2652724"/>
              <a:ext cx="5334000" cy="2419350"/>
            </a:xfrm>
            <a:prstGeom prst="rect">
              <a:avLst/>
            </a:prstGeom>
            <a:noFill/>
            <a:ln w="9525">
              <a:noFill/>
              <a:miter lim="800000"/>
              <a:headEnd/>
              <a:tailEnd/>
            </a:ln>
          </p:spPr>
        </p:pic>
        <p:sp>
          <p:nvSpPr>
            <p:cNvPr id="30" name="Oval Callout 29"/>
            <p:cNvSpPr/>
            <p:nvPr/>
          </p:nvSpPr>
          <p:spPr>
            <a:xfrm flipH="1">
              <a:off x="3167034" y="2000240"/>
              <a:ext cx="1785950" cy="785818"/>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solidFill>
                    <a:schemeClr val="bg1"/>
                  </a:solidFill>
                  <a:latin typeface="Georgia" pitchFamily="18" charset="0"/>
                </a:rPr>
                <a:t>Riesgos</a:t>
              </a:r>
            </a:p>
            <a:p>
              <a:pPr algn="ctr"/>
              <a:r>
                <a:rPr lang="es-CO" sz="1100" dirty="0" smtClean="0">
                  <a:solidFill>
                    <a:schemeClr val="bg1"/>
                  </a:solidFill>
                  <a:latin typeface="Georgia" pitchFamily="18" charset="0"/>
                </a:rPr>
                <a:t>Rentabilidad de la inversión</a:t>
              </a:r>
            </a:p>
            <a:p>
              <a:pPr algn="ctr"/>
              <a:r>
                <a:rPr lang="es-CO" sz="1100" dirty="0" smtClean="0">
                  <a:solidFill>
                    <a:schemeClr val="bg1"/>
                  </a:solidFill>
                  <a:latin typeface="Georgia" pitchFamily="18" charset="0"/>
                </a:rPr>
                <a:t>Dividendos</a:t>
              </a:r>
              <a:endParaRPr lang="en-US" sz="1100" dirty="0">
                <a:solidFill>
                  <a:schemeClr val="bg1"/>
                </a:solidFill>
                <a:latin typeface="Georgia" pitchFamily="18" charset="0"/>
              </a:endParaRPr>
            </a:p>
          </p:txBody>
        </p:sp>
        <p:sp>
          <p:nvSpPr>
            <p:cNvPr id="31" name="Oval Callout 30"/>
            <p:cNvSpPr/>
            <p:nvPr/>
          </p:nvSpPr>
          <p:spPr>
            <a:xfrm flipH="1">
              <a:off x="4738670" y="1928802"/>
              <a:ext cx="1857388" cy="785818"/>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solidFill>
                    <a:schemeClr val="bg1"/>
                  </a:solidFill>
                  <a:latin typeface="Georgia" pitchFamily="18" charset="0"/>
                </a:rPr>
                <a:t>Estabilidad y rentabilidad del empleador</a:t>
              </a:r>
            </a:p>
          </p:txBody>
        </p:sp>
        <p:sp>
          <p:nvSpPr>
            <p:cNvPr id="32" name="Oval Callout 31"/>
            <p:cNvSpPr/>
            <p:nvPr/>
          </p:nvSpPr>
          <p:spPr>
            <a:xfrm>
              <a:off x="6381744" y="1857364"/>
              <a:ext cx="1785950" cy="785818"/>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solidFill>
                    <a:schemeClr val="bg1"/>
                  </a:solidFill>
                  <a:latin typeface="Georgia" pitchFamily="18" charset="0"/>
                </a:rPr>
                <a:t>Capacidad de pago y cumplimiento de la empresa</a:t>
              </a:r>
              <a:endParaRPr lang="en-US" sz="1100" dirty="0">
                <a:solidFill>
                  <a:schemeClr val="bg1"/>
                </a:solidFill>
                <a:latin typeface="Georgia" pitchFamily="18" charset="0"/>
              </a:endParaRPr>
            </a:p>
          </p:txBody>
        </p:sp>
        <p:sp>
          <p:nvSpPr>
            <p:cNvPr id="33" name="Oval Callout 32"/>
            <p:cNvSpPr/>
            <p:nvPr/>
          </p:nvSpPr>
          <p:spPr>
            <a:xfrm rot="10800000" flipH="1">
              <a:off x="7024686" y="5143512"/>
              <a:ext cx="1857388" cy="1000132"/>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smtClean="0">
                <a:solidFill>
                  <a:schemeClr val="bg1"/>
                </a:solidFill>
                <a:latin typeface="Georgia" pitchFamily="18" charset="0"/>
              </a:endParaRPr>
            </a:p>
          </p:txBody>
        </p:sp>
        <p:sp>
          <p:nvSpPr>
            <p:cNvPr id="34" name="Rectangle 14"/>
            <p:cNvSpPr>
              <a:spLocks noChangeArrowheads="1"/>
            </p:cNvSpPr>
            <p:nvPr/>
          </p:nvSpPr>
          <p:spPr bwMode="auto">
            <a:xfrm>
              <a:off x="7167562" y="5357826"/>
              <a:ext cx="1643074" cy="600164"/>
            </a:xfrm>
            <a:prstGeom prst="rect">
              <a:avLst/>
            </a:prstGeom>
            <a:noFill/>
            <a:ln w="9525">
              <a:noFill/>
              <a:miter lim="800000"/>
              <a:headEnd/>
              <a:tailEnd/>
            </a:ln>
          </p:spPr>
          <p:txBody>
            <a:bodyPr wrap="square">
              <a:spAutoFit/>
            </a:bodyPr>
            <a:lstStyle/>
            <a:p>
              <a:pPr algn="ctr"/>
              <a:r>
                <a:rPr lang="es-CO" sz="1100" dirty="0" smtClean="0">
                  <a:solidFill>
                    <a:schemeClr val="bg1"/>
                  </a:solidFill>
                  <a:latin typeface="Georgia" pitchFamily="18" charset="0"/>
                </a:rPr>
                <a:t>Contribución a la económica, generación de empleo</a:t>
              </a:r>
              <a:endParaRPr lang="en-US" sz="1100" dirty="0">
                <a:solidFill>
                  <a:schemeClr val="bg1"/>
                </a:solidFill>
                <a:latin typeface="Georgia" pitchFamily="18" charset="0"/>
              </a:endParaRPr>
            </a:p>
          </p:txBody>
        </p:sp>
        <p:sp>
          <p:nvSpPr>
            <p:cNvPr id="35" name="Oval Callout 34"/>
            <p:cNvSpPr/>
            <p:nvPr/>
          </p:nvSpPr>
          <p:spPr>
            <a:xfrm rot="10800000" flipH="1">
              <a:off x="5381613" y="5143512"/>
              <a:ext cx="1785949" cy="1000132"/>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smtClean="0">
                <a:solidFill>
                  <a:schemeClr val="bg1"/>
                </a:solidFill>
                <a:latin typeface="Georgia" pitchFamily="18" charset="0"/>
              </a:endParaRPr>
            </a:p>
          </p:txBody>
        </p:sp>
        <p:sp>
          <p:nvSpPr>
            <p:cNvPr id="36" name="Rectangle 35"/>
            <p:cNvSpPr>
              <a:spLocks noChangeArrowheads="1"/>
            </p:cNvSpPr>
            <p:nvPr/>
          </p:nvSpPr>
          <p:spPr bwMode="auto">
            <a:xfrm>
              <a:off x="5381612" y="5357826"/>
              <a:ext cx="1785949" cy="600164"/>
            </a:xfrm>
            <a:prstGeom prst="rect">
              <a:avLst/>
            </a:prstGeom>
            <a:noFill/>
            <a:ln w="9525">
              <a:noFill/>
              <a:miter lim="800000"/>
              <a:headEnd/>
              <a:tailEnd/>
            </a:ln>
          </p:spPr>
          <p:txBody>
            <a:bodyPr wrap="square">
              <a:spAutoFit/>
            </a:bodyPr>
            <a:lstStyle/>
            <a:p>
              <a:pPr algn="ctr"/>
              <a:r>
                <a:rPr lang="es-CO" sz="1100" dirty="0" smtClean="0">
                  <a:solidFill>
                    <a:schemeClr val="bg1"/>
                  </a:solidFill>
                  <a:latin typeface="Georgia" pitchFamily="18" charset="0"/>
                </a:rPr>
                <a:t>Políticas tributarias</a:t>
              </a:r>
            </a:p>
            <a:p>
              <a:pPr algn="ctr"/>
              <a:r>
                <a:rPr lang="es-CO" sz="1100" dirty="0" smtClean="0">
                  <a:solidFill>
                    <a:schemeClr val="bg1"/>
                  </a:solidFill>
                  <a:latin typeface="Georgia" pitchFamily="18" charset="0"/>
                </a:rPr>
                <a:t>Regular actividades</a:t>
              </a:r>
            </a:p>
            <a:p>
              <a:pPr algn="ctr"/>
              <a:r>
                <a:rPr lang="es-CO" sz="1100" dirty="0" smtClean="0">
                  <a:solidFill>
                    <a:schemeClr val="bg1"/>
                  </a:solidFill>
                  <a:latin typeface="Georgia" pitchFamily="18" charset="0"/>
                </a:rPr>
                <a:t>estadística</a:t>
              </a:r>
              <a:endParaRPr lang="en-US" sz="1100" dirty="0">
                <a:solidFill>
                  <a:schemeClr val="bg1"/>
                </a:solidFill>
                <a:latin typeface="Georgia" pitchFamily="18" charset="0"/>
              </a:endParaRPr>
            </a:p>
          </p:txBody>
        </p:sp>
        <p:sp>
          <p:nvSpPr>
            <p:cNvPr id="37" name="Oval Callout 36"/>
            <p:cNvSpPr/>
            <p:nvPr/>
          </p:nvSpPr>
          <p:spPr>
            <a:xfrm rot="10800000" flipH="1">
              <a:off x="3738539" y="5143512"/>
              <a:ext cx="1785949" cy="1000132"/>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smtClean="0">
                <a:solidFill>
                  <a:schemeClr val="bg1"/>
                </a:solidFill>
                <a:latin typeface="Georgia" pitchFamily="18" charset="0"/>
              </a:endParaRPr>
            </a:p>
          </p:txBody>
        </p:sp>
        <p:sp>
          <p:nvSpPr>
            <p:cNvPr id="38" name="Rectangle 37"/>
            <p:cNvSpPr>
              <a:spLocks noChangeArrowheads="1"/>
            </p:cNvSpPr>
            <p:nvPr/>
          </p:nvSpPr>
          <p:spPr bwMode="auto">
            <a:xfrm>
              <a:off x="3881415" y="5381968"/>
              <a:ext cx="1475349" cy="600164"/>
            </a:xfrm>
            <a:prstGeom prst="rect">
              <a:avLst/>
            </a:prstGeom>
            <a:noFill/>
            <a:ln w="9525">
              <a:noFill/>
              <a:miter lim="800000"/>
              <a:headEnd/>
              <a:tailEnd/>
            </a:ln>
          </p:spPr>
          <p:txBody>
            <a:bodyPr wrap="square">
              <a:spAutoFit/>
            </a:bodyPr>
            <a:lstStyle/>
            <a:p>
              <a:pPr algn="ctr"/>
              <a:r>
                <a:rPr lang="es-CO" sz="1100" dirty="0" smtClean="0">
                  <a:solidFill>
                    <a:schemeClr val="bg1"/>
                  </a:solidFill>
                  <a:latin typeface="Georgia" pitchFamily="18" charset="0"/>
                </a:rPr>
                <a:t>Cumplimiento y continuidad de la empresa</a:t>
              </a:r>
              <a:endParaRPr lang="en-US" sz="1100" dirty="0">
                <a:solidFill>
                  <a:schemeClr val="bg1"/>
                </a:solidFill>
                <a:latin typeface="Georgia" pitchFamily="18" charset="0"/>
              </a:endParaRPr>
            </a:p>
          </p:txBody>
        </p:sp>
        <p:sp>
          <p:nvSpPr>
            <p:cNvPr id="39" name="Rectangle 38"/>
            <p:cNvSpPr/>
            <p:nvPr/>
          </p:nvSpPr>
          <p:spPr bwMode="ltGray">
            <a:xfrm>
              <a:off x="3143241" y="2786058"/>
              <a:ext cx="1000132" cy="31855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err="1" smtClean="0">
                <a:solidFill>
                  <a:schemeClr val="bg1"/>
                </a:solidFill>
                <a:latin typeface="Georgia" pitchFamily="18" charset="0"/>
              </a:endParaRPr>
            </a:p>
          </p:txBody>
        </p:sp>
      </p:grpSp>
      <p:sp>
        <p:nvSpPr>
          <p:cNvPr id="41" name="Rectangle 2"/>
          <p:cNvSpPr txBox="1">
            <a:spLocks noChangeArrowheads="1"/>
          </p:cNvSpPr>
          <p:nvPr/>
        </p:nvSpPr>
        <p:spPr>
          <a:xfrm>
            <a:off x="251520" y="836712"/>
            <a:ext cx="2786082" cy="3143273"/>
          </a:xfrm>
          <a:prstGeom prst="rect">
            <a:avLst/>
          </a:prstGeom>
        </p:spPr>
        <p:txBody>
          <a:bodyPr/>
          <a:lstStyle/>
          <a:p>
            <a:pPr>
              <a:defRPr/>
            </a:pPr>
            <a:r>
              <a:rPr lang="es-CO" i="1" kern="0" dirty="0" smtClean="0">
                <a:solidFill>
                  <a:srgbClr val="000000"/>
                </a:solidFill>
                <a:latin typeface="Georgia" pitchFamily="18" charset="0"/>
              </a:rPr>
              <a:t>El </a:t>
            </a:r>
            <a:r>
              <a:rPr lang="es-CO" b="1" i="1" kern="0" dirty="0" smtClean="0">
                <a:solidFill>
                  <a:srgbClr val="000000"/>
                </a:solidFill>
                <a:latin typeface="Georgia" pitchFamily="18" charset="0"/>
              </a:rPr>
              <a:t>marco</a:t>
            </a:r>
            <a:r>
              <a:rPr lang="es-CO" i="1" u="sng" kern="0" dirty="0" smtClean="0">
                <a:solidFill>
                  <a:srgbClr val="000000"/>
                </a:solidFill>
                <a:latin typeface="Georgia" pitchFamily="18" charset="0"/>
              </a:rPr>
              <a:t> </a:t>
            </a:r>
            <a:r>
              <a:rPr lang="es-CO" b="1" i="1" kern="0" dirty="0" smtClean="0">
                <a:solidFill>
                  <a:srgbClr val="000000"/>
                </a:solidFill>
                <a:latin typeface="Georgia" pitchFamily="18" charset="0"/>
              </a:rPr>
              <a:t>conceptual</a:t>
            </a:r>
            <a:r>
              <a:rPr lang="es-CO" i="1" kern="0" dirty="0" smtClean="0">
                <a:solidFill>
                  <a:srgbClr val="000000"/>
                </a:solidFill>
                <a:latin typeface="Georgia" pitchFamily="18" charset="0"/>
              </a:rPr>
              <a:t> establece que, proporcionando información que satisfaga las </a:t>
            </a:r>
            <a:r>
              <a:rPr lang="es-CO" b="1" i="1" kern="0" dirty="0" smtClean="0">
                <a:solidFill>
                  <a:srgbClr val="000000"/>
                </a:solidFill>
                <a:latin typeface="Georgia" pitchFamily="18" charset="0"/>
              </a:rPr>
              <a:t>necesidades</a:t>
            </a:r>
            <a:r>
              <a:rPr lang="es-CO" i="1" kern="0" dirty="0" smtClean="0">
                <a:solidFill>
                  <a:srgbClr val="000000"/>
                </a:solidFill>
                <a:latin typeface="Georgia" pitchFamily="18" charset="0"/>
              </a:rPr>
              <a:t> </a:t>
            </a:r>
            <a:r>
              <a:rPr lang="es-CO" b="1" i="1" kern="0" dirty="0" smtClean="0">
                <a:solidFill>
                  <a:srgbClr val="000000"/>
                </a:solidFill>
                <a:latin typeface="Georgia" pitchFamily="18" charset="0"/>
              </a:rPr>
              <a:t>de</a:t>
            </a:r>
            <a:r>
              <a:rPr lang="es-CO" i="1" kern="0" dirty="0" smtClean="0">
                <a:solidFill>
                  <a:srgbClr val="000000"/>
                </a:solidFill>
                <a:latin typeface="Georgia" pitchFamily="18" charset="0"/>
              </a:rPr>
              <a:t> los </a:t>
            </a:r>
            <a:r>
              <a:rPr lang="es-CO" b="1" i="1" kern="0" dirty="0" smtClean="0">
                <a:solidFill>
                  <a:srgbClr val="000000"/>
                </a:solidFill>
                <a:latin typeface="Georgia" pitchFamily="18" charset="0"/>
              </a:rPr>
              <a:t>inversionistas</a:t>
            </a:r>
            <a:r>
              <a:rPr lang="es-CO" i="1" kern="0" dirty="0" smtClean="0">
                <a:solidFill>
                  <a:srgbClr val="000000"/>
                </a:solidFill>
                <a:latin typeface="Georgia" pitchFamily="18" charset="0"/>
              </a:rPr>
              <a:t>, se satisface la mayoría de las necesidades de otros usuarios.</a:t>
            </a:r>
          </a:p>
          <a:p>
            <a:pPr>
              <a:defRPr/>
            </a:pPr>
            <a:endParaRPr lang="es-CO" i="1" kern="0" dirty="0" smtClean="0">
              <a:solidFill>
                <a:srgbClr val="000000"/>
              </a:solidFill>
              <a:latin typeface="Georgia" pitchFamily="18" charset="0"/>
            </a:endParaRPr>
          </a:p>
          <a:p>
            <a:pPr>
              <a:defRPr/>
            </a:pPr>
            <a:r>
              <a:rPr lang="es-CO" i="1" kern="0" dirty="0" smtClean="0">
                <a:solidFill>
                  <a:srgbClr val="000000"/>
                </a:solidFill>
                <a:latin typeface="Georgia" pitchFamily="18" charset="0"/>
              </a:rPr>
              <a:t>Por eso las NIIF se describen como orientadas al inversionista.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382000" cy="706580"/>
          </a:xfrm>
        </p:spPr>
        <p:txBody>
          <a:bodyPr/>
          <a:lstStyle/>
          <a:p>
            <a:pPr algn="ctr"/>
            <a:r>
              <a:rPr lang="es-CO" sz="3200" b="1" dirty="0" smtClean="0"/>
              <a:t>Características cualitativas de los </a:t>
            </a:r>
            <a:r>
              <a:rPr lang="es-CO" sz="3200" b="1" dirty="0" err="1" smtClean="0"/>
              <a:t>EFs</a:t>
            </a:r>
            <a:endParaRPr lang="es-CO" sz="3200" b="1" i="0" dirty="0"/>
          </a:p>
        </p:txBody>
      </p:sp>
      <p:sp>
        <p:nvSpPr>
          <p:cNvPr id="4" name="TextBox 3"/>
          <p:cNvSpPr txBox="1"/>
          <p:nvPr/>
        </p:nvSpPr>
        <p:spPr>
          <a:xfrm>
            <a:off x="355600" y="1928802"/>
            <a:ext cx="914400" cy="914400"/>
          </a:xfrm>
          <a:prstGeom prst="rect">
            <a:avLst/>
          </a:prstGeom>
          <a:noFill/>
        </p:spPr>
        <p:txBody>
          <a:bodyPr wrap="none" lIns="0" tIns="0" rIns="0" bIns="0" rtlCol="0">
            <a:noAutofit/>
          </a:bodyPr>
          <a:lstStyle/>
          <a:p>
            <a:pPr indent="-274320">
              <a:spcAft>
                <a:spcPts val="900"/>
              </a:spcAft>
            </a:pPr>
            <a:endParaRPr lang="en-US" sz="2000" dirty="0" err="1" smtClean="0">
              <a:latin typeface="Georgia" pitchFamily="18" charset="0"/>
            </a:endParaRPr>
          </a:p>
        </p:txBody>
      </p:sp>
      <p:sp>
        <p:nvSpPr>
          <p:cNvPr id="5" name="TextBox 4"/>
          <p:cNvSpPr txBox="1"/>
          <p:nvPr/>
        </p:nvSpPr>
        <p:spPr>
          <a:xfrm>
            <a:off x="899592" y="1196752"/>
            <a:ext cx="7056784" cy="4089090"/>
          </a:xfrm>
          <a:prstGeom prst="rect">
            <a:avLst/>
          </a:prstGeom>
          <a:noFill/>
        </p:spPr>
        <p:txBody>
          <a:bodyPr wrap="none" lIns="0" tIns="0" rIns="0" bIns="0" rtlCol="0">
            <a:noAutofit/>
          </a:bodyPr>
          <a:lstStyle/>
          <a:p>
            <a:pPr>
              <a:buFont typeface="Arial" pitchFamily="34" charset="0"/>
              <a:buChar char="•"/>
            </a:pPr>
            <a:r>
              <a:rPr lang="es-CO" sz="1200" dirty="0" smtClean="0">
                <a:latin typeface="Georgia" pitchFamily="18" charset="0"/>
              </a:rPr>
              <a:t> Compresibilidad	</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Relevancia</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b="1" dirty="0" smtClean="0">
                <a:latin typeface="Georgia" pitchFamily="18" charset="0"/>
              </a:rPr>
              <a:t>Materialidad o importancia relativa</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Fiabilidad</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Representación fiel</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La esencia sobre la forma</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Neutralidad</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Prudencia</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Integridad</a:t>
            </a:r>
          </a:p>
          <a:p>
            <a:pPr>
              <a:buFont typeface="Arial" pitchFamily="34" charset="0"/>
              <a:buChar char="•"/>
            </a:pPr>
            <a:endParaRPr lang="es-CO" sz="1200" dirty="0" smtClean="0">
              <a:latin typeface="Georgia" pitchFamily="18" charset="0"/>
            </a:endParaRPr>
          </a:p>
          <a:p>
            <a:pPr>
              <a:buFont typeface="Arial" pitchFamily="34" charset="0"/>
              <a:buChar char="•"/>
            </a:pPr>
            <a:r>
              <a:rPr lang="es-CO" sz="1200" dirty="0" smtClean="0">
                <a:latin typeface="Georgia" pitchFamily="18" charset="0"/>
              </a:rPr>
              <a:t> </a:t>
            </a:r>
            <a:r>
              <a:rPr lang="es-CO" sz="1200" b="1" dirty="0" err="1" smtClean="0">
                <a:latin typeface="Georgia" pitchFamily="18" charset="0"/>
              </a:rPr>
              <a:t>Comparabilidad</a:t>
            </a:r>
            <a:endParaRPr lang="es-CO" sz="1200" b="1" dirty="0" smtClean="0">
              <a:latin typeface="Georgia" pitchFamily="18" charset="0"/>
            </a:endParaRPr>
          </a:p>
          <a:p>
            <a:pPr algn="ctr">
              <a:buFont typeface="Arial" pitchFamily="34" charset="0"/>
              <a:buChar char="•"/>
            </a:pPr>
            <a:endParaRPr lang="es-CO" sz="1200" dirty="0" smtClean="0">
              <a:latin typeface="Georgia" pitchFamily="18" charset="0"/>
            </a:endParaRPr>
          </a:p>
          <a:p>
            <a:pPr algn="ctr"/>
            <a:endParaRPr lang="en-US" sz="1200" dirty="0" err="1" smtClean="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834941" y="1614488"/>
            <a:ext cx="2808288" cy="457200"/>
          </a:xfrm>
          <a:prstGeom prst="rect">
            <a:avLst/>
          </a:prstGeom>
          <a:noFill/>
          <a:ln w="9525">
            <a:solidFill>
              <a:srgbClr val="FF0000"/>
            </a:solidFill>
            <a:miter lim="800000"/>
            <a:headEnd/>
            <a:tailEnd/>
          </a:ln>
        </p:spPr>
        <p:txBody>
          <a:bodyPr>
            <a:spAutoFit/>
          </a:bodyPr>
          <a:lstStyle/>
          <a:p>
            <a:pPr algn="ctr">
              <a:spcBef>
                <a:spcPct val="50000"/>
              </a:spcBef>
            </a:pPr>
            <a:r>
              <a:rPr lang="en-GB" sz="2400" dirty="0" err="1" smtClean="0">
                <a:latin typeface="Georgia" pitchFamily="18" charset="0"/>
              </a:rPr>
              <a:t>Compañías</a:t>
            </a:r>
            <a:endParaRPr lang="en-GB" sz="2400" dirty="0">
              <a:latin typeface="Georgia" pitchFamily="18" charset="0"/>
            </a:endParaRPr>
          </a:p>
        </p:txBody>
      </p:sp>
      <p:sp>
        <p:nvSpPr>
          <p:cNvPr id="34819" name="Line 5"/>
          <p:cNvSpPr>
            <a:spLocks noChangeShapeType="1"/>
          </p:cNvSpPr>
          <p:nvPr/>
        </p:nvSpPr>
        <p:spPr bwMode="auto">
          <a:xfrm>
            <a:off x="4235450" y="2081213"/>
            <a:ext cx="0" cy="576262"/>
          </a:xfrm>
          <a:prstGeom prst="line">
            <a:avLst/>
          </a:prstGeom>
          <a:noFill/>
          <a:ln w="9525">
            <a:solidFill>
              <a:srgbClr val="FF0000"/>
            </a:solidFill>
            <a:round/>
            <a:headEnd/>
            <a:tailEnd/>
          </a:ln>
        </p:spPr>
        <p:txBody>
          <a:bodyPr/>
          <a:lstStyle/>
          <a:p>
            <a:endParaRPr lang="es-CO"/>
          </a:p>
        </p:txBody>
      </p:sp>
      <p:sp>
        <p:nvSpPr>
          <p:cNvPr id="34820" name="Line 6"/>
          <p:cNvSpPr>
            <a:spLocks noChangeShapeType="1"/>
          </p:cNvSpPr>
          <p:nvPr/>
        </p:nvSpPr>
        <p:spPr bwMode="auto">
          <a:xfrm>
            <a:off x="2506663" y="2657475"/>
            <a:ext cx="3529012" cy="0"/>
          </a:xfrm>
          <a:prstGeom prst="line">
            <a:avLst/>
          </a:prstGeom>
          <a:noFill/>
          <a:ln w="9525">
            <a:solidFill>
              <a:srgbClr val="FF0000"/>
            </a:solidFill>
            <a:round/>
            <a:headEnd/>
            <a:tailEnd/>
          </a:ln>
        </p:spPr>
        <p:txBody>
          <a:bodyPr/>
          <a:lstStyle/>
          <a:p>
            <a:endParaRPr lang="es-CO"/>
          </a:p>
        </p:txBody>
      </p:sp>
      <p:sp>
        <p:nvSpPr>
          <p:cNvPr id="34821" name="Line 7"/>
          <p:cNvSpPr>
            <a:spLocks noChangeShapeType="1"/>
          </p:cNvSpPr>
          <p:nvPr/>
        </p:nvSpPr>
        <p:spPr bwMode="auto">
          <a:xfrm>
            <a:off x="2506663" y="2657475"/>
            <a:ext cx="0" cy="287338"/>
          </a:xfrm>
          <a:prstGeom prst="line">
            <a:avLst/>
          </a:prstGeom>
          <a:noFill/>
          <a:ln w="9525">
            <a:solidFill>
              <a:srgbClr val="FF0000"/>
            </a:solidFill>
            <a:round/>
            <a:headEnd/>
            <a:tailEnd/>
          </a:ln>
        </p:spPr>
        <p:txBody>
          <a:bodyPr/>
          <a:lstStyle/>
          <a:p>
            <a:endParaRPr lang="es-CO"/>
          </a:p>
        </p:txBody>
      </p:sp>
      <p:sp>
        <p:nvSpPr>
          <p:cNvPr id="34822" name="Line 8"/>
          <p:cNvSpPr>
            <a:spLocks noChangeShapeType="1"/>
          </p:cNvSpPr>
          <p:nvPr/>
        </p:nvSpPr>
        <p:spPr bwMode="auto">
          <a:xfrm>
            <a:off x="6035675" y="2657475"/>
            <a:ext cx="0" cy="287338"/>
          </a:xfrm>
          <a:prstGeom prst="line">
            <a:avLst/>
          </a:prstGeom>
          <a:noFill/>
          <a:ln w="9525">
            <a:solidFill>
              <a:srgbClr val="FF0000"/>
            </a:solidFill>
            <a:round/>
            <a:headEnd/>
            <a:tailEnd/>
          </a:ln>
        </p:spPr>
        <p:txBody>
          <a:bodyPr/>
          <a:lstStyle/>
          <a:p>
            <a:endParaRPr lang="es-CO"/>
          </a:p>
        </p:txBody>
      </p:sp>
      <p:sp>
        <p:nvSpPr>
          <p:cNvPr id="34823" name="Text Box 9"/>
          <p:cNvSpPr txBox="1">
            <a:spLocks noChangeArrowheads="1"/>
          </p:cNvSpPr>
          <p:nvPr/>
        </p:nvSpPr>
        <p:spPr bwMode="auto">
          <a:xfrm>
            <a:off x="1643043" y="3017838"/>
            <a:ext cx="1728808" cy="1138773"/>
          </a:xfrm>
          <a:prstGeom prst="rect">
            <a:avLst/>
          </a:prstGeom>
          <a:solidFill>
            <a:schemeClr val="bg1"/>
          </a:solidFill>
          <a:ln w="3175">
            <a:solidFill>
              <a:srgbClr val="FF0000"/>
            </a:solidFill>
            <a:miter lim="800000"/>
            <a:headEnd/>
            <a:tailEnd/>
          </a:ln>
        </p:spPr>
        <p:txBody>
          <a:bodyPr wrap="square">
            <a:spAutoFit/>
          </a:bodyPr>
          <a:lstStyle/>
          <a:p>
            <a:pPr algn="ctr">
              <a:spcBef>
                <a:spcPct val="50000"/>
              </a:spcBef>
            </a:pPr>
            <a:r>
              <a:rPr lang="en-GB" sz="2000" b="1" dirty="0" err="1" smtClean="0">
                <a:latin typeface="Georgia" pitchFamily="18" charset="0"/>
              </a:rPr>
              <a:t>Listadas</a:t>
            </a:r>
            <a:r>
              <a:rPr lang="en-GB" sz="2000" b="1" dirty="0" smtClean="0">
                <a:latin typeface="Georgia" pitchFamily="18" charset="0"/>
              </a:rPr>
              <a:t> </a:t>
            </a:r>
            <a:r>
              <a:rPr lang="en-GB" sz="1600" b="1" dirty="0" smtClean="0">
                <a:latin typeface="Georgia" pitchFamily="18" charset="0"/>
              </a:rPr>
              <a:t>(</a:t>
            </a:r>
            <a:r>
              <a:rPr lang="en-GB" sz="1600" b="1" dirty="0" err="1" smtClean="0">
                <a:latin typeface="Georgia" pitchFamily="18" charset="0"/>
              </a:rPr>
              <a:t>cotizan</a:t>
            </a:r>
            <a:r>
              <a:rPr lang="en-GB" sz="1600" b="1" dirty="0" smtClean="0">
                <a:latin typeface="Georgia" pitchFamily="18" charset="0"/>
              </a:rPr>
              <a:t> en </a:t>
            </a:r>
            <a:r>
              <a:rPr lang="en-GB" sz="1600" b="1" dirty="0" err="1" smtClean="0">
                <a:latin typeface="Georgia" pitchFamily="18" charset="0"/>
              </a:rPr>
              <a:t>Bolsa</a:t>
            </a:r>
            <a:r>
              <a:rPr lang="en-GB" sz="1600" b="1" dirty="0" smtClean="0">
                <a:latin typeface="Georgia" pitchFamily="18" charset="0"/>
              </a:rPr>
              <a:t> de </a:t>
            </a:r>
            <a:r>
              <a:rPr lang="en-GB" sz="1600" b="1" dirty="0" err="1" smtClean="0">
                <a:latin typeface="Georgia" pitchFamily="18" charset="0"/>
              </a:rPr>
              <a:t>Valores</a:t>
            </a:r>
            <a:r>
              <a:rPr lang="en-GB" sz="1600" b="1" dirty="0" smtClean="0">
                <a:latin typeface="Georgia" pitchFamily="18" charset="0"/>
              </a:rPr>
              <a:t>)</a:t>
            </a:r>
            <a:endParaRPr lang="en-GB" sz="1600" b="1" dirty="0">
              <a:latin typeface="Georgia" pitchFamily="18" charset="0"/>
            </a:endParaRPr>
          </a:p>
        </p:txBody>
      </p:sp>
      <p:sp>
        <p:nvSpPr>
          <p:cNvPr id="34824" name="Text Box 10"/>
          <p:cNvSpPr txBox="1">
            <a:spLocks noChangeArrowheads="1"/>
          </p:cNvSpPr>
          <p:nvPr/>
        </p:nvSpPr>
        <p:spPr bwMode="auto">
          <a:xfrm>
            <a:off x="5314950" y="2944813"/>
            <a:ext cx="1584325" cy="400110"/>
          </a:xfrm>
          <a:prstGeom prst="rect">
            <a:avLst/>
          </a:prstGeom>
          <a:solidFill>
            <a:schemeClr val="bg1"/>
          </a:solidFill>
          <a:ln w="3175">
            <a:solidFill>
              <a:srgbClr val="FF0000"/>
            </a:solidFill>
            <a:miter lim="800000"/>
            <a:headEnd/>
            <a:tailEnd/>
          </a:ln>
        </p:spPr>
        <p:txBody>
          <a:bodyPr>
            <a:spAutoFit/>
          </a:bodyPr>
          <a:lstStyle/>
          <a:p>
            <a:pPr algn="ctr">
              <a:spcBef>
                <a:spcPct val="50000"/>
              </a:spcBef>
            </a:pPr>
            <a:r>
              <a:rPr lang="en-GB" sz="2000" dirty="0" smtClean="0">
                <a:latin typeface="Georgia" pitchFamily="18" charset="0"/>
              </a:rPr>
              <a:t>No </a:t>
            </a:r>
            <a:r>
              <a:rPr lang="en-GB" sz="2000" dirty="0" err="1" smtClean="0">
                <a:latin typeface="Georgia" pitchFamily="18" charset="0"/>
              </a:rPr>
              <a:t>listadas</a:t>
            </a:r>
            <a:endParaRPr lang="en-GB" sz="2000" dirty="0">
              <a:latin typeface="Georgia" pitchFamily="18" charset="0"/>
            </a:endParaRPr>
          </a:p>
        </p:txBody>
      </p:sp>
      <p:sp>
        <p:nvSpPr>
          <p:cNvPr id="34825" name="Line 11"/>
          <p:cNvSpPr>
            <a:spLocks noChangeShapeType="1"/>
          </p:cNvSpPr>
          <p:nvPr/>
        </p:nvSpPr>
        <p:spPr bwMode="auto">
          <a:xfrm>
            <a:off x="6035675" y="3376613"/>
            <a:ext cx="0" cy="360362"/>
          </a:xfrm>
          <a:prstGeom prst="line">
            <a:avLst/>
          </a:prstGeom>
          <a:noFill/>
          <a:ln w="9525">
            <a:solidFill>
              <a:srgbClr val="FF0000"/>
            </a:solidFill>
            <a:round/>
            <a:headEnd/>
            <a:tailEnd/>
          </a:ln>
        </p:spPr>
        <p:txBody>
          <a:bodyPr/>
          <a:lstStyle/>
          <a:p>
            <a:endParaRPr lang="es-CO"/>
          </a:p>
        </p:txBody>
      </p:sp>
      <p:sp>
        <p:nvSpPr>
          <p:cNvPr id="34826" name="Line 12"/>
          <p:cNvSpPr>
            <a:spLocks noChangeShapeType="1"/>
          </p:cNvSpPr>
          <p:nvPr/>
        </p:nvSpPr>
        <p:spPr bwMode="auto">
          <a:xfrm>
            <a:off x="4956175" y="3736975"/>
            <a:ext cx="2159000" cy="0"/>
          </a:xfrm>
          <a:prstGeom prst="line">
            <a:avLst/>
          </a:prstGeom>
          <a:noFill/>
          <a:ln w="9525">
            <a:solidFill>
              <a:srgbClr val="FF0000"/>
            </a:solidFill>
            <a:round/>
            <a:headEnd/>
            <a:tailEnd/>
          </a:ln>
        </p:spPr>
        <p:txBody>
          <a:bodyPr/>
          <a:lstStyle/>
          <a:p>
            <a:endParaRPr lang="es-CO"/>
          </a:p>
        </p:txBody>
      </p:sp>
      <p:sp>
        <p:nvSpPr>
          <p:cNvPr id="34827" name="Line 13"/>
          <p:cNvSpPr>
            <a:spLocks noChangeShapeType="1"/>
          </p:cNvSpPr>
          <p:nvPr/>
        </p:nvSpPr>
        <p:spPr bwMode="auto">
          <a:xfrm>
            <a:off x="4956175" y="3736975"/>
            <a:ext cx="0" cy="360363"/>
          </a:xfrm>
          <a:prstGeom prst="line">
            <a:avLst/>
          </a:prstGeom>
          <a:noFill/>
          <a:ln w="9525">
            <a:solidFill>
              <a:srgbClr val="FF0000"/>
            </a:solidFill>
            <a:round/>
            <a:headEnd/>
            <a:tailEnd/>
          </a:ln>
        </p:spPr>
        <p:txBody>
          <a:bodyPr/>
          <a:lstStyle/>
          <a:p>
            <a:endParaRPr lang="es-CO"/>
          </a:p>
        </p:txBody>
      </p:sp>
      <p:sp>
        <p:nvSpPr>
          <p:cNvPr id="34828" name="Line 14"/>
          <p:cNvSpPr>
            <a:spLocks noChangeShapeType="1"/>
          </p:cNvSpPr>
          <p:nvPr/>
        </p:nvSpPr>
        <p:spPr bwMode="auto">
          <a:xfrm>
            <a:off x="7115175" y="3736975"/>
            <a:ext cx="0" cy="360363"/>
          </a:xfrm>
          <a:prstGeom prst="line">
            <a:avLst/>
          </a:prstGeom>
          <a:noFill/>
          <a:ln w="9525">
            <a:solidFill>
              <a:srgbClr val="FF0000"/>
            </a:solidFill>
            <a:round/>
            <a:headEnd/>
            <a:tailEnd/>
          </a:ln>
        </p:spPr>
        <p:txBody>
          <a:bodyPr/>
          <a:lstStyle/>
          <a:p>
            <a:endParaRPr lang="es-CO"/>
          </a:p>
        </p:txBody>
      </p:sp>
      <p:sp>
        <p:nvSpPr>
          <p:cNvPr id="34829" name="Text Box 15"/>
          <p:cNvSpPr txBox="1">
            <a:spLocks noChangeArrowheads="1"/>
          </p:cNvSpPr>
          <p:nvPr/>
        </p:nvSpPr>
        <p:spPr bwMode="auto">
          <a:xfrm>
            <a:off x="3958086" y="4071942"/>
            <a:ext cx="1944688" cy="707886"/>
          </a:xfrm>
          <a:prstGeom prst="rect">
            <a:avLst/>
          </a:prstGeom>
          <a:solidFill>
            <a:schemeClr val="bg1"/>
          </a:solidFill>
          <a:ln w="3175">
            <a:solidFill>
              <a:srgbClr val="FF0000"/>
            </a:solidFill>
            <a:miter lim="800000"/>
            <a:headEnd/>
            <a:tailEnd/>
          </a:ln>
        </p:spPr>
        <p:txBody>
          <a:bodyPr>
            <a:spAutoFit/>
          </a:bodyPr>
          <a:lstStyle/>
          <a:p>
            <a:pPr algn="ctr">
              <a:spcBef>
                <a:spcPct val="50000"/>
              </a:spcBef>
            </a:pPr>
            <a:r>
              <a:rPr lang="en-GB" sz="2000" b="1" dirty="0" smtClean="0">
                <a:latin typeface="Georgia" pitchFamily="18" charset="0"/>
              </a:rPr>
              <a:t>De </a:t>
            </a:r>
            <a:r>
              <a:rPr lang="en-GB" sz="2000" b="1" dirty="0" err="1" smtClean="0">
                <a:latin typeface="Georgia" pitchFamily="18" charset="0"/>
              </a:rPr>
              <a:t>interés</a:t>
            </a:r>
            <a:r>
              <a:rPr lang="en-GB" sz="2000" b="1" dirty="0" smtClean="0">
                <a:latin typeface="Georgia" pitchFamily="18" charset="0"/>
              </a:rPr>
              <a:t> </a:t>
            </a:r>
            <a:r>
              <a:rPr lang="en-GB" sz="2000" b="1" dirty="0" err="1" smtClean="0">
                <a:latin typeface="Georgia" pitchFamily="18" charset="0"/>
              </a:rPr>
              <a:t>público</a:t>
            </a:r>
            <a:endParaRPr lang="en-GB" sz="2000" b="1" dirty="0">
              <a:latin typeface="Georgia" pitchFamily="18" charset="0"/>
            </a:endParaRPr>
          </a:p>
        </p:txBody>
      </p:sp>
      <p:sp>
        <p:nvSpPr>
          <p:cNvPr id="34830" name="Text Box 16"/>
          <p:cNvSpPr txBox="1">
            <a:spLocks noChangeArrowheads="1"/>
          </p:cNvSpPr>
          <p:nvPr/>
        </p:nvSpPr>
        <p:spPr bwMode="auto">
          <a:xfrm>
            <a:off x="6190111" y="4071942"/>
            <a:ext cx="1944688" cy="707886"/>
          </a:xfrm>
          <a:prstGeom prst="rect">
            <a:avLst/>
          </a:prstGeom>
          <a:solidFill>
            <a:schemeClr val="bg1"/>
          </a:solidFill>
          <a:ln w="3175">
            <a:solidFill>
              <a:srgbClr val="FF0000"/>
            </a:solidFill>
            <a:miter lim="800000"/>
            <a:headEnd/>
            <a:tailEnd/>
          </a:ln>
        </p:spPr>
        <p:txBody>
          <a:bodyPr>
            <a:spAutoFit/>
          </a:bodyPr>
          <a:lstStyle/>
          <a:p>
            <a:pPr algn="ctr">
              <a:spcBef>
                <a:spcPct val="50000"/>
              </a:spcBef>
            </a:pPr>
            <a:r>
              <a:rPr lang="en-GB" sz="2000" dirty="0" smtClean="0">
                <a:latin typeface="Georgia" pitchFamily="18" charset="0"/>
              </a:rPr>
              <a:t>Sin </a:t>
            </a:r>
            <a:r>
              <a:rPr lang="en-GB" sz="2000" dirty="0" err="1" smtClean="0">
                <a:latin typeface="Georgia" pitchFamily="18" charset="0"/>
              </a:rPr>
              <a:t>interés</a:t>
            </a:r>
            <a:r>
              <a:rPr lang="en-GB" sz="2000" dirty="0" smtClean="0">
                <a:latin typeface="Georgia" pitchFamily="18" charset="0"/>
              </a:rPr>
              <a:t> </a:t>
            </a:r>
            <a:r>
              <a:rPr lang="en-GB" sz="2000" dirty="0" err="1" smtClean="0">
                <a:latin typeface="Georgia" pitchFamily="18" charset="0"/>
              </a:rPr>
              <a:t>público</a:t>
            </a:r>
            <a:endParaRPr lang="en-GB" sz="2000" dirty="0">
              <a:latin typeface="Georgia" pitchFamily="18" charset="0"/>
            </a:endParaRPr>
          </a:p>
        </p:txBody>
      </p:sp>
      <p:sp>
        <p:nvSpPr>
          <p:cNvPr id="17" name="Title 16"/>
          <p:cNvSpPr>
            <a:spLocks noGrp="1"/>
          </p:cNvSpPr>
          <p:nvPr>
            <p:ph type="title"/>
          </p:nvPr>
        </p:nvSpPr>
        <p:spPr>
          <a:xfrm>
            <a:off x="539552" y="404664"/>
            <a:ext cx="8077200" cy="914400"/>
          </a:xfrm>
        </p:spPr>
        <p:txBody>
          <a:bodyPr/>
          <a:lstStyle/>
          <a:p>
            <a:r>
              <a:rPr lang="es-CO" sz="3200" b="1" dirty="0" smtClean="0"/>
              <a:t>Compañías a las que aplica IFRS completas</a:t>
            </a:r>
            <a:br>
              <a:rPr lang="es-CO" sz="3200" b="1" dirty="0" smtClean="0"/>
            </a:br>
            <a:endParaRPr lang="es-CO" sz="32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11560" y="332656"/>
            <a:ext cx="8077200" cy="914400"/>
          </a:xfrm>
        </p:spPr>
        <p:txBody>
          <a:bodyPr/>
          <a:lstStyle/>
          <a:p>
            <a:pPr lvl="1">
              <a:defRPr/>
            </a:pPr>
            <a:r>
              <a:rPr lang="es-DO" sz="3200" b="1" dirty="0" smtClean="0">
                <a:solidFill>
                  <a:schemeClr val="tx1">
                    <a:lumMod val="95000"/>
                    <a:lumOff val="5000"/>
                  </a:schemeClr>
                </a:solidFill>
                <a:latin typeface="+mj-lt"/>
                <a:ea typeface="+mj-ea"/>
                <a:cs typeface="+mj-cs"/>
              </a:rPr>
              <a:t>En adición a las compañías listadas, existen entidades de interés público</a:t>
            </a:r>
            <a:br>
              <a:rPr lang="es-DO" sz="3200" b="1" dirty="0" smtClean="0">
                <a:solidFill>
                  <a:schemeClr val="tx1">
                    <a:lumMod val="95000"/>
                    <a:lumOff val="5000"/>
                  </a:schemeClr>
                </a:solidFill>
                <a:latin typeface="+mj-lt"/>
                <a:ea typeface="+mj-ea"/>
                <a:cs typeface="+mj-cs"/>
              </a:rPr>
            </a:br>
            <a:endParaRPr lang="es-DO" sz="3200" b="1" dirty="0" smtClean="0">
              <a:solidFill>
                <a:schemeClr val="tx1">
                  <a:lumMod val="95000"/>
                  <a:lumOff val="5000"/>
                </a:schemeClr>
              </a:solidFill>
              <a:latin typeface="+mj-lt"/>
              <a:ea typeface="+mj-ea"/>
              <a:cs typeface="+mj-cs"/>
            </a:endParaRPr>
          </a:p>
        </p:txBody>
      </p:sp>
      <p:sp>
        <p:nvSpPr>
          <p:cNvPr id="6" name="Rectangle 3"/>
          <p:cNvSpPr txBox="1">
            <a:spLocks noChangeArrowheads="1"/>
          </p:cNvSpPr>
          <p:nvPr/>
        </p:nvSpPr>
        <p:spPr>
          <a:xfrm>
            <a:off x="539552" y="1484784"/>
            <a:ext cx="8280920" cy="3557650"/>
          </a:xfrm>
          <a:prstGeom prst="rect">
            <a:avLst/>
          </a:prstGeom>
        </p:spPr>
        <p:txBody>
          <a:bodyPr/>
          <a:lstStyle/>
          <a:p>
            <a:pPr marL="533400" marR="0" lvl="2" indent="-274320" algn="just" defTabSz="914400" rtl="0" eaLnBrk="1" fontAlgn="auto" latinLnBrk="0" hangingPunct="1">
              <a:lnSpc>
                <a:spcPct val="100000"/>
              </a:lnSpc>
              <a:spcBef>
                <a:spcPts val="0"/>
              </a:spcBef>
              <a:spcAft>
                <a:spcPts val="900"/>
              </a:spcAft>
              <a:buClr>
                <a:schemeClr val="tx1"/>
              </a:buClr>
              <a:buSzTx/>
              <a:buFont typeface="Wingdings" pitchFamily="2" charset="2"/>
              <a:buChar char="§"/>
              <a:tabLst/>
              <a:defRPr/>
            </a:pPr>
            <a:endParaRPr kumimoji="0" lang="es-CO" sz="2000" b="0" i="0" u="none" strike="noStrike" kern="1200" cap="none" spc="0" normalizeH="0" baseline="0" noProof="0" dirty="0" smtClean="0">
              <a:ln>
                <a:noFill/>
              </a:ln>
              <a:solidFill>
                <a:schemeClr val="tx1"/>
              </a:solidFill>
              <a:effectLst/>
              <a:uLnTx/>
              <a:uFillTx/>
              <a:ea typeface="+mn-ea"/>
              <a:cs typeface="+mn-cs"/>
            </a:endParaRPr>
          </a:p>
          <a:p>
            <a:pPr marL="533400" marR="0" lvl="2" indent="-274320" algn="just" defTabSz="914400" rtl="0" eaLnBrk="1" fontAlgn="auto" latinLnBrk="0" hangingPunct="1">
              <a:lnSpc>
                <a:spcPct val="100000"/>
              </a:lnSpc>
              <a:spcBef>
                <a:spcPts val="0"/>
              </a:spcBef>
              <a:spcAft>
                <a:spcPts val="900"/>
              </a:spcAft>
              <a:buClr>
                <a:schemeClr val="tx1"/>
              </a:buClr>
              <a:buSzTx/>
              <a:buFont typeface="Georgia" pitchFamily="18" charset="0"/>
              <a:buChar char="-"/>
              <a:tabLst/>
              <a:defRPr/>
            </a:pPr>
            <a:r>
              <a:rPr kumimoji="0" lang="es-CO" sz="2000" b="0" i="0" u="none" strike="noStrike" kern="1200" cap="none" spc="0" normalizeH="0" baseline="0" noProof="0" dirty="0" smtClean="0">
                <a:ln>
                  <a:noFill/>
                </a:ln>
                <a:solidFill>
                  <a:schemeClr val="tx1"/>
                </a:solidFill>
                <a:effectLst/>
                <a:uLnTx/>
                <a:uFillTx/>
                <a:ea typeface="+mn-ea"/>
                <a:cs typeface="+mn-cs"/>
              </a:rPr>
              <a:t>Las compañías listadas son de interés público. Además existen otras “</a:t>
            </a:r>
            <a:r>
              <a:rPr kumimoji="0" lang="es-CO" sz="2000" b="1" i="0" u="none" strike="noStrike" kern="1200" cap="none" spc="0" normalizeH="0" baseline="0" noProof="0" dirty="0" err="1" smtClean="0">
                <a:ln>
                  <a:noFill/>
                </a:ln>
                <a:solidFill>
                  <a:schemeClr val="tx1"/>
                </a:solidFill>
                <a:effectLst/>
                <a:uLnTx/>
                <a:uFillTx/>
                <a:ea typeface="+mn-ea"/>
                <a:cs typeface="+mn-cs"/>
              </a:rPr>
              <a:t>publicly</a:t>
            </a:r>
            <a:r>
              <a:rPr kumimoji="0" lang="es-CO" sz="2000" b="0" i="0" u="none" strike="noStrike" kern="1200" cap="none" spc="0" normalizeH="0" baseline="0" noProof="0" dirty="0" smtClean="0">
                <a:ln>
                  <a:noFill/>
                </a:ln>
                <a:solidFill>
                  <a:schemeClr val="tx1"/>
                </a:solidFill>
                <a:effectLst/>
                <a:uLnTx/>
                <a:uFillTx/>
                <a:ea typeface="+mn-ea"/>
                <a:cs typeface="+mn-cs"/>
              </a:rPr>
              <a:t> </a:t>
            </a:r>
            <a:r>
              <a:rPr kumimoji="0" lang="es-CO" sz="2000" b="1" i="0" u="none" strike="noStrike" kern="1200" cap="none" spc="0" normalizeH="0" baseline="0" noProof="0" dirty="0" err="1" smtClean="0">
                <a:ln>
                  <a:noFill/>
                </a:ln>
                <a:solidFill>
                  <a:schemeClr val="tx1"/>
                </a:solidFill>
                <a:effectLst/>
                <a:uLnTx/>
                <a:uFillTx/>
                <a:ea typeface="+mn-ea"/>
                <a:cs typeface="+mn-cs"/>
              </a:rPr>
              <a:t>accountable</a:t>
            </a:r>
            <a:r>
              <a:rPr kumimoji="0" lang="es-CO" sz="2000" b="1" i="0" u="none" strike="noStrike" kern="1200" cap="none" spc="0" normalizeH="0" baseline="0" noProof="0" dirty="0" smtClean="0">
                <a:ln>
                  <a:noFill/>
                </a:ln>
                <a:solidFill>
                  <a:schemeClr val="tx1"/>
                </a:solidFill>
                <a:effectLst/>
                <a:uLnTx/>
                <a:uFillTx/>
                <a:ea typeface="+mn-ea"/>
                <a:cs typeface="+mn-cs"/>
              </a:rPr>
              <a:t>” </a:t>
            </a:r>
            <a:r>
              <a:rPr kumimoji="0" lang="es-CO" sz="2000" b="0" i="0" u="none" strike="noStrike" kern="1200" cap="none" spc="0" normalizeH="0" baseline="0" noProof="0" dirty="0" smtClean="0">
                <a:ln>
                  <a:noFill/>
                </a:ln>
                <a:solidFill>
                  <a:schemeClr val="tx1"/>
                </a:solidFill>
                <a:effectLst/>
                <a:uLnTx/>
                <a:uFillTx/>
                <a:ea typeface="+mn-ea"/>
                <a:cs typeface="+mn-cs"/>
              </a:rPr>
              <a:t>que no son listadas, tales como los fondos de pensiones, las cuales no podrían aplicar IFRS para pymes.</a:t>
            </a:r>
          </a:p>
          <a:p>
            <a:pPr marL="533400" marR="0" lvl="2" indent="-274320" algn="l" defTabSz="914400" rtl="0" eaLnBrk="1" fontAlgn="auto" latinLnBrk="0" hangingPunct="1">
              <a:lnSpc>
                <a:spcPct val="100000"/>
              </a:lnSpc>
              <a:spcBef>
                <a:spcPts val="0"/>
              </a:spcBef>
              <a:spcAft>
                <a:spcPts val="900"/>
              </a:spcAft>
              <a:buClr>
                <a:schemeClr val="tx1"/>
              </a:buClr>
              <a:buSzTx/>
              <a:buFont typeface="Wingdings" pitchFamily="2" charset="2"/>
              <a:buChar char="§"/>
              <a:tabLst/>
              <a:defRPr/>
            </a:pPr>
            <a:endParaRPr kumimoji="0" lang="es-CO" sz="2000" b="0" i="0" u="none" strike="noStrike" kern="1200" cap="none" spc="0" normalizeH="0" baseline="0" noProof="0" dirty="0" smtClean="0">
              <a:ln>
                <a:noFill/>
              </a:ln>
              <a:solidFill>
                <a:schemeClr val="tx1"/>
              </a:solidFill>
              <a:effectLst/>
              <a:uLnTx/>
              <a:uFillTx/>
              <a:ea typeface="+mn-ea"/>
              <a:cs typeface="+mn-cs"/>
            </a:endParaRPr>
          </a:p>
          <a:p>
            <a:pPr marL="533400" marR="0" lvl="2" indent="-274320" algn="l" defTabSz="914400" rtl="0" eaLnBrk="1" fontAlgn="auto" latinLnBrk="0" hangingPunct="1">
              <a:lnSpc>
                <a:spcPct val="100000"/>
              </a:lnSpc>
              <a:spcBef>
                <a:spcPts val="0"/>
              </a:spcBef>
              <a:spcAft>
                <a:spcPts val="900"/>
              </a:spcAft>
              <a:buClr>
                <a:schemeClr val="tx1"/>
              </a:buClr>
              <a:buSzTx/>
              <a:buFont typeface="Georgia" pitchFamily="18" charset="0"/>
              <a:buChar char="-"/>
              <a:tabLst/>
              <a:defRPr/>
            </a:pPr>
            <a:r>
              <a:rPr kumimoji="0" lang="es-DO" sz="2000" b="0" i="0" u="none" strike="noStrike" kern="1200" cap="none" spc="0" normalizeH="0" baseline="0" noProof="0" dirty="0" smtClean="0">
                <a:ln>
                  <a:noFill/>
                </a:ln>
                <a:solidFill>
                  <a:schemeClr val="tx1"/>
                </a:solidFill>
                <a:effectLst/>
                <a:uLnTx/>
                <a:uFillTx/>
                <a:ea typeface="+mn-ea"/>
                <a:cs typeface="+mn-cs"/>
              </a:rPr>
              <a:t>Sus estados financieros están </a:t>
            </a:r>
            <a:r>
              <a:rPr kumimoji="0" lang="es-DO" sz="2000" b="1" i="0" u="none" strike="noStrike" kern="1200" cap="none" spc="0" normalizeH="0" baseline="0" noProof="0" dirty="0" smtClean="0">
                <a:ln>
                  <a:noFill/>
                </a:ln>
                <a:solidFill>
                  <a:schemeClr val="tx1"/>
                </a:solidFill>
                <a:effectLst/>
                <a:uLnTx/>
                <a:uFillTx/>
                <a:ea typeface="+mn-ea"/>
                <a:cs typeface="+mn-cs"/>
              </a:rPr>
              <a:t>sujetos a análisis</a:t>
            </a:r>
            <a:r>
              <a:rPr kumimoji="0" lang="es-DO" sz="2000" b="0" i="0" u="none" strike="noStrike" kern="1200" cap="none" spc="0" normalizeH="0" baseline="0" noProof="0" dirty="0" smtClean="0">
                <a:ln>
                  <a:noFill/>
                </a:ln>
                <a:solidFill>
                  <a:schemeClr val="tx1"/>
                </a:solidFill>
                <a:effectLst/>
                <a:uLnTx/>
                <a:uFillTx/>
                <a:ea typeface="+mn-ea"/>
                <a:cs typeface="+mn-cs"/>
              </a:rPr>
              <a:t> por parte de terceros.</a:t>
            </a:r>
          </a:p>
          <a:p>
            <a:pPr marL="533400" marR="0" lvl="2" indent="-274320" algn="l" defTabSz="914400" rtl="0" eaLnBrk="1" fontAlgn="auto" latinLnBrk="0" hangingPunct="1">
              <a:lnSpc>
                <a:spcPct val="100000"/>
              </a:lnSpc>
              <a:spcBef>
                <a:spcPts val="0"/>
              </a:spcBef>
              <a:spcAft>
                <a:spcPts val="900"/>
              </a:spcAft>
              <a:buClr>
                <a:schemeClr val="tx1"/>
              </a:buClr>
              <a:buSzTx/>
              <a:buFont typeface="Georgia" pitchFamily="18" charset="0"/>
              <a:buChar char="-"/>
              <a:tabLst/>
              <a:defRPr/>
            </a:pPr>
            <a:endParaRPr kumimoji="0" lang="es-DO" sz="2000" b="0" i="0" u="none" strike="noStrike" kern="1200" cap="none" spc="0" normalizeH="0" baseline="0" noProof="0" dirty="0" smtClean="0">
              <a:ln>
                <a:noFill/>
              </a:ln>
              <a:solidFill>
                <a:schemeClr val="tx1"/>
              </a:solidFill>
              <a:effectLst/>
              <a:uLnTx/>
              <a:uFillTx/>
              <a:ea typeface="+mn-ea"/>
              <a:cs typeface="+mn-cs"/>
            </a:endParaRPr>
          </a:p>
          <a:p>
            <a:pPr marL="533400" marR="0" lvl="2" indent="-274320" algn="l" defTabSz="914400" rtl="0" eaLnBrk="1" fontAlgn="auto" latinLnBrk="0" hangingPunct="1">
              <a:lnSpc>
                <a:spcPct val="100000"/>
              </a:lnSpc>
              <a:spcBef>
                <a:spcPts val="0"/>
              </a:spcBef>
              <a:spcAft>
                <a:spcPts val="900"/>
              </a:spcAft>
              <a:buClr>
                <a:schemeClr val="tx1"/>
              </a:buClr>
              <a:buSzTx/>
              <a:buFont typeface="Georgia" pitchFamily="18" charset="0"/>
              <a:buChar char="-"/>
              <a:tabLst/>
              <a:defRPr/>
            </a:pPr>
            <a:r>
              <a:rPr kumimoji="0" lang="es-DO" sz="2000" b="0" i="0" u="none" strike="noStrike" kern="1200" cap="none" spc="0" normalizeH="0" baseline="0" noProof="0" dirty="0" smtClean="0">
                <a:ln>
                  <a:noFill/>
                </a:ln>
                <a:solidFill>
                  <a:schemeClr val="tx1"/>
                </a:solidFill>
                <a:effectLst/>
                <a:uLnTx/>
                <a:uFillTx/>
                <a:ea typeface="+mn-ea"/>
                <a:cs typeface="+mn-cs"/>
              </a:rPr>
              <a:t>Mantienen </a:t>
            </a:r>
            <a:r>
              <a:rPr kumimoji="0" lang="es-DO" sz="2000" b="1" i="0" u="none" strike="noStrike" kern="1200" cap="none" spc="0" normalizeH="0" baseline="0" noProof="0" dirty="0" smtClean="0">
                <a:ln>
                  <a:noFill/>
                </a:ln>
                <a:solidFill>
                  <a:schemeClr val="tx1"/>
                </a:solidFill>
                <a:effectLst/>
                <a:uLnTx/>
                <a:uFillTx/>
                <a:ea typeface="+mn-ea"/>
                <a:cs typeface="+mn-cs"/>
              </a:rPr>
              <a:t>activos</a:t>
            </a:r>
            <a:r>
              <a:rPr kumimoji="0" lang="es-DO" sz="2000" b="0" i="0" u="none" strike="noStrike" kern="1200" cap="none" spc="0" normalizeH="0" baseline="0" noProof="0" dirty="0" smtClean="0">
                <a:ln>
                  <a:noFill/>
                </a:ln>
                <a:solidFill>
                  <a:schemeClr val="tx1"/>
                </a:solidFill>
                <a:effectLst/>
                <a:uLnTx/>
                <a:uFillTx/>
                <a:ea typeface="+mn-ea"/>
                <a:cs typeface="+mn-cs"/>
              </a:rPr>
              <a:t> en </a:t>
            </a:r>
            <a:r>
              <a:rPr kumimoji="0" lang="es-DO" sz="2000" b="1" i="0" u="none" strike="noStrike" kern="1200" cap="none" spc="0" normalizeH="0" baseline="0" noProof="0" dirty="0" smtClean="0">
                <a:ln>
                  <a:noFill/>
                </a:ln>
                <a:solidFill>
                  <a:schemeClr val="tx1"/>
                </a:solidFill>
                <a:effectLst/>
                <a:uLnTx/>
                <a:uFillTx/>
                <a:ea typeface="+mn-ea"/>
                <a:cs typeface="+mn-cs"/>
              </a:rPr>
              <a:t>capacidad</a:t>
            </a:r>
            <a:r>
              <a:rPr kumimoji="0" lang="es-DO" sz="2000" b="0" i="0" u="none" strike="noStrike" kern="1200" cap="none" spc="0" normalizeH="0" baseline="0" noProof="0" dirty="0" smtClean="0">
                <a:ln>
                  <a:noFill/>
                </a:ln>
                <a:solidFill>
                  <a:schemeClr val="tx1"/>
                </a:solidFill>
                <a:effectLst/>
                <a:uLnTx/>
                <a:uFillTx/>
                <a:ea typeface="+mn-ea"/>
                <a:cs typeface="+mn-cs"/>
              </a:rPr>
              <a:t> </a:t>
            </a:r>
            <a:r>
              <a:rPr kumimoji="0" lang="es-DO" sz="2000" b="1" i="0" u="none" strike="noStrike" kern="1200" cap="none" spc="0" normalizeH="0" baseline="0" noProof="0" dirty="0" smtClean="0">
                <a:ln>
                  <a:noFill/>
                </a:ln>
                <a:solidFill>
                  <a:schemeClr val="tx1"/>
                </a:solidFill>
                <a:effectLst/>
                <a:uLnTx/>
                <a:uFillTx/>
                <a:ea typeface="+mn-ea"/>
                <a:cs typeface="+mn-cs"/>
              </a:rPr>
              <a:t>fiduciaria</a:t>
            </a:r>
            <a:r>
              <a:rPr kumimoji="0" lang="es-DO" sz="2000" b="0" i="0" u="none" strike="noStrike" kern="1200" cap="none" spc="0" normalizeH="0" baseline="0" noProof="0" dirty="0" smtClean="0">
                <a:ln>
                  <a:noFill/>
                </a:ln>
                <a:solidFill>
                  <a:schemeClr val="tx1"/>
                </a:solidFill>
                <a:effectLst/>
                <a:uLnTx/>
                <a:uFillTx/>
                <a:ea typeface="+mn-ea"/>
                <a:cs typeface="+mn-cs"/>
              </a:rPr>
              <a:t> para un </a:t>
            </a:r>
            <a:r>
              <a:rPr kumimoji="0" lang="es-DO" sz="2000" b="1" i="0" u="none" strike="noStrike" kern="1200" cap="none" spc="0" normalizeH="0" baseline="0" noProof="0" dirty="0" smtClean="0">
                <a:ln>
                  <a:noFill/>
                </a:ln>
                <a:solidFill>
                  <a:schemeClr val="tx1"/>
                </a:solidFill>
                <a:effectLst/>
                <a:uLnTx/>
                <a:uFillTx/>
                <a:ea typeface="+mn-ea"/>
                <a:cs typeface="+mn-cs"/>
              </a:rPr>
              <a:t>grupo</a:t>
            </a:r>
            <a:r>
              <a:rPr kumimoji="0" lang="es-DO" sz="2000" b="0" i="0" u="none" strike="noStrike" kern="1200" cap="none" spc="0" normalizeH="0" baseline="0" noProof="0" dirty="0" smtClean="0">
                <a:ln>
                  <a:noFill/>
                </a:ln>
                <a:solidFill>
                  <a:schemeClr val="tx1"/>
                </a:solidFill>
                <a:effectLst/>
                <a:uLnTx/>
                <a:uFillTx/>
                <a:ea typeface="+mn-ea"/>
                <a:cs typeface="+mn-cs"/>
              </a:rPr>
              <a:t> </a:t>
            </a:r>
            <a:r>
              <a:rPr kumimoji="0" lang="es-DO" sz="2000" b="1" i="0" u="none" strike="noStrike" kern="1200" cap="none" spc="0" normalizeH="0" baseline="0" noProof="0" dirty="0" smtClean="0">
                <a:ln>
                  <a:noFill/>
                </a:ln>
                <a:solidFill>
                  <a:schemeClr val="tx1"/>
                </a:solidFill>
                <a:effectLst/>
                <a:uLnTx/>
                <a:uFillTx/>
                <a:ea typeface="+mn-ea"/>
                <a:cs typeface="+mn-cs"/>
              </a:rPr>
              <a:t>amplio</a:t>
            </a:r>
            <a:r>
              <a:rPr kumimoji="0" lang="es-DO" sz="2000" b="0" i="0" u="none" strike="noStrike" kern="1200" cap="none" spc="0" normalizeH="0" baseline="0" noProof="0" dirty="0" smtClean="0">
                <a:ln>
                  <a:noFill/>
                </a:ln>
                <a:solidFill>
                  <a:schemeClr val="tx1"/>
                </a:solidFill>
                <a:effectLst/>
                <a:uLnTx/>
                <a:uFillTx/>
                <a:ea typeface="+mn-ea"/>
                <a:cs typeface="+mn-cs"/>
              </a:rPr>
              <a:t> de </a:t>
            </a:r>
            <a:r>
              <a:rPr kumimoji="0" lang="es-DO" sz="2000" b="1" i="0" u="none" strike="noStrike" kern="1200" cap="none" spc="0" normalizeH="0" baseline="0" noProof="0" dirty="0" smtClean="0">
                <a:ln>
                  <a:noFill/>
                </a:ln>
                <a:solidFill>
                  <a:schemeClr val="tx1"/>
                </a:solidFill>
                <a:effectLst/>
                <a:uLnTx/>
                <a:uFillTx/>
                <a:ea typeface="+mn-ea"/>
                <a:cs typeface="+mn-cs"/>
              </a:rPr>
              <a:t>personas</a:t>
            </a:r>
            <a:r>
              <a:rPr kumimoji="0" lang="es-DO" sz="2000" b="0" i="0" u="none" strike="noStrike" kern="1200" cap="none" spc="0" normalizeH="0" baseline="0" noProof="0" dirty="0" smtClean="0">
                <a:ln>
                  <a:noFill/>
                </a:ln>
                <a:solidFill>
                  <a:schemeClr val="tx1"/>
                </a:solidFill>
                <a:effectLst/>
                <a:uLnTx/>
                <a:uFillTx/>
                <a:ea typeface="+mn-ea"/>
                <a:cs typeface="+mn-cs"/>
              </a:rPr>
              <a:t> como uno de sus negocios principales.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628800"/>
            <a:ext cx="8396318" cy="1938992"/>
          </a:xfrm>
          <a:prstGeom prst="rect">
            <a:avLst/>
          </a:prstGeom>
        </p:spPr>
        <p:txBody>
          <a:bodyPr wrap="square">
            <a:spAutoFit/>
          </a:bodyPr>
          <a:lstStyle/>
          <a:p>
            <a:pPr marL="355600" indent="-355600">
              <a:spcBef>
                <a:spcPct val="75000"/>
              </a:spcBef>
              <a:buFont typeface="Arial" pitchFamily="34" charset="0"/>
              <a:buChar char="•"/>
            </a:pPr>
            <a:endParaRPr lang="es-CO" sz="3200" b="1" dirty="0" smtClean="0">
              <a:latin typeface="+mj-lt"/>
            </a:endParaRPr>
          </a:p>
          <a:p>
            <a:pPr algn="ctr">
              <a:spcBef>
                <a:spcPct val="75000"/>
              </a:spcBef>
            </a:pPr>
            <a:r>
              <a:rPr lang="es-CO" sz="3200" b="1" dirty="0" smtClean="0">
                <a:latin typeface="+mj-lt"/>
              </a:rPr>
              <a:t>ahora veamos algunas generalidades sobre la NIIF para Pymes.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552" y="260648"/>
            <a:ext cx="8077200" cy="914400"/>
          </a:xfrm>
        </p:spPr>
        <p:txBody>
          <a:bodyPr/>
          <a:lstStyle/>
          <a:p>
            <a:pPr eaLnBrk="1" hangingPunct="1"/>
            <a:r>
              <a:rPr lang="es-CO" sz="3200" b="1" dirty="0" smtClean="0">
                <a:solidFill>
                  <a:schemeClr val="tx1">
                    <a:lumMod val="95000"/>
                    <a:lumOff val="5000"/>
                  </a:schemeClr>
                </a:solidFill>
              </a:rPr>
              <a:t/>
            </a:r>
            <a:br>
              <a:rPr lang="es-CO" sz="3200" b="1" dirty="0" smtClean="0">
                <a:solidFill>
                  <a:schemeClr val="tx1">
                    <a:lumMod val="95000"/>
                    <a:lumOff val="5000"/>
                  </a:schemeClr>
                </a:solidFill>
              </a:rPr>
            </a:br>
            <a:r>
              <a:rPr lang="es-CO" sz="3200" b="1" dirty="0" smtClean="0">
                <a:solidFill>
                  <a:schemeClr val="tx1">
                    <a:lumMod val="95000"/>
                    <a:lumOff val="5000"/>
                  </a:schemeClr>
                </a:solidFill>
              </a:rPr>
              <a:t>Propósito y alcance de las NIIF para Pymes</a:t>
            </a:r>
          </a:p>
        </p:txBody>
      </p:sp>
      <p:sp>
        <p:nvSpPr>
          <p:cNvPr id="50179" name="Rectangle 3"/>
          <p:cNvSpPr>
            <a:spLocks noGrp="1" noChangeArrowheads="1"/>
          </p:cNvSpPr>
          <p:nvPr>
            <p:ph type="body" idx="4294967295"/>
          </p:nvPr>
        </p:nvSpPr>
        <p:spPr>
          <a:xfrm>
            <a:off x="467544" y="1484784"/>
            <a:ext cx="8229600" cy="3456384"/>
          </a:xfrm>
        </p:spPr>
        <p:txBody>
          <a:bodyPr/>
          <a:lstStyle/>
          <a:p>
            <a:pPr marL="355600" indent="-355600" eaLnBrk="1" hangingPunct="1">
              <a:spcBef>
                <a:spcPct val="75000"/>
              </a:spcBef>
              <a:buFont typeface="Arial" pitchFamily="34" charset="0"/>
              <a:buChar char="•"/>
            </a:pPr>
            <a:endParaRPr lang="es-CO" sz="2000" dirty="0" smtClean="0">
              <a:solidFill>
                <a:schemeClr val="tx1"/>
              </a:solidFill>
            </a:endParaRPr>
          </a:p>
          <a:p>
            <a:pPr marL="355600" indent="-355600" algn="just" eaLnBrk="1" hangingPunct="1">
              <a:spcBef>
                <a:spcPct val="75000"/>
              </a:spcBef>
              <a:buFont typeface="Arial" pitchFamily="34" charset="0"/>
              <a:buChar char="•"/>
            </a:pPr>
            <a:r>
              <a:rPr lang="es-CO" sz="2000" dirty="0" smtClean="0">
                <a:solidFill>
                  <a:schemeClr val="tx1"/>
                </a:solidFill>
              </a:rPr>
              <a:t>Algunas partes de las IFRS completas son innecesarias, muy complejas, o muy costosas para cierta clase de compañías. Ejemplo: estados financieros de la mayoría de </a:t>
            </a:r>
            <a:r>
              <a:rPr lang="es-CO" sz="2000" b="1" dirty="0" smtClean="0">
                <a:solidFill>
                  <a:schemeClr val="tx1"/>
                </a:solidFill>
              </a:rPr>
              <a:t>compañías no listadas.</a:t>
            </a:r>
          </a:p>
          <a:p>
            <a:pPr marL="355600" indent="-355600" eaLnBrk="1" hangingPunct="1">
              <a:spcBef>
                <a:spcPct val="75000"/>
              </a:spcBef>
              <a:buFont typeface="Arial" pitchFamily="34" charset="0"/>
              <a:buChar char="•"/>
            </a:pPr>
            <a:r>
              <a:rPr lang="es-CO" sz="2000" dirty="0" smtClean="0">
                <a:solidFill>
                  <a:schemeClr val="tx1"/>
                </a:solidFill>
              </a:rPr>
              <a:t>Las IFRS para pymes (</a:t>
            </a:r>
            <a:r>
              <a:rPr lang="es-CO" sz="2000" dirty="0" err="1" smtClean="0">
                <a:solidFill>
                  <a:schemeClr val="tx1"/>
                </a:solidFill>
              </a:rPr>
              <a:t>small</a:t>
            </a:r>
            <a:r>
              <a:rPr lang="es-CO" sz="2000" dirty="0" smtClean="0">
                <a:solidFill>
                  <a:schemeClr val="tx1"/>
                </a:solidFill>
              </a:rPr>
              <a:t> and </a:t>
            </a:r>
            <a:r>
              <a:rPr lang="es-CO" sz="2000" dirty="0" err="1" smtClean="0">
                <a:solidFill>
                  <a:schemeClr val="tx1"/>
                </a:solidFill>
              </a:rPr>
              <a:t>medium</a:t>
            </a:r>
            <a:r>
              <a:rPr lang="es-CO" sz="2000" dirty="0" smtClean="0">
                <a:solidFill>
                  <a:schemeClr val="tx1"/>
                </a:solidFill>
              </a:rPr>
              <a:t> </a:t>
            </a:r>
            <a:r>
              <a:rPr lang="es-CO" sz="2000" dirty="0" err="1" smtClean="0">
                <a:solidFill>
                  <a:schemeClr val="tx1"/>
                </a:solidFill>
              </a:rPr>
              <a:t>size</a:t>
            </a:r>
            <a:r>
              <a:rPr lang="es-CO" sz="2000" dirty="0" smtClean="0">
                <a:solidFill>
                  <a:schemeClr val="tx1"/>
                </a:solidFill>
              </a:rPr>
              <a:t> </a:t>
            </a:r>
            <a:r>
              <a:rPr lang="es-CO" sz="2000" dirty="0" err="1" smtClean="0">
                <a:solidFill>
                  <a:schemeClr val="tx1"/>
                </a:solidFill>
              </a:rPr>
              <a:t>entities</a:t>
            </a:r>
            <a:r>
              <a:rPr lang="es-CO" sz="2000" dirty="0" smtClean="0">
                <a:solidFill>
                  <a:schemeClr val="tx1"/>
                </a:solidFill>
              </a:rPr>
              <a:t> – SME) publicadas en julio de 2009 están dirigidas a esta clase de empresas.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9552" y="260648"/>
            <a:ext cx="8077200" cy="914400"/>
          </a:xfrm>
        </p:spPr>
        <p:txBody>
          <a:bodyPr/>
          <a:lstStyle/>
          <a:p>
            <a:pPr eaLnBrk="1" hangingPunct="1"/>
            <a:r>
              <a:rPr lang="en-GB" sz="3200" b="1" dirty="0" smtClean="0">
                <a:solidFill>
                  <a:schemeClr val="tx1">
                    <a:lumMod val="95000"/>
                    <a:lumOff val="5000"/>
                  </a:schemeClr>
                </a:solidFill>
              </a:rPr>
              <a:t>Small and Medium Size Entities “</a:t>
            </a:r>
            <a:r>
              <a:rPr lang="en-GB" sz="3200" b="1" dirty="0" err="1" smtClean="0">
                <a:solidFill>
                  <a:schemeClr val="tx1">
                    <a:lumMod val="95000"/>
                    <a:lumOff val="5000"/>
                  </a:schemeClr>
                </a:solidFill>
              </a:rPr>
              <a:t>SMEs</a:t>
            </a:r>
            <a:r>
              <a:rPr lang="en-GB" sz="3200" b="1" dirty="0" smtClean="0">
                <a:solidFill>
                  <a:schemeClr val="tx1">
                    <a:lumMod val="95000"/>
                    <a:lumOff val="5000"/>
                  </a:schemeClr>
                </a:solidFill>
              </a:rPr>
              <a:t>”</a:t>
            </a:r>
          </a:p>
        </p:txBody>
      </p:sp>
      <p:sp>
        <p:nvSpPr>
          <p:cNvPr id="53251" name="Rectangle 3"/>
          <p:cNvSpPr>
            <a:spLocks noGrp="1" noChangeArrowheads="1"/>
          </p:cNvSpPr>
          <p:nvPr>
            <p:ph type="body" idx="4294967295"/>
          </p:nvPr>
        </p:nvSpPr>
        <p:spPr>
          <a:xfrm>
            <a:off x="467544" y="1412776"/>
            <a:ext cx="8115300" cy="3744416"/>
          </a:xfrm>
        </p:spPr>
        <p:txBody>
          <a:bodyPr/>
          <a:lstStyle/>
          <a:p>
            <a:pPr eaLnBrk="1" hangingPunct="1">
              <a:spcBef>
                <a:spcPct val="95000"/>
              </a:spcBef>
            </a:pPr>
            <a:r>
              <a:rPr lang="es-CO" sz="2000" dirty="0" smtClean="0">
                <a:solidFill>
                  <a:schemeClr val="tx1"/>
                </a:solidFill>
              </a:rPr>
              <a:t>En Colombia se ha entendido el término Pymes como pequeñas y medianas Empresas.</a:t>
            </a:r>
          </a:p>
          <a:p>
            <a:pPr algn="just" eaLnBrk="1" hangingPunct="1">
              <a:spcBef>
                <a:spcPct val="95000"/>
              </a:spcBef>
            </a:pPr>
            <a:r>
              <a:rPr lang="es-CO" sz="2000" dirty="0" smtClean="0">
                <a:solidFill>
                  <a:schemeClr val="tx1"/>
                </a:solidFill>
              </a:rPr>
              <a:t>El término </a:t>
            </a:r>
            <a:r>
              <a:rPr lang="es-CO" sz="2000" dirty="0" err="1" smtClean="0">
                <a:solidFill>
                  <a:schemeClr val="tx1"/>
                </a:solidFill>
              </a:rPr>
              <a:t>SMEs</a:t>
            </a:r>
            <a:r>
              <a:rPr lang="es-CO" sz="2000" dirty="0" smtClean="0">
                <a:solidFill>
                  <a:schemeClr val="tx1"/>
                </a:solidFill>
              </a:rPr>
              <a:t> utilizado por el IASB no tiene necesariamente el mismo significado que se ha dado al término Pymes por su traducción al español.</a:t>
            </a:r>
          </a:p>
          <a:p>
            <a:pPr eaLnBrk="1" hangingPunct="1">
              <a:spcBef>
                <a:spcPct val="95000"/>
              </a:spcBef>
            </a:pPr>
            <a:r>
              <a:rPr lang="es-CO" sz="2000" dirty="0" err="1" smtClean="0">
                <a:solidFill>
                  <a:schemeClr val="tx1"/>
                </a:solidFill>
              </a:rPr>
              <a:t>SMEs</a:t>
            </a:r>
            <a:r>
              <a:rPr lang="es-CO" sz="2000" dirty="0" smtClean="0">
                <a:solidFill>
                  <a:schemeClr val="tx1"/>
                </a:solidFill>
              </a:rPr>
              <a:t> se refiere a compañías no listadas o que no son de interés público “</a:t>
            </a:r>
            <a:r>
              <a:rPr lang="es-CO" sz="2000" dirty="0" err="1" smtClean="0">
                <a:solidFill>
                  <a:schemeClr val="tx1"/>
                </a:solidFill>
              </a:rPr>
              <a:t>publicly</a:t>
            </a:r>
            <a:r>
              <a:rPr lang="es-CO" sz="2000" dirty="0" smtClean="0">
                <a:solidFill>
                  <a:schemeClr val="tx1"/>
                </a:solidFill>
              </a:rPr>
              <a:t> </a:t>
            </a:r>
            <a:r>
              <a:rPr lang="es-CO" sz="2000" dirty="0" err="1" smtClean="0">
                <a:solidFill>
                  <a:schemeClr val="tx1"/>
                </a:solidFill>
              </a:rPr>
              <a:t>accountable</a:t>
            </a:r>
            <a:r>
              <a:rPr lang="es-CO" sz="2000" dirty="0" smtClean="0">
                <a:solidFill>
                  <a:schemeClr val="tx1"/>
                </a:solidFill>
              </a:rPr>
              <a:t>”. </a:t>
            </a:r>
          </a:p>
          <a:p>
            <a:pPr algn="ctr" eaLnBrk="1" hangingPunct="1">
              <a:spcBef>
                <a:spcPct val="95000"/>
              </a:spcBef>
              <a:buNone/>
            </a:pPr>
            <a:r>
              <a:rPr lang="es-CO" sz="2000" b="1" i="1" dirty="0" smtClean="0">
                <a:solidFill>
                  <a:schemeClr val="tx1"/>
                </a:solidFill>
              </a:rPr>
              <a:t>Vamos a utilizar el término Pymes en esta presentación, pero dándole la connotación definida por el IASB.</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179388" y="5445125"/>
            <a:ext cx="8713787" cy="1287463"/>
          </a:xfrm>
        </p:spPr>
        <p:txBody>
          <a:bodyPr/>
          <a:lstStyle/>
          <a:p>
            <a:pPr algn="l"/>
            <a:r>
              <a:rPr lang="es-CO" sz="3200" dirty="0" smtClean="0">
                <a:solidFill>
                  <a:schemeClr val="bg1"/>
                </a:solidFill>
              </a:rPr>
              <a:t/>
            </a:r>
            <a:br>
              <a:rPr lang="es-CO" sz="3200" dirty="0" smtClean="0">
                <a:solidFill>
                  <a:schemeClr val="bg1"/>
                </a:solidFill>
              </a:rPr>
            </a:br>
            <a:r>
              <a:rPr lang="es-CO" sz="3200" dirty="0" smtClean="0">
                <a:solidFill>
                  <a:schemeClr val="bg1"/>
                </a:solidFill>
              </a:rPr>
              <a:t>Como impactan las NIIF a su empresa</a:t>
            </a:r>
            <a:br>
              <a:rPr lang="es-CO" sz="3200" dirty="0" smtClean="0">
                <a:solidFill>
                  <a:schemeClr val="bg1"/>
                </a:solidFill>
              </a:rPr>
            </a:br>
            <a:r>
              <a:rPr lang="es-CO" sz="2000" dirty="0" smtClean="0">
                <a:effectLst>
                  <a:outerShdw blurRad="38100" dist="38100" dir="2700000" algn="tl">
                    <a:srgbClr val="C0C0C0"/>
                  </a:outerShdw>
                </a:effectLst>
                <a:latin typeface="Georgia" pitchFamily="18" charset="0"/>
              </a:rPr>
              <a:t/>
            </a:r>
            <a:br>
              <a:rPr lang="es-CO" sz="2000" dirty="0" smtClean="0">
                <a:effectLst>
                  <a:outerShdw blurRad="38100" dist="38100" dir="2700000" algn="tl">
                    <a:srgbClr val="C0C0C0"/>
                  </a:outerShdw>
                </a:effectLst>
                <a:latin typeface="Georgia" pitchFamily="18" charset="0"/>
              </a:rPr>
            </a:br>
            <a:endParaRPr lang="en-US" sz="200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9552" y="260648"/>
            <a:ext cx="8077200" cy="914400"/>
          </a:xfrm>
        </p:spPr>
        <p:txBody>
          <a:bodyPr/>
          <a:lstStyle/>
          <a:p>
            <a:pPr eaLnBrk="1" hangingPunct="1"/>
            <a:r>
              <a:rPr lang="es-CO" sz="3200" b="1" dirty="0" smtClean="0">
                <a:solidFill>
                  <a:schemeClr val="tx1">
                    <a:lumMod val="95000"/>
                    <a:lumOff val="5000"/>
                  </a:schemeClr>
                </a:solidFill>
              </a:rPr>
              <a:t>Características del Standard para Pymes</a:t>
            </a:r>
          </a:p>
        </p:txBody>
      </p:sp>
      <p:sp>
        <p:nvSpPr>
          <p:cNvPr id="54275" name="Rectangle 3"/>
          <p:cNvSpPr>
            <a:spLocks noGrp="1" noChangeArrowheads="1"/>
          </p:cNvSpPr>
          <p:nvPr>
            <p:ph type="body" idx="4294967295"/>
          </p:nvPr>
        </p:nvSpPr>
        <p:spPr>
          <a:xfrm>
            <a:off x="527248" y="1628800"/>
            <a:ext cx="8077200" cy="3528392"/>
          </a:xfrm>
        </p:spPr>
        <p:txBody>
          <a:bodyPr/>
          <a:lstStyle/>
          <a:p>
            <a:pPr marL="355600" indent="-355600" algn="just" eaLnBrk="1" hangingPunct="1">
              <a:spcBef>
                <a:spcPct val="75000"/>
              </a:spcBef>
              <a:buFont typeface="Arial" pitchFamily="34" charset="0"/>
              <a:buChar char="•"/>
            </a:pPr>
            <a:r>
              <a:rPr lang="es-CO" sz="2000" dirty="0" smtClean="0">
                <a:solidFill>
                  <a:schemeClr val="tx1"/>
                </a:solidFill>
              </a:rPr>
              <a:t>IFRS para Pymes tiene </a:t>
            </a:r>
            <a:r>
              <a:rPr lang="es-CO" sz="2000" b="1" dirty="0" smtClean="0">
                <a:solidFill>
                  <a:schemeClr val="tx1"/>
                </a:solidFill>
              </a:rPr>
              <a:t>230</a:t>
            </a:r>
            <a:r>
              <a:rPr lang="es-CO" sz="2000" dirty="0" smtClean="0">
                <a:solidFill>
                  <a:schemeClr val="tx1"/>
                </a:solidFill>
              </a:rPr>
              <a:t> </a:t>
            </a:r>
            <a:r>
              <a:rPr lang="es-CO" sz="2000" b="1" dirty="0" smtClean="0">
                <a:solidFill>
                  <a:schemeClr val="tx1"/>
                </a:solidFill>
              </a:rPr>
              <a:t>páginas, </a:t>
            </a:r>
            <a:r>
              <a:rPr lang="es-CO" sz="2000" dirty="0" smtClean="0">
                <a:solidFill>
                  <a:schemeClr val="tx1"/>
                </a:solidFill>
              </a:rPr>
              <a:t>bases para conclusiones </a:t>
            </a:r>
            <a:r>
              <a:rPr lang="es-CO" sz="2000" b="1" dirty="0" smtClean="0">
                <a:solidFill>
                  <a:schemeClr val="tx1"/>
                </a:solidFill>
              </a:rPr>
              <a:t/>
            </a:r>
            <a:br>
              <a:rPr lang="es-CO" sz="2000" b="1" dirty="0" smtClean="0">
                <a:solidFill>
                  <a:schemeClr val="tx1"/>
                </a:solidFill>
              </a:rPr>
            </a:br>
            <a:r>
              <a:rPr lang="es-CO" sz="2000" b="1" dirty="0" smtClean="0">
                <a:solidFill>
                  <a:schemeClr val="tx1"/>
                </a:solidFill>
              </a:rPr>
              <a:t>(52 páginas)</a:t>
            </a:r>
            <a:r>
              <a:rPr lang="es-CO" sz="2000" dirty="0" smtClean="0">
                <a:solidFill>
                  <a:schemeClr val="tx1"/>
                </a:solidFill>
              </a:rPr>
              <a:t>,</a:t>
            </a:r>
            <a:r>
              <a:rPr lang="es-CO" sz="2000" b="1" dirty="0" smtClean="0">
                <a:solidFill>
                  <a:schemeClr val="tx1"/>
                </a:solidFill>
              </a:rPr>
              <a:t> </a:t>
            </a:r>
            <a:r>
              <a:rPr lang="es-CO" sz="2000" dirty="0" smtClean="0">
                <a:solidFill>
                  <a:schemeClr val="tx1"/>
                </a:solidFill>
              </a:rPr>
              <a:t>ilustración de estados financieros y listado de chequeo de revelaciones.</a:t>
            </a:r>
          </a:p>
          <a:p>
            <a:pPr marL="355600" indent="-355600" algn="just">
              <a:spcBef>
                <a:spcPct val="75000"/>
              </a:spcBef>
              <a:buFont typeface="Arial" pitchFamily="34" charset="0"/>
              <a:buChar char="•"/>
            </a:pPr>
            <a:r>
              <a:rPr lang="es-CO" sz="2000" dirty="0" smtClean="0">
                <a:solidFill>
                  <a:schemeClr val="tx1"/>
                </a:solidFill>
              </a:rPr>
              <a:t>Las actualizaciones se espera sean realizadas </a:t>
            </a:r>
            <a:r>
              <a:rPr lang="es-CO" sz="2000" b="1" dirty="0" smtClean="0">
                <a:solidFill>
                  <a:schemeClr val="tx1"/>
                </a:solidFill>
              </a:rPr>
              <a:t>cada 3 años. </a:t>
            </a:r>
            <a:r>
              <a:rPr lang="es-CO" sz="2000" dirty="0" smtClean="0">
                <a:solidFill>
                  <a:schemeClr val="tx1"/>
                </a:solidFill>
              </a:rPr>
              <a:t>No se requiere actualización automática por los cambios en las IFRS plenas.</a:t>
            </a:r>
            <a:r>
              <a:rPr lang="es-CO" sz="2000" b="1" dirty="0" smtClean="0">
                <a:solidFill>
                  <a:schemeClr val="tx1"/>
                </a:solidFill>
              </a:rPr>
              <a:t> </a:t>
            </a:r>
          </a:p>
          <a:p>
            <a:pPr marL="355600" indent="-355600" eaLnBrk="1" hangingPunct="1">
              <a:spcBef>
                <a:spcPct val="75000"/>
              </a:spcBef>
              <a:buFont typeface="Arial" pitchFamily="34" charset="0"/>
              <a:buChar char="•"/>
            </a:pPr>
            <a:r>
              <a:rPr lang="es-CO" sz="2000" dirty="0" smtClean="0">
                <a:solidFill>
                  <a:schemeClr val="tx1"/>
                </a:solidFill>
              </a:rPr>
              <a:t>Incluye </a:t>
            </a:r>
            <a:r>
              <a:rPr lang="es-CO" sz="2000" b="1" dirty="0" smtClean="0">
                <a:solidFill>
                  <a:schemeClr val="tx1"/>
                </a:solidFill>
              </a:rPr>
              <a:t>35</a:t>
            </a:r>
            <a:r>
              <a:rPr lang="es-CO" sz="2000" dirty="0" smtClean="0">
                <a:solidFill>
                  <a:schemeClr val="tx1"/>
                </a:solidFill>
              </a:rPr>
              <a:t> </a:t>
            </a:r>
            <a:r>
              <a:rPr lang="es-CO" sz="2000" b="1" dirty="0" smtClean="0">
                <a:solidFill>
                  <a:schemeClr val="tx1"/>
                </a:solidFill>
              </a:rPr>
              <a:t>secciones </a:t>
            </a:r>
            <a:r>
              <a:rPr lang="es-CO" sz="2000" dirty="0" smtClean="0">
                <a:solidFill>
                  <a:schemeClr val="tx1"/>
                </a:solidFill>
              </a:rPr>
              <a:t>sobre diferentes tópicos contables, más un prefacio y glosario de términos.</a:t>
            </a:r>
          </a:p>
          <a:p>
            <a:pPr eaLnBrk="1" hangingPunct="1">
              <a:spcBef>
                <a:spcPct val="75000"/>
              </a:spcBef>
            </a:pPr>
            <a:endParaRPr lang="es-CO"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88640"/>
            <a:ext cx="8077200" cy="914400"/>
          </a:xfrm>
        </p:spPr>
        <p:txBody>
          <a:bodyPr/>
          <a:lstStyle/>
          <a:p>
            <a:pPr eaLnBrk="1" hangingPunct="1"/>
            <a:r>
              <a:rPr lang="es-CO" sz="3200" b="1" dirty="0" smtClean="0">
                <a:solidFill>
                  <a:schemeClr val="tx1">
                    <a:lumMod val="95000"/>
                    <a:lumOff val="5000"/>
                  </a:schemeClr>
                </a:solidFill>
              </a:rPr>
              <a:t>Secciones en las IFRS para Pymes</a:t>
            </a:r>
          </a:p>
        </p:txBody>
      </p:sp>
      <p:graphicFrame>
        <p:nvGraphicFramePr>
          <p:cNvPr id="10" name="Table 9"/>
          <p:cNvGraphicFramePr>
            <a:graphicFrameLocks noGrp="1"/>
          </p:cNvGraphicFramePr>
          <p:nvPr/>
        </p:nvGraphicFramePr>
        <p:xfrm>
          <a:off x="1907704" y="1196752"/>
          <a:ext cx="4896544" cy="3793364"/>
        </p:xfrm>
        <a:graphic>
          <a:graphicData uri="http://schemas.openxmlformats.org/drawingml/2006/table">
            <a:tbl>
              <a:tblPr firstRow="1" bandRow="1">
                <a:tableStyleId>{5DA37D80-6434-44D0-A028-1B22A696006F}</a:tableStyleId>
              </a:tblPr>
              <a:tblGrid>
                <a:gridCol w="726818"/>
                <a:gridCol w="4169726"/>
              </a:tblGrid>
              <a:tr h="379604">
                <a:tc>
                  <a:txBody>
                    <a:bodyPr/>
                    <a:lstStyle/>
                    <a:p>
                      <a:pPr algn="ctr"/>
                      <a:r>
                        <a:rPr lang="es-CO" sz="1000" noProof="0" dirty="0" smtClean="0">
                          <a:latin typeface="+mn-lt"/>
                        </a:rPr>
                        <a:t>Sección</a:t>
                      </a:r>
                      <a:endParaRPr lang="es-CO" sz="1000" noProof="0" dirty="0">
                        <a:latin typeface="+mn-lt"/>
                      </a:endParaRPr>
                    </a:p>
                  </a:txBody>
                  <a:tcPr/>
                </a:tc>
                <a:tc>
                  <a:txBody>
                    <a:bodyPr/>
                    <a:lstStyle/>
                    <a:p>
                      <a:pPr algn="ctr"/>
                      <a:r>
                        <a:rPr lang="es-CO" sz="1000" noProof="0" dirty="0" smtClean="0">
                          <a:latin typeface="+mn-lt"/>
                        </a:rPr>
                        <a:t>Descripción</a:t>
                      </a:r>
                      <a:endParaRPr lang="es-CO" sz="1000" noProof="0" dirty="0">
                        <a:latin typeface="+mn-lt"/>
                      </a:endParaRPr>
                    </a:p>
                  </a:txBody>
                  <a:tcPr/>
                </a:tc>
              </a:tr>
              <a:tr h="219770">
                <a:tc>
                  <a:txBody>
                    <a:bodyPr/>
                    <a:lstStyle/>
                    <a:p>
                      <a:pPr algn="ctr" fontAlgn="b"/>
                      <a:r>
                        <a:rPr lang="es-CO" sz="1000" u="none" strike="noStrike" noProof="0" dirty="0" smtClean="0">
                          <a:latin typeface="+mn-lt"/>
                        </a:rPr>
                        <a:t>1</a:t>
                      </a:r>
                      <a:endParaRPr lang="es-CO" sz="1000" b="0" i="0" u="none" strike="noStrike" noProof="0" dirty="0">
                        <a:solidFill>
                          <a:srgbClr val="000000"/>
                        </a:solidFill>
                        <a:latin typeface="+mn-lt"/>
                      </a:endParaRPr>
                    </a:p>
                  </a:txBody>
                  <a:tcPr marL="9525" marR="9525" marT="9525" marB="0" anchor="b"/>
                </a:tc>
                <a:tc>
                  <a:txBody>
                    <a:bodyPr/>
                    <a:lstStyle/>
                    <a:p>
                      <a:r>
                        <a:rPr lang="es-CO" sz="1000" noProof="0" dirty="0" smtClean="0">
                          <a:latin typeface="+mn-lt"/>
                        </a:rPr>
                        <a:t>Entidades de tamaño mediano y pequeño</a:t>
                      </a:r>
                      <a:endParaRPr lang="es-CO" sz="1000" noProof="0" dirty="0">
                        <a:latin typeface="+mn-lt"/>
                      </a:endParaRPr>
                    </a:p>
                  </a:txBody>
                  <a:tcPr/>
                </a:tc>
              </a:tr>
              <a:tr h="219770">
                <a:tc>
                  <a:txBody>
                    <a:bodyPr/>
                    <a:lstStyle/>
                    <a:p>
                      <a:pPr algn="ctr" fontAlgn="b"/>
                      <a:r>
                        <a:rPr lang="es-CO" sz="1000" u="none" strike="noStrike" noProof="0" smtClean="0">
                          <a:latin typeface="+mn-lt"/>
                        </a:rPr>
                        <a:t>2</a:t>
                      </a:r>
                      <a:endParaRPr lang="es-CO" sz="1000" b="0" i="0" u="none" strike="noStrike" noProof="0">
                        <a:solidFill>
                          <a:srgbClr val="000000"/>
                        </a:solidFill>
                        <a:latin typeface="+mn-lt"/>
                      </a:endParaRPr>
                    </a:p>
                  </a:txBody>
                  <a:tcPr marL="9525" marR="9525" marT="9525" marB="0" anchor="b"/>
                </a:tc>
                <a:tc>
                  <a:txBody>
                    <a:bodyPr/>
                    <a:lstStyle/>
                    <a:p>
                      <a:r>
                        <a:rPr lang="es-CO" sz="1000" noProof="0" dirty="0" smtClean="0">
                          <a:latin typeface="+mn-lt"/>
                        </a:rPr>
                        <a:t>Conceptos y principios generales</a:t>
                      </a:r>
                      <a:endParaRPr lang="es-CO" sz="1000" noProof="0" dirty="0">
                        <a:latin typeface="+mn-lt"/>
                      </a:endParaRPr>
                    </a:p>
                  </a:txBody>
                  <a:tcPr/>
                </a:tc>
              </a:tr>
              <a:tr h="219770">
                <a:tc>
                  <a:txBody>
                    <a:bodyPr/>
                    <a:lstStyle/>
                    <a:p>
                      <a:pPr algn="ctr" fontAlgn="b"/>
                      <a:r>
                        <a:rPr lang="es-CO" sz="1000" u="none" strike="noStrike" noProof="0" smtClean="0">
                          <a:latin typeface="+mn-lt"/>
                        </a:rPr>
                        <a:t>3</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Presentación del estado financiero</a:t>
                      </a:r>
                      <a:endParaRPr lang="es-CO" sz="1000" noProof="0">
                        <a:latin typeface="+mn-lt"/>
                      </a:endParaRPr>
                    </a:p>
                  </a:txBody>
                  <a:tcPr/>
                </a:tc>
              </a:tr>
              <a:tr h="219770">
                <a:tc>
                  <a:txBody>
                    <a:bodyPr/>
                    <a:lstStyle/>
                    <a:p>
                      <a:pPr algn="ctr" fontAlgn="b"/>
                      <a:r>
                        <a:rPr lang="es-CO" sz="1000" u="none" strike="noStrike" noProof="0" smtClean="0">
                          <a:latin typeface="+mn-lt"/>
                        </a:rPr>
                        <a:t>4</a:t>
                      </a:r>
                      <a:endParaRPr lang="es-CO" sz="1000" b="0" i="0" u="none" strike="noStrike" noProof="0">
                        <a:solidFill>
                          <a:srgbClr val="000000"/>
                        </a:solidFill>
                        <a:latin typeface="+mn-lt"/>
                      </a:endParaRPr>
                    </a:p>
                  </a:txBody>
                  <a:tcPr marL="9525" marR="9525" marT="9525" marB="0" anchor="b"/>
                </a:tc>
                <a:tc>
                  <a:txBody>
                    <a:bodyPr/>
                    <a:lstStyle/>
                    <a:p>
                      <a:r>
                        <a:rPr lang="es-CO" sz="1000" noProof="0" dirty="0" smtClean="0">
                          <a:latin typeface="+mn-lt"/>
                        </a:rPr>
                        <a:t>Estado de posición financiera  ………..</a:t>
                      </a:r>
                      <a:endParaRPr lang="es-CO" sz="1000" noProof="0" dirty="0">
                        <a:latin typeface="+mn-lt"/>
                      </a:endParaRPr>
                    </a:p>
                  </a:txBody>
                  <a:tcPr/>
                </a:tc>
              </a:tr>
              <a:tr h="219770">
                <a:tc>
                  <a:txBody>
                    <a:bodyPr/>
                    <a:lstStyle/>
                    <a:p>
                      <a:pPr algn="ctr" fontAlgn="b"/>
                      <a:r>
                        <a:rPr lang="es-CO" sz="1000" u="none" strike="noStrike" noProof="0" smtClean="0">
                          <a:latin typeface="+mn-lt"/>
                        </a:rPr>
                        <a:t>13</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Inventarios</a:t>
                      </a:r>
                      <a:endParaRPr lang="es-CO" sz="1000" noProof="0">
                        <a:latin typeface="+mn-lt"/>
                      </a:endParaRPr>
                    </a:p>
                  </a:txBody>
                  <a:tcPr/>
                </a:tc>
              </a:tr>
              <a:tr h="219770">
                <a:tc>
                  <a:txBody>
                    <a:bodyPr/>
                    <a:lstStyle/>
                    <a:p>
                      <a:pPr algn="ctr" fontAlgn="b"/>
                      <a:r>
                        <a:rPr lang="es-CO" sz="1000" u="none" strike="noStrike" noProof="0" smtClean="0">
                          <a:latin typeface="+mn-lt"/>
                        </a:rPr>
                        <a:t>14</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Inversiones en asociadas</a:t>
                      </a:r>
                      <a:endParaRPr lang="es-CO" sz="1000" noProof="0">
                        <a:latin typeface="+mn-lt"/>
                      </a:endParaRPr>
                    </a:p>
                  </a:txBody>
                  <a:tcPr/>
                </a:tc>
              </a:tr>
              <a:tr h="219770">
                <a:tc>
                  <a:txBody>
                    <a:bodyPr/>
                    <a:lstStyle/>
                    <a:p>
                      <a:pPr algn="ctr" fontAlgn="b"/>
                      <a:r>
                        <a:rPr lang="es-CO" sz="1000" u="none" strike="noStrike" noProof="0" smtClean="0">
                          <a:latin typeface="+mn-lt"/>
                        </a:rPr>
                        <a:t>15</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Inversiones en negocios conjuntos</a:t>
                      </a:r>
                      <a:endParaRPr lang="es-CO" sz="1000" noProof="0">
                        <a:latin typeface="+mn-lt"/>
                      </a:endParaRPr>
                    </a:p>
                  </a:txBody>
                  <a:tcPr/>
                </a:tc>
              </a:tr>
              <a:tr h="219770">
                <a:tc>
                  <a:txBody>
                    <a:bodyPr/>
                    <a:lstStyle/>
                    <a:p>
                      <a:pPr algn="ctr" fontAlgn="b"/>
                      <a:r>
                        <a:rPr lang="es-CO" sz="1000" u="none" strike="noStrike" noProof="0" smtClean="0">
                          <a:latin typeface="+mn-lt"/>
                        </a:rPr>
                        <a:t>16</a:t>
                      </a:r>
                      <a:endParaRPr lang="es-CO" sz="1000" b="0" i="0" u="none" strike="noStrike" noProof="0">
                        <a:solidFill>
                          <a:srgbClr val="000000"/>
                        </a:solidFill>
                        <a:latin typeface="+mn-lt"/>
                      </a:endParaRPr>
                    </a:p>
                  </a:txBody>
                  <a:tcPr marL="9525" marR="9525" marT="9525" marB="0" anchor="b"/>
                </a:tc>
                <a:tc>
                  <a:txBody>
                    <a:bodyPr/>
                    <a:lstStyle/>
                    <a:p>
                      <a:r>
                        <a:rPr lang="es-CO" sz="1000" noProof="0" dirty="0" smtClean="0">
                          <a:latin typeface="+mn-lt"/>
                        </a:rPr>
                        <a:t>Propiedades</a:t>
                      </a:r>
                      <a:r>
                        <a:rPr lang="es-CO" sz="1000" baseline="0" noProof="0" dirty="0" smtClean="0">
                          <a:latin typeface="+mn-lt"/>
                        </a:rPr>
                        <a:t> </a:t>
                      </a:r>
                      <a:r>
                        <a:rPr lang="es-CO" sz="1000" noProof="0" dirty="0" smtClean="0">
                          <a:latin typeface="+mn-lt"/>
                        </a:rPr>
                        <a:t>de inversión</a:t>
                      </a:r>
                      <a:endParaRPr lang="es-CO" sz="1000" noProof="0" dirty="0">
                        <a:latin typeface="+mn-lt"/>
                      </a:endParaRPr>
                    </a:p>
                  </a:txBody>
                  <a:tcPr/>
                </a:tc>
              </a:tr>
              <a:tr h="219770">
                <a:tc>
                  <a:txBody>
                    <a:bodyPr/>
                    <a:lstStyle/>
                    <a:p>
                      <a:pPr algn="ctr" fontAlgn="b"/>
                      <a:r>
                        <a:rPr lang="es-CO" sz="1000" u="none" strike="noStrike" noProof="0" smtClean="0">
                          <a:latin typeface="+mn-lt"/>
                        </a:rPr>
                        <a:t>17</a:t>
                      </a:r>
                      <a:endParaRPr lang="es-CO" sz="1000" b="0" i="0" u="none" strike="noStrike" noProof="0">
                        <a:solidFill>
                          <a:srgbClr val="000000"/>
                        </a:solidFill>
                        <a:latin typeface="+mn-lt"/>
                      </a:endParaRPr>
                    </a:p>
                  </a:txBody>
                  <a:tcPr marL="9525" marR="9525" marT="9525" marB="0" anchor="b"/>
                </a:tc>
                <a:tc>
                  <a:txBody>
                    <a:bodyPr/>
                    <a:lstStyle/>
                    <a:p>
                      <a:r>
                        <a:rPr lang="es-CO" sz="1000" noProof="0" dirty="0" smtClean="0">
                          <a:latin typeface="+mn-lt"/>
                        </a:rPr>
                        <a:t>Propiedades , planta y equipo …………</a:t>
                      </a:r>
                      <a:endParaRPr lang="es-CO" sz="1000" noProof="0" dirty="0">
                        <a:latin typeface="+mn-lt"/>
                      </a:endParaRPr>
                    </a:p>
                  </a:txBody>
                  <a:tcPr/>
                </a:tc>
              </a:tr>
              <a:tr h="219770">
                <a:tc>
                  <a:txBody>
                    <a:bodyPr/>
                    <a:lstStyle/>
                    <a:p>
                      <a:pPr algn="ctr" fontAlgn="b"/>
                      <a:r>
                        <a:rPr lang="es-CO" sz="1000" u="none" strike="noStrike" noProof="0" smtClean="0">
                          <a:latin typeface="+mn-lt"/>
                        </a:rPr>
                        <a:t>25</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Costos por préstamos</a:t>
                      </a:r>
                      <a:endParaRPr lang="es-CO" sz="1000" noProof="0">
                        <a:latin typeface="+mn-lt"/>
                      </a:endParaRPr>
                    </a:p>
                  </a:txBody>
                  <a:tcPr/>
                </a:tc>
              </a:tr>
              <a:tr h="219770">
                <a:tc>
                  <a:txBody>
                    <a:bodyPr/>
                    <a:lstStyle/>
                    <a:p>
                      <a:pPr algn="ctr" fontAlgn="b"/>
                      <a:r>
                        <a:rPr lang="es-CO" sz="1000" u="none" strike="noStrike" noProof="0" smtClean="0">
                          <a:latin typeface="+mn-lt"/>
                        </a:rPr>
                        <a:t>26</a:t>
                      </a:r>
                      <a:endParaRPr lang="es-CO" sz="1000" b="0" i="0" u="none" strike="noStrike" noProof="0">
                        <a:solidFill>
                          <a:srgbClr val="000000"/>
                        </a:solidFill>
                        <a:latin typeface="+mn-lt"/>
                      </a:endParaRPr>
                    </a:p>
                  </a:txBody>
                  <a:tcPr marL="9525" marR="9525" marT="9525" marB="0" anchor="b"/>
                </a:tc>
                <a:tc>
                  <a:txBody>
                    <a:bodyPr/>
                    <a:lstStyle/>
                    <a:p>
                      <a:r>
                        <a:rPr lang="es-CO" sz="1000" noProof="0" dirty="0" smtClean="0">
                          <a:latin typeface="+mn-lt"/>
                        </a:rPr>
                        <a:t>Pago basado en acciones ………………</a:t>
                      </a:r>
                      <a:endParaRPr lang="es-CO" sz="1000" noProof="0" dirty="0">
                        <a:latin typeface="+mn-lt"/>
                      </a:endParaRPr>
                    </a:p>
                  </a:txBody>
                  <a:tcPr/>
                </a:tc>
              </a:tr>
              <a:tr h="219770">
                <a:tc>
                  <a:txBody>
                    <a:bodyPr/>
                    <a:lstStyle/>
                    <a:p>
                      <a:pPr algn="ctr" fontAlgn="b"/>
                      <a:r>
                        <a:rPr lang="es-CO" sz="1000" u="none" strike="noStrike" noProof="0" smtClean="0">
                          <a:latin typeface="+mn-lt"/>
                        </a:rPr>
                        <a:t>33</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Revelaciones de partes relacionadas</a:t>
                      </a:r>
                      <a:endParaRPr lang="es-CO" sz="1000" noProof="0">
                        <a:latin typeface="+mn-lt"/>
                      </a:endParaRPr>
                    </a:p>
                  </a:txBody>
                  <a:tcPr/>
                </a:tc>
              </a:tr>
              <a:tr h="219770">
                <a:tc>
                  <a:txBody>
                    <a:bodyPr/>
                    <a:lstStyle/>
                    <a:p>
                      <a:pPr algn="ctr" fontAlgn="b"/>
                      <a:r>
                        <a:rPr lang="es-CO" sz="1000" u="none" strike="noStrike" noProof="0" smtClean="0">
                          <a:latin typeface="+mn-lt"/>
                        </a:rPr>
                        <a:t>34</a:t>
                      </a:r>
                      <a:endParaRPr lang="es-CO" sz="1000" b="0" i="0" u="none" strike="noStrike" noProof="0">
                        <a:solidFill>
                          <a:srgbClr val="000000"/>
                        </a:solidFill>
                        <a:latin typeface="+mn-lt"/>
                      </a:endParaRPr>
                    </a:p>
                  </a:txBody>
                  <a:tcPr marL="9525" marR="9525" marT="9525" marB="0" anchor="b"/>
                </a:tc>
                <a:tc>
                  <a:txBody>
                    <a:bodyPr/>
                    <a:lstStyle/>
                    <a:p>
                      <a:r>
                        <a:rPr lang="es-CO" sz="1000" noProof="0" smtClean="0">
                          <a:latin typeface="+mn-lt"/>
                        </a:rPr>
                        <a:t>Actividades especializadas</a:t>
                      </a:r>
                      <a:endParaRPr lang="es-CO" sz="1000" noProof="0">
                        <a:latin typeface="+mn-lt"/>
                      </a:endParaRPr>
                    </a:p>
                  </a:txBody>
                  <a:tcPr/>
                </a:tc>
              </a:tr>
              <a:tr h="219770">
                <a:tc>
                  <a:txBody>
                    <a:bodyPr/>
                    <a:lstStyle/>
                    <a:p>
                      <a:pPr algn="ctr" fontAlgn="b"/>
                      <a:r>
                        <a:rPr lang="es-CO" sz="1000" u="none" strike="noStrike" noProof="0" dirty="0" smtClean="0">
                          <a:latin typeface="+mn-lt"/>
                        </a:rPr>
                        <a:t>35</a:t>
                      </a:r>
                      <a:endParaRPr lang="es-CO" sz="1000" b="0" i="0" u="none" strike="noStrike" noProof="0" dirty="0">
                        <a:solidFill>
                          <a:srgbClr val="000000"/>
                        </a:solidFill>
                        <a:latin typeface="+mn-lt"/>
                      </a:endParaRPr>
                    </a:p>
                  </a:txBody>
                  <a:tcPr marL="9525" marR="9525" marT="9525" marB="0" anchor="b"/>
                </a:tc>
                <a:tc>
                  <a:txBody>
                    <a:bodyPr/>
                    <a:lstStyle/>
                    <a:p>
                      <a:r>
                        <a:rPr lang="es-CO" sz="1000" noProof="0" dirty="0" smtClean="0">
                          <a:latin typeface="+mn-lt"/>
                        </a:rPr>
                        <a:t>Transición hacia IFRS para Pymes.</a:t>
                      </a:r>
                      <a:endParaRPr lang="es-CO" sz="1000" noProof="0" dirty="0">
                        <a:latin typeface="+mn-lt"/>
                      </a:endParaRPr>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7"/>
          <p:cNvSpPr>
            <a:spLocks noGrp="1"/>
          </p:cNvSpPr>
          <p:nvPr>
            <p:ph type="title"/>
          </p:nvPr>
        </p:nvSpPr>
        <p:spPr>
          <a:xfrm>
            <a:off x="539552" y="116632"/>
            <a:ext cx="8077200" cy="914400"/>
          </a:xfrm>
        </p:spPr>
        <p:txBody>
          <a:bodyPr/>
          <a:lstStyle/>
          <a:p>
            <a:r>
              <a:rPr lang="es-ES_tradnl" sz="3200" b="1" dirty="0" smtClean="0">
                <a:solidFill>
                  <a:schemeClr val="tx1">
                    <a:lumMod val="95000"/>
                    <a:lumOff val="5000"/>
                  </a:schemeClr>
                </a:solidFill>
              </a:rPr>
              <a:t>¿Porqué se requieren estas normas para pymes?</a:t>
            </a:r>
          </a:p>
        </p:txBody>
      </p:sp>
      <p:sp>
        <p:nvSpPr>
          <p:cNvPr id="56323" name="Rectangle 3"/>
          <p:cNvSpPr>
            <a:spLocks noGrp="1" noChangeArrowheads="1"/>
          </p:cNvSpPr>
          <p:nvPr>
            <p:ph idx="4294967295"/>
          </p:nvPr>
        </p:nvSpPr>
        <p:spPr>
          <a:xfrm>
            <a:off x="395536" y="1196752"/>
            <a:ext cx="8153400" cy="3672408"/>
          </a:xfrm>
        </p:spPr>
        <p:txBody>
          <a:bodyPr/>
          <a:lstStyle/>
          <a:p>
            <a:pPr marL="342900" lvl="1" indent="-342900" eaLnBrk="1" hangingPunct="1">
              <a:spcBef>
                <a:spcPct val="75000"/>
              </a:spcBef>
              <a:buNone/>
            </a:pPr>
            <a:r>
              <a:rPr lang="es-ES_tradnl" sz="2000" b="1" dirty="0" smtClean="0">
                <a:solidFill>
                  <a:schemeClr val="tx1"/>
                </a:solidFill>
              </a:rPr>
              <a:t>	Se</a:t>
            </a:r>
            <a:r>
              <a:rPr lang="es-ES_tradnl" sz="2000" dirty="0" smtClean="0">
                <a:solidFill>
                  <a:schemeClr val="tx1"/>
                </a:solidFill>
              </a:rPr>
              <a:t> requieren normas globales </a:t>
            </a:r>
            <a:r>
              <a:rPr lang="es-ES_tradnl" sz="2000" b="1" dirty="0" smtClean="0">
                <a:solidFill>
                  <a:schemeClr val="tx1"/>
                </a:solidFill>
              </a:rPr>
              <a:t>estándar</a:t>
            </a:r>
            <a:r>
              <a:rPr lang="es-ES_tradnl" sz="2000" dirty="0" smtClean="0">
                <a:solidFill>
                  <a:schemeClr val="tx1"/>
                </a:solidFill>
              </a:rPr>
              <a:t> para entidades que </a:t>
            </a:r>
            <a:r>
              <a:rPr lang="es-ES_tradnl" sz="2000" b="1" dirty="0" smtClean="0">
                <a:solidFill>
                  <a:schemeClr val="tx1"/>
                </a:solidFill>
              </a:rPr>
              <a:t>no</a:t>
            </a:r>
            <a:r>
              <a:rPr lang="es-ES_tradnl" sz="2000" dirty="0" smtClean="0">
                <a:solidFill>
                  <a:schemeClr val="tx1"/>
                </a:solidFill>
              </a:rPr>
              <a:t> </a:t>
            </a:r>
            <a:r>
              <a:rPr lang="es-ES_tradnl" sz="2000" b="1" dirty="0" smtClean="0">
                <a:solidFill>
                  <a:schemeClr val="tx1"/>
                </a:solidFill>
              </a:rPr>
              <a:t>cotizan</a:t>
            </a:r>
            <a:r>
              <a:rPr lang="es-ES_tradnl" sz="2000" dirty="0" smtClean="0">
                <a:solidFill>
                  <a:schemeClr val="tx1"/>
                </a:solidFill>
              </a:rPr>
              <a:t> </a:t>
            </a:r>
            <a:r>
              <a:rPr lang="es-ES_tradnl" sz="2000" b="1" dirty="0" smtClean="0">
                <a:solidFill>
                  <a:schemeClr val="tx1"/>
                </a:solidFill>
              </a:rPr>
              <a:t>en</a:t>
            </a:r>
            <a:r>
              <a:rPr lang="es-ES_tradnl" sz="2000" dirty="0" smtClean="0">
                <a:solidFill>
                  <a:schemeClr val="tx1"/>
                </a:solidFill>
              </a:rPr>
              <a:t> </a:t>
            </a:r>
            <a:r>
              <a:rPr lang="es-ES_tradnl" sz="2000" b="1" dirty="0" smtClean="0">
                <a:solidFill>
                  <a:schemeClr val="tx1"/>
                </a:solidFill>
              </a:rPr>
              <a:t>bolsa</a:t>
            </a:r>
            <a:r>
              <a:rPr lang="es-ES_tradnl" sz="2000" dirty="0" smtClean="0">
                <a:solidFill>
                  <a:schemeClr val="tx1"/>
                </a:solidFill>
              </a:rPr>
              <a:t> y que no son de interés público debido a que:</a:t>
            </a:r>
          </a:p>
          <a:p>
            <a:pPr marL="546100" lvl="1" indent="-273050">
              <a:spcBef>
                <a:spcPct val="75000"/>
              </a:spcBef>
            </a:pPr>
            <a:r>
              <a:rPr lang="es-ES_tradnl" sz="2000" dirty="0" smtClean="0">
                <a:solidFill>
                  <a:schemeClr val="tx1"/>
                </a:solidFill>
              </a:rPr>
              <a:t>Los </a:t>
            </a:r>
            <a:r>
              <a:rPr lang="es-ES_tradnl" sz="2000" b="1" dirty="0" smtClean="0">
                <a:solidFill>
                  <a:schemeClr val="tx1"/>
                </a:solidFill>
              </a:rPr>
              <a:t>bancos</a:t>
            </a:r>
            <a:r>
              <a:rPr lang="es-ES_tradnl" sz="2000" dirty="0" smtClean="0">
                <a:solidFill>
                  <a:schemeClr val="tx1"/>
                </a:solidFill>
              </a:rPr>
              <a:t> utilizan los estados financieros para tomar decisiones de préstamos. </a:t>
            </a:r>
          </a:p>
          <a:p>
            <a:pPr lvl="2"/>
            <a:endParaRPr lang="es-ES_tradnl" sz="2000" dirty="0" smtClean="0">
              <a:solidFill>
                <a:schemeClr val="tx1"/>
              </a:solidFill>
            </a:endParaRPr>
          </a:p>
          <a:p>
            <a:pPr lvl="2">
              <a:buFont typeface="Arial" pitchFamily="34" charset="0"/>
              <a:buChar char="•"/>
            </a:pPr>
            <a:r>
              <a:rPr lang="es-ES_tradnl" sz="2000" dirty="0" smtClean="0">
                <a:solidFill>
                  <a:schemeClr val="tx1"/>
                </a:solidFill>
              </a:rPr>
              <a:t>Los </a:t>
            </a:r>
            <a:r>
              <a:rPr lang="es-ES_tradnl" sz="2000" b="1" dirty="0" smtClean="0">
                <a:solidFill>
                  <a:schemeClr val="tx1"/>
                </a:solidFill>
              </a:rPr>
              <a:t>bancos</a:t>
            </a:r>
            <a:r>
              <a:rPr lang="es-ES_tradnl" sz="2000" dirty="0" smtClean="0">
                <a:solidFill>
                  <a:schemeClr val="tx1"/>
                </a:solidFill>
              </a:rPr>
              <a:t> y los reguladores necesitan información para hacer seguimiento del </a:t>
            </a:r>
            <a:r>
              <a:rPr lang="es-ES_tradnl" sz="2000" b="1" dirty="0" smtClean="0">
                <a:solidFill>
                  <a:schemeClr val="tx1"/>
                </a:solidFill>
              </a:rPr>
              <a:t>riesgo</a:t>
            </a:r>
            <a:r>
              <a:rPr lang="es-ES_tradnl" sz="2000" dirty="0" smtClean="0">
                <a:solidFill>
                  <a:schemeClr val="tx1"/>
                </a:solidFill>
              </a:rPr>
              <a:t> de </a:t>
            </a:r>
            <a:r>
              <a:rPr lang="es-ES_tradnl" sz="2000" b="1" dirty="0" smtClean="0">
                <a:solidFill>
                  <a:schemeClr val="tx1"/>
                </a:solidFill>
              </a:rPr>
              <a:t>crédito. </a:t>
            </a:r>
          </a:p>
          <a:p>
            <a:pPr lvl="2"/>
            <a:endParaRPr lang="es-ES_tradnl" sz="2000" b="1" dirty="0" smtClean="0">
              <a:solidFill>
                <a:schemeClr val="tx1"/>
              </a:solidFill>
            </a:endParaRPr>
          </a:p>
          <a:p>
            <a:pPr lvl="2">
              <a:buFont typeface="Arial" pitchFamily="34" charset="0"/>
              <a:buChar char="•"/>
            </a:pPr>
            <a:r>
              <a:rPr lang="es-ES_tradnl" sz="2000" dirty="0" smtClean="0">
                <a:solidFill>
                  <a:schemeClr val="tx1"/>
                </a:solidFill>
              </a:rPr>
              <a:t>Las empresas </a:t>
            </a:r>
            <a:r>
              <a:rPr lang="es-ES_tradnl" sz="2000" b="1" dirty="0" smtClean="0">
                <a:solidFill>
                  <a:schemeClr val="tx1"/>
                </a:solidFill>
              </a:rPr>
              <a:t>evalúan</a:t>
            </a:r>
            <a:r>
              <a:rPr lang="es-ES_tradnl" sz="2000" dirty="0" smtClean="0">
                <a:solidFill>
                  <a:schemeClr val="tx1"/>
                </a:solidFill>
              </a:rPr>
              <a:t> los </a:t>
            </a:r>
            <a:r>
              <a:rPr lang="es-ES_tradnl" sz="2000" b="1" dirty="0" smtClean="0">
                <a:solidFill>
                  <a:schemeClr val="tx1"/>
                </a:solidFill>
              </a:rPr>
              <a:t>riesgos</a:t>
            </a:r>
            <a:r>
              <a:rPr lang="es-ES_tradnl" sz="2000" dirty="0" smtClean="0">
                <a:solidFill>
                  <a:schemeClr val="tx1"/>
                </a:solidFill>
              </a:rPr>
              <a:t> de vender a crédito a sus clientes.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3568" y="260648"/>
            <a:ext cx="8064896" cy="914400"/>
          </a:xfrm>
        </p:spPr>
        <p:txBody>
          <a:bodyPr/>
          <a:lstStyle/>
          <a:p>
            <a:pPr eaLnBrk="1" hangingPunct="1"/>
            <a:r>
              <a:rPr lang="es-CO" sz="3200" b="1" dirty="0" smtClean="0">
                <a:solidFill>
                  <a:schemeClr val="tx1">
                    <a:lumMod val="95000"/>
                    <a:lumOff val="5000"/>
                  </a:schemeClr>
                </a:solidFill>
              </a:rPr>
              <a:t>Adopción de IFRS para Pymes</a:t>
            </a:r>
            <a:br>
              <a:rPr lang="es-CO" sz="3200" b="1" dirty="0" smtClean="0">
                <a:solidFill>
                  <a:schemeClr val="tx1">
                    <a:lumMod val="95000"/>
                    <a:lumOff val="5000"/>
                  </a:schemeClr>
                </a:solidFill>
              </a:rPr>
            </a:br>
            <a:r>
              <a:rPr lang="es-CO" sz="3200" b="1" dirty="0" smtClean="0">
                <a:solidFill>
                  <a:schemeClr val="tx1">
                    <a:lumMod val="95000"/>
                    <a:lumOff val="5000"/>
                  </a:schemeClr>
                </a:solidFill>
              </a:rPr>
              <a:t> (actual y perspectiva) </a:t>
            </a:r>
          </a:p>
        </p:txBody>
      </p:sp>
      <p:sp>
        <p:nvSpPr>
          <p:cNvPr id="55299" name="Rectangle 3"/>
          <p:cNvSpPr>
            <a:spLocks noGrp="1" noChangeArrowheads="1"/>
          </p:cNvSpPr>
          <p:nvPr>
            <p:ph type="body" idx="4294967295"/>
          </p:nvPr>
        </p:nvSpPr>
        <p:spPr>
          <a:xfrm>
            <a:off x="539552" y="1628800"/>
            <a:ext cx="8077200" cy="3293727"/>
          </a:xfrm>
        </p:spPr>
        <p:txBody>
          <a:bodyPr/>
          <a:lstStyle/>
          <a:p>
            <a:pPr marL="355600" indent="-355600" eaLnBrk="1" hangingPunct="1">
              <a:spcBef>
                <a:spcPct val="75000"/>
              </a:spcBef>
              <a:buFont typeface="Arial" pitchFamily="34" charset="0"/>
              <a:buChar char="•"/>
            </a:pPr>
            <a:r>
              <a:rPr lang="es-CO" sz="2000" dirty="0" smtClean="0">
                <a:solidFill>
                  <a:schemeClr val="tx1"/>
                </a:solidFill>
              </a:rPr>
              <a:t>Países Latinos que han adoptado IFRS para Pymes: Brasil, Costa Rica, Panamá, Rep</a:t>
            </a:r>
            <a:r>
              <a:rPr lang="es-CO" sz="2000" dirty="0" smtClean="0"/>
              <a:t>ública </a:t>
            </a:r>
            <a:r>
              <a:rPr lang="es-CO" sz="2000" dirty="0" smtClean="0">
                <a:solidFill>
                  <a:schemeClr val="tx1"/>
                </a:solidFill>
              </a:rPr>
              <a:t>Dominicana, Trinidad y Tobago, Venezuela.</a:t>
            </a:r>
          </a:p>
          <a:p>
            <a:pPr marL="355600" indent="-355600" eaLnBrk="1" hangingPunct="1">
              <a:spcBef>
                <a:spcPct val="75000"/>
              </a:spcBef>
              <a:buFont typeface="Arial" pitchFamily="34" charset="0"/>
              <a:buChar char="•"/>
            </a:pPr>
            <a:r>
              <a:rPr lang="es-CO" sz="2000" dirty="0" smtClean="0"/>
              <a:t>D</a:t>
            </a:r>
            <a:r>
              <a:rPr lang="es-CO" sz="2000" dirty="0" smtClean="0">
                <a:solidFill>
                  <a:schemeClr val="tx1"/>
                </a:solidFill>
              </a:rPr>
              <a:t>onde no hay requerimientos legales especiales (ejemplo: la mayoría de las compañías no listadas en USA  ó  los </a:t>
            </a:r>
            <a:r>
              <a:rPr lang="es-CO" sz="2000" dirty="0" err="1" smtClean="0">
                <a:solidFill>
                  <a:schemeClr val="tx1"/>
                </a:solidFill>
              </a:rPr>
              <a:t>partnerships</a:t>
            </a:r>
            <a:r>
              <a:rPr lang="es-CO" sz="2000" dirty="0" smtClean="0">
                <a:solidFill>
                  <a:schemeClr val="tx1"/>
                </a:solidFill>
              </a:rPr>
              <a:t> en UK), SME-IFRS pueden ser usadas.</a:t>
            </a:r>
          </a:p>
          <a:p>
            <a:pPr marL="355600" indent="-355600" eaLnBrk="1" hangingPunct="1">
              <a:spcBef>
                <a:spcPct val="75000"/>
              </a:spcBef>
              <a:buFont typeface="Arial" pitchFamily="34" charset="0"/>
              <a:buChar char="•"/>
            </a:pPr>
            <a:r>
              <a:rPr lang="es-CO" sz="2000" dirty="0" smtClean="0"/>
              <a:t>A</a:t>
            </a:r>
            <a:r>
              <a:rPr lang="es-CO" sz="2000" dirty="0" smtClean="0">
                <a:solidFill>
                  <a:schemeClr val="tx1"/>
                </a:solidFill>
              </a:rPr>
              <a:t>lgunos grupos multinacionales (utilicen o no las IFRS completas para los </a:t>
            </a:r>
            <a:r>
              <a:rPr lang="es-CO" sz="2000" dirty="0" err="1" smtClean="0">
                <a:solidFill>
                  <a:schemeClr val="tx1"/>
                </a:solidFill>
              </a:rPr>
              <a:t>EFs</a:t>
            </a:r>
            <a:r>
              <a:rPr lang="es-CO" sz="2000" dirty="0" smtClean="0">
                <a:solidFill>
                  <a:schemeClr val="tx1"/>
                </a:solidFill>
              </a:rPr>
              <a:t> consolidados) podrían solicitar a </a:t>
            </a:r>
            <a:r>
              <a:rPr lang="es-CO" sz="2000" b="1" dirty="0" smtClean="0">
                <a:solidFill>
                  <a:schemeClr val="tx1"/>
                </a:solidFill>
              </a:rPr>
              <a:t>todas sus subordinadas </a:t>
            </a:r>
            <a:r>
              <a:rPr lang="es-CO" sz="2000" dirty="0" smtClean="0">
                <a:solidFill>
                  <a:schemeClr val="tx1"/>
                </a:solidFill>
              </a:rPr>
              <a:t>el uso de las</a:t>
            </a:r>
            <a:r>
              <a:rPr lang="es-CO" sz="2000" b="1" dirty="0" smtClean="0">
                <a:solidFill>
                  <a:schemeClr val="tx1"/>
                </a:solidFill>
              </a:rPr>
              <a:t> </a:t>
            </a:r>
            <a:r>
              <a:rPr lang="es-CO" sz="2000" dirty="0" smtClean="0">
                <a:solidFill>
                  <a:schemeClr val="tx1"/>
                </a:solidFill>
              </a:rPr>
              <a:t>IFRS para pymes para propósitos estatutarios.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552" y="260648"/>
            <a:ext cx="8077200" cy="914400"/>
          </a:xfrm>
        </p:spPr>
        <p:txBody>
          <a:bodyPr/>
          <a:lstStyle/>
          <a:p>
            <a:pPr eaLnBrk="1" hangingPunct="1"/>
            <a:r>
              <a:rPr lang="es-CO" sz="3200" b="1" dirty="0" smtClean="0">
                <a:solidFill>
                  <a:schemeClr val="tx1">
                    <a:lumMod val="95000"/>
                    <a:lumOff val="5000"/>
                  </a:schemeClr>
                </a:solidFill>
              </a:rPr>
              <a:t>Comparación de alto nivel entre las IFRS completas y las IFRS para pymes</a:t>
            </a:r>
          </a:p>
        </p:txBody>
      </p:sp>
      <p:sp>
        <p:nvSpPr>
          <p:cNvPr id="59395" name="Rectangle 3"/>
          <p:cNvSpPr>
            <a:spLocks noGrp="1" noChangeArrowheads="1"/>
          </p:cNvSpPr>
          <p:nvPr>
            <p:ph type="body" idx="4294967295"/>
          </p:nvPr>
        </p:nvSpPr>
        <p:spPr>
          <a:xfrm>
            <a:off x="539552" y="1412776"/>
            <a:ext cx="8401050" cy="3329831"/>
          </a:xfrm>
        </p:spPr>
        <p:txBody>
          <a:bodyPr/>
          <a:lstStyle/>
          <a:p>
            <a:pPr marL="273050" indent="-273050" eaLnBrk="1" hangingPunct="1">
              <a:lnSpc>
                <a:spcPct val="90000"/>
              </a:lnSpc>
              <a:spcBef>
                <a:spcPct val="65000"/>
              </a:spcBef>
              <a:buFont typeface="Arial" pitchFamily="34" charset="0"/>
              <a:buChar char="•"/>
            </a:pPr>
            <a:r>
              <a:rPr lang="es-CO" sz="1800" dirty="0" smtClean="0">
                <a:solidFill>
                  <a:schemeClr val="tx1"/>
                </a:solidFill>
              </a:rPr>
              <a:t>Más cortas.</a:t>
            </a:r>
          </a:p>
          <a:p>
            <a:pPr eaLnBrk="1" hangingPunct="1">
              <a:lnSpc>
                <a:spcPct val="90000"/>
              </a:lnSpc>
              <a:spcBef>
                <a:spcPct val="65000"/>
              </a:spcBef>
              <a:buFont typeface="Arial" pitchFamily="34" charset="0"/>
              <a:buChar char="•"/>
            </a:pPr>
            <a:r>
              <a:rPr lang="es-CO" sz="1800" dirty="0" smtClean="0">
                <a:solidFill>
                  <a:schemeClr val="tx1"/>
                </a:solidFill>
              </a:rPr>
              <a:t>Menos frecuentes actualizaciones.</a:t>
            </a:r>
          </a:p>
          <a:p>
            <a:pPr eaLnBrk="1" hangingPunct="1">
              <a:lnSpc>
                <a:spcPct val="90000"/>
              </a:lnSpc>
              <a:spcBef>
                <a:spcPct val="65000"/>
              </a:spcBef>
              <a:buFont typeface="Arial" pitchFamily="34" charset="0"/>
              <a:buChar char="•"/>
            </a:pPr>
            <a:r>
              <a:rPr lang="es-CO" sz="1800" dirty="0" smtClean="0">
                <a:solidFill>
                  <a:schemeClr val="tx1"/>
                </a:solidFill>
              </a:rPr>
              <a:t>Simplificaciones:</a:t>
            </a:r>
          </a:p>
          <a:p>
            <a:pPr marL="546100" indent="-273050" eaLnBrk="1" hangingPunct="1">
              <a:lnSpc>
                <a:spcPct val="90000"/>
              </a:lnSpc>
              <a:spcBef>
                <a:spcPct val="65000"/>
              </a:spcBef>
              <a:buFontTx/>
              <a:buNone/>
            </a:pPr>
            <a:r>
              <a:rPr lang="es-CO" sz="1800" dirty="0" smtClean="0">
                <a:solidFill>
                  <a:schemeClr val="tx1"/>
                </a:solidFill>
              </a:rPr>
              <a:t>-  Tópicos eliminados.</a:t>
            </a:r>
          </a:p>
          <a:p>
            <a:pPr marL="546100" indent="-273050" eaLnBrk="1" hangingPunct="1">
              <a:lnSpc>
                <a:spcPct val="90000"/>
              </a:lnSpc>
              <a:spcBef>
                <a:spcPct val="65000"/>
              </a:spcBef>
              <a:buFontTx/>
              <a:buNone/>
            </a:pPr>
            <a:r>
              <a:rPr lang="es-CO" sz="1800" dirty="0" smtClean="0">
                <a:solidFill>
                  <a:schemeClr val="tx1"/>
                </a:solidFill>
              </a:rPr>
              <a:t>-  Simplicidad en temas de reconocimiento y medición.           </a:t>
            </a:r>
          </a:p>
          <a:p>
            <a:pPr marL="546100" indent="-273050" eaLnBrk="1" hangingPunct="1">
              <a:lnSpc>
                <a:spcPct val="90000"/>
              </a:lnSpc>
              <a:spcBef>
                <a:spcPct val="65000"/>
              </a:spcBef>
              <a:buFontTx/>
              <a:buNone/>
            </a:pPr>
            <a:r>
              <a:rPr lang="es-CO" sz="1800" dirty="0" smtClean="0">
                <a:solidFill>
                  <a:schemeClr val="tx1"/>
                </a:solidFill>
              </a:rPr>
              <a:t>-  Opciones eliminadas.</a:t>
            </a:r>
          </a:p>
          <a:p>
            <a:pPr marL="546100" indent="-273050" eaLnBrk="1" hangingPunct="1">
              <a:lnSpc>
                <a:spcPct val="90000"/>
              </a:lnSpc>
              <a:spcBef>
                <a:spcPct val="65000"/>
              </a:spcBef>
              <a:buFontTx/>
              <a:buNone/>
            </a:pPr>
            <a:r>
              <a:rPr lang="es-CO" sz="1800" dirty="0" smtClean="0">
                <a:solidFill>
                  <a:schemeClr val="tx1"/>
                </a:solidFill>
              </a:rPr>
              <a:t>-  Nuevas opciones.</a:t>
            </a:r>
          </a:p>
          <a:p>
            <a:pPr marL="546100" indent="-273050" eaLnBrk="1" hangingPunct="1">
              <a:lnSpc>
                <a:spcPct val="90000"/>
              </a:lnSpc>
              <a:spcBef>
                <a:spcPct val="65000"/>
              </a:spcBef>
              <a:buFontTx/>
              <a:buNone/>
            </a:pPr>
            <a:r>
              <a:rPr lang="es-CO" sz="1800" dirty="0" smtClean="0">
                <a:solidFill>
                  <a:schemeClr val="tx1"/>
                </a:solidFill>
              </a:rPr>
              <a:t>-  Menos requerimientos en revelaciones.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1560" y="260648"/>
            <a:ext cx="8077200" cy="914400"/>
          </a:xfrm>
        </p:spPr>
        <p:txBody>
          <a:bodyPr/>
          <a:lstStyle/>
          <a:p>
            <a:pPr lvl="1">
              <a:defRPr/>
            </a:pPr>
            <a:r>
              <a:rPr lang="es-PA" sz="3200" b="1" dirty="0" smtClean="0">
                <a:solidFill>
                  <a:schemeClr val="tx1">
                    <a:lumMod val="95000"/>
                    <a:lumOff val="5000"/>
                  </a:schemeClr>
                </a:solidFill>
                <a:latin typeface="+mj-lt"/>
                <a:ea typeface="+mj-ea"/>
                <a:cs typeface="+mj-cs"/>
              </a:rPr>
              <a:t>Temas específicos omitidos del estándar de Pymes</a:t>
            </a:r>
            <a:r>
              <a:rPr lang="es-PA" sz="3200" b="1" dirty="0" smtClean="0">
                <a:solidFill>
                  <a:schemeClr val="tx1">
                    <a:lumMod val="95000"/>
                    <a:lumOff val="5000"/>
                  </a:schemeClr>
                </a:solidFill>
                <a:latin typeface="+mj-lt"/>
              </a:rPr>
              <a:t/>
            </a:r>
            <a:br>
              <a:rPr lang="es-PA" sz="3200" b="1" dirty="0" smtClean="0">
                <a:solidFill>
                  <a:schemeClr val="tx1">
                    <a:lumMod val="95000"/>
                    <a:lumOff val="5000"/>
                  </a:schemeClr>
                </a:solidFill>
                <a:latin typeface="+mj-lt"/>
              </a:rPr>
            </a:br>
            <a:endParaRPr lang="en-GB" sz="3200" b="1" dirty="0" smtClean="0">
              <a:solidFill>
                <a:schemeClr val="tx1">
                  <a:lumMod val="95000"/>
                  <a:lumOff val="5000"/>
                </a:schemeClr>
              </a:solidFill>
              <a:latin typeface="+mj-lt"/>
            </a:endParaRPr>
          </a:p>
        </p:txBody>
      </p:sp>
      <p:sp>
        <p:nvSpPr>
          <p:cNvPr id="60419" name="Rectangle 3"/>
          <p:cNvSpPr>
            <a:spLocks noGrp="1" noChangeArrowheads="1"/>
          </p:cNvSpPr>
          <p:nvPr>
            <p:ph idx="4294967295"/>
          </p:nvPr>
        </p:nvSpPr>
        <p:spPr>
          <a:xfrm>
            <a:off x="611560" y="1844824"/>
            <a:ext cx="7573144" cy="2592288"/>
          </a:xfrm>
        </p:spPr>
        <p:txBody>
          <a:bodyPr/>
          <a:lstStyle/>
          <a:p>
            <a:pPr marL="801688" lvl="2" indent="-354013">
              <a:buFont typeface="Arial" pitchFamily="34" charset="0"/>
              <a:buChar char="•"/>
            </a:pPr>
            <a:r>
              <a:rPr lang="es-PA" sz="2000" dirty="0" smtClean="0">
                <a:solidFill>
                  <a:schemeClr val="tx1"/>
                </a:solidFill>
              </a:rPr>
              <a:t>Reporte de segmentos.</a:t>
            </a:r>
          </a:p>
          <a:p>
            <a:pPr marL="801688" lvl="2" indent="-354013">
              <a:buFont typeface="Arial" pitchFamily="34" charset="0"/>
              <a:buChar char="•"/>
            </a:pPr>
            <a:r>
              <a:rPr lang="es-PA" sz="2000" dirty="0" smtClean="0"/>
              <a:t> R</a:t>
            </a:r>
            <a:r>
              <a:rPr lang="es-PA" sz="2000" dirty="0" smtClean="0">
                <a:solidFill>
                  <a:schemeClr val="tx1"/>
                </a:solidFill>
              </a:rPr>
              <a:t>eportes financieros interinos.</a:t>
            </a:r>
          </a:p>
          <a:p>
            <a:pPr marL="801688" lvl="2" indent="-354013">
              <a:buFont typeface="Arial" pitchFamily="34" charset="0"/>
              <a:buChar char="•"/>
            </a:pPr>
            <a:r>
              <a:rPr lang="es-PA" sz="2000" dirty="0" smtClean="0"/>
              <a:t> </a:t>
            </a:r>
            <a:r>
              <a:rPr lang="es-PA" sz="2000" dirty="0" smtClean="0">
                <a:solidFill>
                  <a:schemeClr val="tx1"/>
                </a:solidFill>
              </a:rPr>
              <a:t>Ganancias por acción.</a:t>
            </a:r>
          </a:p>
          <a:p>
            <a:pPr marL="801688" lvl="2" indent="-354013">
              <a:buFont typeface="Arial" pitchFamily="34" charset="0"/>
              <a:buChar char="•"/>
            </a:pPr>
            <a:r>
              <a:rPr lang="es-PA" sz="2000" dirty="0" smtClean="0"/>
              <a:t> </a:t>
            </a:r>
            <a:r>
              <a:rPr lang="es-PA" sz="2000" dirty="0" smtClean="0">
                <a:solidFill>
                  <a:schemeClr val="tx1"/>
                </a:solidFill>
              </a:rPr>
              <a:t>Contratos de seguros.</a:t>
            </a:r>
          </a:p>
          <a:p>
            <a:pPr marL="801688" lvl="2" indent="-354013">
              <a:buFont typeface="Arial" pitchFamily="34" charset="0"/>
              <a:buChar char="•"/>
            </a:pPr>
            <a:r>
              <a:rPr lang="es-PA" sz="2000" dirty="0" smtClean="0"/>
              <a:t> Contabilidad de activos mantenidos para la venta.</a:t>
            </a:r>
          </a:p>
          <a:p>
            <a:pPr marL="962025" lvl="2" indent="-514350">
              <a:buNone/>
            </a:pPr>
            <a:endParaRPr lang="es-PA" sz="2000" dirty="0" smtClean="0">
              <a:solidFill>
                <a:schemeClr val="tx1"/>
              </a:solidFill>
            </a:endParaRPr>
          </a:p>
          <a:p>
            <a:pPr marL="962025" lvl="2" indent="-514350">
              <a:buNone/>
            </a:pPr>
            <a:endParaRPr lang="es-PA" sz="2000" dirty="0" smtClean="0">
              <a:solidFill>
                <a:schemeClr val="tx1"/>
              </a:solidFill>
            </a:endParaRPr>
          </a:p>
          <a:p>
            <a:pPr marL="695325" lvl="1" indent="-514350">
              <a:buNone/>
            </a:pPr>
            <a:endParaRPr lang="en-GB" sz="2000" dirty="0" smtClean="0">
              <a:solidFill>
                <a:schemeClr val="tx1"/>
              </a:solidFill>
            </a:endParaRPr>
          </a:p>
          <a:p>
            <a:pPr marL="962025" lvl="2" indent="-514350">
              <a:buNone/>
            </a:pPr>
            <a:endParaRPr lang="en-GB" sz="2000" dirty="0" smtClean="0">
              <a:solidFill>
                <a:schemeClr val="tx1"/>
              </a:solidFill>
            </a:endParaRPr>
          </a:p>
          <a:p>
            <a:pPr marL="695325" lvl="1" indent="-514350">
              <a:buNone/>
            </a:pPr>
            <a:endParaRPr lang="en-GB"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260648"/>
            <a:ext cx="8077200" cy="914400"/>
          </a:xfrm>
        </p:spPr>
        <p:txBody>
          <a:bodyPr/>
          <a:lstStyle/>
          <a:p>
            <a:pPr eaLnBrk="1" hangingPunct="1"/>
            <a:r>
              <a:rPr lang="en-GB" sz="3200" b="1" dirty="0" smtClean="0"/>
              <a:t>Agenda</a:t>
            </a:r>
          </a:p>
        </p:txBody>
      </p:sp>
      <p:sp>
        <p:nvSpPr>
          <p:cNvPr id="27651" name="Rectangle 3"/>
          <p:cNvSpPr>
            <a:spLocks noGrp="1" noChangeArrowheads="1"/>
          </p:cNvSpPr>
          <p:nvPr>
            <p:ph sz="quarter" idx="15"/>
          </p:nvPr>
        </p:nvSpPr>
        <p:spPr>
          <a:xfrm>
            <a:off x="467544" y="1412776"/>
            <a:ext cx="8077200" cy="3699520"/>
          </a:xfrm>
        </p:spPr>
        <p:txBody>
          <a:bodyPr>
            <a:normAutofit/>
          </a:bodyPr>
          <a:lstStyle/>
          <a:p>
            <a:pPr marL="360363" indent="-360363">
              <a:spcBef>
                <a:spcPct val="95000"/>
              </a:spcBef>
              <a:buFont typeface="Arial" pitchFamily="34" charset="0"/>
              <a:buChar char="•"/>
            </a:pPr>
            <a:r>
              <a:rPr lang="es-CO" sz="2000" dirty="0" smtClean="0"/>
              <a:t>Generalidades sobre las NIIF Plenas y las NIIF para Pymes. </a:t>
            </a:r>
          </a:p>
          <a:p>
            <a:pPr marL="357188" indent="-357188">
              <a:spcBef>
                <a:spcPct val="95000"/>
              </a:spcBef>
              <a:buFont typeface="Arial" pitchFamily="34" charset="0"/>
              <a:buChar char="•"/>
            </a:pPr>
            <a:r>
              <a:rPr lang="es-CO" sz="2000" dirty="0" smtClean="0"/>
              <a:t>NIIF en Colombia. (grupos de empresas, cronograma).</a:t>
            </a:r>
          </a:p>
          <a:p>
            <a:pPr marL="360363" indent="-360363">
              <a:spcBef>
                <a:spcPct val="95000"/>
              </a:spcBef>
              <a:buFont typeface="Arial" pitchFamily="34" charset="0"/>
              <a:buChar char="•"/>
            </a:pPr>
            <a:r>
              <a:rPr lang="es-CO" sz="2000" dirty="0" smtClean="0"/>
              <a:t>Diferencias importantes entre COLGAAP, IFRS Plenas e IFRS para Pymes. </a:t>
            </a:r>
          </a:p>
          <a:p>
            <a:pPr marL="355600" indent="-273050">
              <a:spcBef>
                <a:spcPct val="95000"/>
              </a:spcBef>
              <a:buFont typeface="Arial" pitchFamily="34" charset="0"/>
              <a:buChar char="•"/>
            </a:pPr>
            <a:r>
              <a:rPr lang="es-CO" sz="2000" dirty="0" smtClean="0"/>
              <a:t>Impactos importantes previsibles en el balance de apertura.	</a:t>
            </a:r>
          </a:p>
          <a:p>
            <a:pPr marL="357188" indent="-357188" eaLnBrk="1" hangingPunct="1">
              <a:spcBef>
                <a:spcPct val="95000"/>
              </a:spcBef>
              <a:buFont typeface="Arial" pitchFamily="34" charset="0"/>
              <a:buChar char="•"/>
            </a:pPr>
            <a:r>
              <a:rPr lang="es-CO" sz="2000" dirty="0" smtClean="0"/>
              <a:t>Pasos para la implementación. (fases, diagnóstico, capacitación, áreas implicadas, impactos en los sistemas)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88640"/>
            <a:ext cx="8077200" cy="914400"/>
          </a:xfrm>
        </p:spPr>
        <p:txBody>
          <a:bodyPr/>
          <a:lstStyle/>
          <a:p>
            <a:r>
              <a:rPr lang="es-CO" sz="3200" b="1" dirty="0" smtClean="0"/>
              <a:t>NIIF en Colombia</a:t>
            </a:r>
            <a:r>
              <a:rPr lang="en-GB" sz="3200" b="1" dirty="0" smtClean="0"/>
              <a:t/>
            </a:r>
            <a:br>
              <a:rPr lang="en-GB" sz="3200" b="1" dirty="0" smtClean="0"/>
            </a:br>
            <a:endParaRPr lang="es-CO" sz="3200" b="1" dirty="0"/>
          </a:p>
        </p:txBody>
      </p:sp>
      <p:sp>
        <p:nvSpPr>
          <p:cNvPr id="33794" name="Rectangle 2"/>
          <p:cNvSpPr>
            <a:spLocks noGrp="1" noChangeArrowheads="1"/>
          </p:cNvSpPr>
          <p:nvPr>
            <p:ph type="body" idx="4294967295"/>
          </p:nvPr>
        </p:nvSpPr>
        <p:spPr>
          <a:xfrm>
            <a:off x="3995936" y="980728"/>
            <a:ext cx="4694856" cy="4267200"/>
          </a:xfrm>
        </p:spPr>
        <p:txBody>
          <a:bodyPr/>
          <a:lstStyle/>
          <a:p>
            <a:pPr marL="0" indent="0" algn="just" defTabSz="912813">
              <a:spcBef>
                <a:spcPct val="0"/>
              </a:spcBef>
              <a:spcAft>
                <a:spcPts val="0"/>
              </a:spcAft>
              <a:buFont typeface="Wingdings" pitchFamily="2" charset="2"/>
              <a:buNone/>
            </a:pPr>
            <a:r>
              <a:rPr lang="es-ES_tradnl" sz="2000" dirty="0" smtClean="0"/>
              <a:t>En </a:t>
            </a:r>
            <a:r>
              <a:rPr lang="es-ES_tradnl" sz="2000" b="1" dirty="0" smtClean="0"/>
              <a:t>Colombia</a:t>
            </a:r>
            <a:r>
              <a:rPr lang="es-ES_tradnl" sz="2000" dirty="0" smtClean="0"/>
              <a:t> es directriz del Gobierno Nacional avanzar hacia los estándares internacionales de contabilidad. </a:t>
            </a:r>
          </a:p>
          <a:p>
            <a:pPr marL="0" indent="0" defTabSz="912813">
              <a:spcBef>
                <a:spcPct val="0"/>
              </a:spcBef>
              <a:spcAft>
                <a:spcPts val="0"/>
              </a:spcAft>
              <a:buFont typeface="Wingdings" pitchFamily="2" charset="2"/>
              <a:buNone/>
            </a:pPr>
            <a:endParaRPr lang="es-ES_tradnl" sz="2000" dirty="0" smtClean="0"/>
          </a:p>
          <a:p>
            <a:pPr marL="0" indent="0" algn="just" defTabSz="912813">
              <a:spcBef>
                <a:spcPct val="0"/>
              </a:spcBef>
              <a:spcAft>
                <a:spcPts val="0"/>
              </a:spcAft>
              <a:buFont typeface="Wingdings" pitchFamily="2" charset="2"/>
              <a:buNone/>
            </a:pPr>
            <a:r>
              <a:rPr lang="es-ES_tradnl" sz="2000" dirty="0" smtClean="0"/>
              <a:t>El 13 de julio de 2009 se expidió la </a:t>
            </a:r>
            <a:r>
              <a:rPr lang="es-ES_tradnl" sz="2000" b="1" dirty="0" smtClean="0"/>
              <a:t>Ley </a:t>
            </a:r>
            <a:br>
              <a:rPr lang="es-ES_tradnl" sz="2000" b="1" dirty="0" smtClean="0"/>
            </a:br>
            <a:r>
              <a:rPr lang="es-ES_tradnl" sz="2000" b="1" dirty="0" smtClean="0"/>
              <a:t>No. 1314</a:t>
            </a:r>
            <a:r>
              <a:rPr lang="es-ES_tradnl" sz="2000" dirty="0" smtClean="0"/>
              <a:t> mediante la cual se regulan los principios y normas de contabilidad e información financiera y de aseguramiento de información aceptados en Colombia. El CTCP y los Ministerios de Hacienda y Crédito Público y de Comercio, Industria y Turismo lideran el tema.  </a:t>
            </a:r>
          </a:p>
          <a:p>
            <a:pPr marL="0" indent="0" defTabSz="912813">
              <a:spcBef>
                <a:spcPct val="0"/>
              </a:spcBef>
              <a:spcAft>
                <a:spcPts val="0"/>
              </a:spcAft>
              <a:buFont typeface="Wingdings" pitchFamily="2" charset="2"/>
              <a:buNone/>
            </a:pPr>
            <a:endParaRPr lang="es-ES_tradnl" sz="2000" dirty="0" smtClean="0"/>
          </a:p>
          <a:p>
            <a:pPr marL="0" indent="0" defTabSz="912813">
              <a:spcBef>
                <a:spcPct val="0"/>
              </a:spcBef>
              <a:spcAft>
                <a:spcPts val="0"/>
              </a:spcAft>
              <a:buFont typeface="Wingdings" pitchFamily="2" charset="2"/>
              <a:buNone/>
            </a:pPr>
            <a:endParaRPr lang="es-CO" sz="2000" dirty="0" smtClean="0"/>
          </a:p>
        </p:txBody>
      </p:sp>
      <p:pic>
        <p:nvPicPr>
          <p:cNvPr id="33796" name="Picture 4" descr="42-16640854.jpg"/>
          <p:cNvPicPr>
            <a:picLocks noChangeAspect="1"/>
          </p:cNvPicPr>
          <p:nvPr/>
        </p:nvPicPr>
        <p:blipFill>
          <a:blip r:embed="rId3" cstate="print"/>
          <a:srcRect/>
          <a:stretch>
            <a:fillRect/>
          </a:stretch>
        </p:blipFill>
        <p:spPr bwMode="auto">
          <a:xfrm>
            <a:off x="428596" y="2428876"/>
            <a:ext cx="3146787" cy="21431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cxnSp>
        <p:nvCxnSpPr>
          <p:cNvPr id="1047" name="AutoShape 23"/>
          <p:cNvCxnSpPr>
            <a:cxnSpLocks noChangeShapeType="1"/>
          </p:cNvCxnSpPr>
          <p:nvPr/>
        </p:nvCxnSpPr>
        <p:spPr bwMode="auto">
          <a:xfrm>
            <a:off x="775498" y="1844947"/>
            <a:ext cx="7143800" cy="1588"/>
          </a:xfrm>
          <a:prstGeom prst="straightConnector1">
            <a:avLst/>
          </a:prstGeom>
          <a:noFill/>
          <a:ln w="9525">
            <a:solidFill>
              <a:srgbClr val="000000"/>
            </a:solidFill>
            <a:round/>
            <a:headEnd/>
            <a:tailEnd type="triangle" w="med" len="med"/>
          </a:ln>
        </p:spPr>
      </p:cxnSp>
      <p:sp>
        <p:nvSpPr>
          <p:cNvPr id="1048" name="AutoShape 24"/>
          <p:cNvSpPr>
            <a:spLocks noChangeArrowheads="1"/>
          </p:cNvSpPr>
          <p:nvPr/>
        </p:nvSpPr>
        <p:spPr bwMode="auto">
          <a:xfrm>
            <a:off x="275432" y="2060849"/>
            <a:ext cx="1571636" cy="25717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ts val="1000"/>
              </a:spcAft>
            </a:pPr>
            <a:r>
              <a:rPr kumimoji="0" lang="es-CO" sz="1300" b="1" i="0" u="none" strike="noStrike" cap="none" normalizeH="0" baseline="0" dirty="0" smtClean="0">
                <a:ln>
                  <a:noFill/>
                </a:ln>
                <a:solidFill>
                  <a:schemeClr val="tx1"/>
                </a:solidFill>
                <a:effectLst/>
                <a:latin typeface="+mj-lt"/>
              </a:rPr>
              <a:t>CTCP tenía 6 meses para revisar inicialmente las NIC y presentar  un plan de trabajo al </a:t>
            </a:r>
            <a:r>
              <a:rPr lang="es-CO" sz="1300" b="1" dirty="0" smtClean="0">
                <a:latin typeface="+mj-lt"/>
              </a:rPr>
              <a:t>Ministerio de Comercio, Industria y Turismo</a:t>
            </a:r>
          </a:p>
        </p:txBody>
      </p:sp>
      <p:cxnSp>
        <p:nvCxnSpPr>
          <p:cNvPr id="1049" name="AutoShape 25"/>
          <p:cNvCxnSpPr>
            <a:cxnSpLocks noChangeShapeType="1"/>
          </p:cNvCxnSpPr>
          <p:nvPr/>
        </p:nvCxnSpPr>
        <p:spPr bwMode="auto">
          <a:xfrm flipV="1">
            <a:off x="4418836" y="1300515"/>
            <a:ext cx="0" cy="539750"/>
          </a:xfrm>
          <a:prstGeom prst="straightConnector1">
            <a:avLst/>
          </a:prstGeom>
          <a:noFill/>
          <a:ln w="9525">
            <a:solidFill>
              <a:srgbClr val="000000"/>
            </a:solidFill>
            <a:round/>
            <a:headEnd/>
            <a:tailEnd type="triangle" w="med" len="med"/>
          </a:ln>
        </p:spPr>
      </p:cxnSp>
      <p:cxnSp>
        <p:nvCxnSpPr>
          <p:cNvPr id="1050" name="AutoShape 26"/>
          <p:cNvCxnSpPr>
            <a:cxnSpLocks noChangeShapeType="1"/>
          </p:cNvCxnSpPr>
          <p:nvPr/>
        </p:nvCxnSpPr>
        <p:spPr bwMode="auto">
          <a:xfrm flipV="1">
            <a:off x="1347002" y="1306785"/>
            <a:ext cx="0" cy="539750"/>
          </a:xfrm>
          <a:prstGeom prst="straightConnector1">
            <a:avLst/>
          </a:prstGeom>
          <a:noFill/>
          <a:ln w="9525">
            <a:solidFill>
              <a:srgbClr val="000000"/>
            </a:solidFill>
            <a:round/>
            <a:headEnd/>
            <a:tailEnd type="triangle" w="med" len="med"/>
          </a:ln>
        </p:spPr>
      </p:cxnSp>
      <p:cxnSp>
        <p:nvCxnSpPr>
          <p:cNvPr id="1051" name="AutoShape 27"/>
          <p:cNvCxnSpPr>
            <a:cxnSpLocks noChangeShapeType="1"/>
          </p:cNvCxnSpPr>
          <p:nvPr/>
        </p:nvCxnSpPr>
        <p:spPr bwMode="auto">
          <a:xfrm flipV="1">
            <a:off x="5276092" y="1300515"/>
            <a:ext cx="0" cy="539750"/>
          </a:xfrm>
          <a:prstGeom prst="straightConnector1">
            <a:avLst/>
          </a:prstGeom>
          <a:noFill/>
          <a:ln w="9525">
            <a:solidFill>
              <a:srgbClr val="000000"/>
            </a:solidFill>
            <a:round/>
            <a:headEnd/>
            <a:tailEnd type="triangle" w="med" len="med"/>
          </a:ln>
        </p:spPr>
      </p:cxnSp>
      <p:cxnSp>
        <p:nvCxnSpPr>
          <p:cNvPr id="1052" name="AutoShape 28"/>
          <p:cNvCxnSpPr>
            <a:cxnSpLocks noChangeShapeType="1"/>
          </p:cNvCxnSpPr>
          <p:nvPr/>
        </p:nvCxnSpPr>
        <p:spPr bwMode="auto">
          <a:xfrm flipV="1">
            <a:off x="6490538" y="1300515"/>
            <a:ext cx="0" cy="539750"/>
          </a:xfrm>
          <a:prstGeom prst="straightConnector1">
            <a:avLst/>
          </a:prstGeom>
          <a:noFill/>
          <a:ln w="9525">
            <a:solidFill>
              <a:srgbClr val="000000"/>
            </a:solidFill>
            <a:round/>
            <a:headEnd/>
            <a:tailEnd type="triangle" w="med" len="med"/>
          </a:ln>
        </p:spPr>
      </p:cxnSp>
      <p:cxnSp>
        <p:nvCxnSpPr>
          <p:cNvPr id="1053" name="AutoShape 29"/>
          <p:cNvCxnSpPr>
            <a:cxnSpLocks noChangeShapeType="1"/>
          </p:cNvCxnSpPr>
          <p:nvPr/>
        </p:nvCxnSpPr>
        <p:spPr bwMode="auto">
          <a:xfrm flipV="1">
            <a:off x="7730634" y="1300515"/>
            <a:ext cx="0" cy="539750"/>
          </a:xfrm>
          <a:prstGeom prst="straightConnector1">
            <a:avLst/>
          </a:prstGeom>
          <a:noFill/>
          <a:ln w="9525">
            <a:solidFill>
              <a:srgbClr val="000000"/>
            </a:solidFill>
            <a:round/>
            <a:headEnd/>
            <a:tailEnd type="triangle" w="med" len="med"/>
          </a:ln>
        </p:spPr>
      </p:cxnSp>
      <p:cxnSp>
        <p:nvCxnSpPr>
          <p:cNvPr id="1054" name="AutoShape 30"/>
          <p:cNvCxnSpPr>
            <a:cxnSpLocks noChangeShapeType="1"/>
          </p:cNvCxnSpPr>
          <p:nvPr/>
        </p:nvCxnSpPr>
        <p:spPr bwMode="auto">
          <a:xfrm flipV="1">
            <a:off x="2632886" y="1300515"/>
            <a:ext cx="0" cy="539750"/>
          </a:xfrm>
          <a:prstGeom prst="straightConnector1">
            <a:avLst/>
          </a:prstGeom>
          <a:noFill/>
          <a:ln w="9525">
            <a:solidFill>
              <a:srgbClr val="000000"/>
            </a:solidFill>
            <a:round/>
            <a:headEnd/>
            <a:tailEnd type="triangle" w="med" len="med"/>
          </a:ln>
        </p:spPr>
      </p:cxnSp>
      <p:sp>
        <p:nvSpPr>
          <p:cNvPr id="1055" name="AutoShape 31"/>
          <p:cNvSpPr>
            <a:spLocks noChangeArrowheads="1"/>
          </p:cNvSpPr>
          <p:nvPr/>
        </p:nvSpPr>
        <p:spPr bwMode="auto">
          <a:xfrm>
            <a:off x="1989944" y="2060849"/>
            <a:ext cx="1428760" cy="159336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s-CO" sz="1300" b="1" dirty="0" smtClean="0"/>
              <a:t>CTCP tenía 24 meses para la  ejecución del plan de trabajo</a:t>
            </a:r>
            <a:endParaRPr lang="es-CO" sz="1300" b="1" dirty="0"/>
          </a:p>
        </p:txBody>
      </p:sp>
      <p:sp>
        <p:nvSpPr>
          <p:cNvPr id="1056" name="AutoShape 32"/>
          <p:cNvSpPr>
            <a:spLocks noChangeArrowheads="1"/>
          </p:cNvSpPr>
          <p:nvPr/>
        </p:nvSpPr>
        <p:spPr bwMode="auto">
          <a:xfrm>
            <a:off x="7269634" y="2047106"/>
            <a:ext cx="1181080" cy="159335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s-CO" sz="1300" b="1" dirty="0" smtClean="0"/>
              <a:t>Entrada en vigencia de la norma</a:t>
            </a:r>
            <a:endParaRPr lang="es-CO" sz="1300" b="1" dirty="0"/>
          </a:p>
        </p:txBody>
      </p:sp>
      <p:sp>
        <p:nvSpPr>
          <p:cNvPr id="1057" name="Text Box 33"/>
          <p:cNvSpPr txBox="1">
            <a:spLocks noChangeArrowheads="1"/>
          </p:cNvSpPr>
          <p:nvPr/>
        </p:nvSpPr>
        <p:spPr bwMode="auto">
          <a:xfrm>
            <a:off x="714348" y="1690688"/>
            <a:ext cx="8286808" cy="238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tabLst>
                <a:tab pos="438150" algn="l"/>
                <a:tab pos="1257300" algn="l"/>
                <a:tab pos="2695575" algn="l"/>
                <a:tab pos="3305175" algn="l"/>
                <a:tab pos="4124325" algn="l"/>
                <a:tab pos="5562600" algn="l"/>
                <a:tab pos="6724650" algn="l"/>
              </a:tabLst>
            </a:pPr>
            <a:r>
              <a:rPr kumimoji="0" lang="es-CO" sz="1400" b="1" i="1" u="none" strike="noStrike" cap="none" normalizeH="0" baseline="0" dirty="0" smtClean="0">
                <a:ln>
                  <a:noFill/>
                </a:ln>
                <a:solidFill>
                  <a:schemeClr val="tx1"/>
                </a:solidFill>
                <a:effectLst/>
                <a:latin typeface="Georgia" pitchFamily="18" charset="0"/>
              </a:rPr>
              <a:t>Ene 1/10              Julio </a:t>
            </a:r>
            <a:r>
              <a:rPr lang="es-CO" sz="1400" b="1" i="1" dirty="0" smtClean="0">
                <a:latin typeface="Georgia" pitchFamily="18" charset="0"/>
              </a:rPr>
              <a:t>1/10                   Julio 1/12    </a:t>
            </a:r>
            <a:r>
              <a:rPr lang="es-CO" sz="1400" b="1" i="1" dirty="0" err="1" smtClean="0">
                <a:latin typeface="Georgia" pitchFamily="18" charset="0"/>
              </a:rPr>
              <a:t>Dic</a:t>
            </a:r>
            <a:r>
              <a:rPr lang="es-CO" sz="1400" b="1" i="1" dirty="0" smtClean="0">
                <a:latin typeface="Georgia" pitchFamily="18" charset="0"/>
              </a:rPr>
              <a:t> 31/12       </a:t>
            </a:r>
            <a:r>
              <a:rPr kumimoji="0" lang="es-CO" sz="1400" b="1" i="1" u="none" strike="noStrike" cap="none" normalizeH="0" baseline="0" dirty="0" err="1" smtClean="0">
                <a:ln>
                  <a:noFill/>
                </a:ln>
                <a:solidFill>
                  <a:schemeClr val="tx1"/>
                </a:solidFill>
                <a:effectLst/>
                <a:latin typeface="Georgia" pitchFamily="18" charset="0"/>
              </a:rPr>
              <a:t>Dic</a:t>
            </a:r>
            <a:r>
              <a:rPr kumimoji="0" lang="es-CO" sz="1400" b="1" i="1" u="none" strike="noStrike" cap="none" normalizeH="0" baseline="0" dirty="0" smtClean="0">
                <a:ln>
                  <a:noFill/>
                </a:ln>
                <a:solidFill>
                  <a:schemeClr val="tx1"/>
                </a:solidFill>
                <a:effectLst/>
                <a:latin typeface="Georgia" pitchFamily="18" charset="0"/>
              </a:rPr>
              <a:t> 31/13          </a:t>
            </a:r>
            <a:r>
              <a:rPr kumimoji="0" lang="es-CO" sz="1400" b="1" i="1" u="none" strike="noStrike" cap="none" normalizeH="0" baseline="0" dirty="0" err="1" smtClean="0">
                <a:ln>
                  <a:noFill/>
                </a:ln>
                <a:solidFill>
                  <a:schemeClr val="tx1"/>
                </a:solidFill>
                <a:effectLst/>
                <a:latin typeface="Georgia" pitchFamily="18" charset="0"/>
              </a:rPr>
              <a:t>Dic</a:t>
            </a:r>
            <a:r>
              <a:rPr kumimoji="0" lang="es-CO" sz="1400" b="1" i="1" u="none" strike="noStrike" cap="none" normalizeH="0" baseline="0" dirty="0" smtClean="0">
                <a:ln>
                  <a:noFill/>
                </a:ln>
                <a:solidFill>
                  <a:schemeClr val="tx1"/>
                </a:solidFill>
                <a:effectLst/>
                <a:latin typeface="Georgia" pitchFamily="18" charset="0"/>
              </a:rPr>
              <a:t> 31/14</a:t>
            </a:r>
            <a:endParaRPr kumimoji="0" lang="en-US" sz="1400" b="0" i="0" u="none" strike="noStrike" cap="none" normalizeH="0" baseline="0" dirty="0" smtClean="0">
              <a:ln>
                <a:noFill/>
              </a:ln>
              <a:solidFill>
                <a:schemeClr val="tx1"/>
              </a:solidFill>
              <a:effectLst/>
              <a:latin typeface="Georgia" pitchFamily="18" charset="0"/>
            </a:endParaRPr>
          </a:p>
        </p:txBody>
      </p:sp>
      <p:cxnSp>
        <p:nvCxnSpPr>
          <p:cNvPr id="18" name="AutoShape 25"/>
          <p:cNvCxnSpPr>
            <a:cxnSpLocks noChangeShapeType="1"/>
          </p:cNvCxnSpPr>
          <p:nvPr/>
        </p:nvCxnSpPr>
        <p:spPr bwMode="auto">
          <a:xfrm flipV="1">
            <a:off x="3418704" y="1300515"/>
            <a:ext cx="0" cy="539750"/>
          </a:xfrm>
          <a:prstGeom prst="straightConnector1">
            <a:avLst/>
          </a:prstGeom>
          <a:noFill/>
          <a:ln w="9525">
            <a:solidFill>
              <a:srgbClr val="000000"/>
            </a:solidFill>
            <a:round/>
            <a:headEnd/>
            <a:tailEnd type="triangle" w="med" len="med"/>
          </a:ln>
        </p:spPr>
      </p:cxnSp>
      <p:sp>
        <p:nvSpPr>
          <p:cNvPr id="21" name="TextBox 20"/>
          <p:cNvSpPr txBox="1"/>
          <p:nvPr/>
        </p:nvSpPr>
        <p:spPr>
          <a:xfrm>
            <a:off x="4788024" y="4941168"/>
            <a:ext cx="1080745" cy="646331"/>
          </a:xfrm>
          <a:prstGeom prst="rect">
            <a:avLst/>
          </a:prstGeom>
          <a:noFill/>
        </p:spPr>
        <p:txBody>
          <a:bodyPr wrap="none" rtlCol="0">
            <a:spAutoFit/>
          </a:bodyPr>
          <a:lstStyle/>
          <a:p>
            <a:pPr algn="ctr"/>
            <a:r>
              <a:rPr lang="es-CO" sz="1200" b="1" dirty="0" smtClean="0">
                <a:latin typeface="Georgia" pitchFamily="18" charset="0"/>
              </a:rPr>
              <a:t>Balance de </a:t>
            </a:r>
          </a:p>
          <a:p>
            <a:pPr algn="ctr"/>
            <a:r>
              <a:rPr lang="es-CO" sz="1200" b="1" dirty="0" smtClean="0">
                <a:latin typeface="Georgia" pitchFamily="18" charset="0"/>
              </a:rPr>
              <a:t>apertura </a:t>
            </a:r>
          </a:p>
          <a:p>
            <a:pPr algn="ctr"/>
            <a:endParaRPr lang="en-US" sz="1200" b="1" dirty="0">
              <a:latin typeface="Georgia" pitchFamily="18" charset="0"/>
            </a:endParaRPr>
          </a:p>
        </p:txBody>
      </p:sp>
      <p:sp>
        <p:nvSpPr>
          <p:cNvPr id="23" name="TextBox 22"/>
          <p:cNvSpPr txBox="1"/>
          <p:nvPr/>
        </p:nvSpPr>
        <p:spPr>
          <a:xfrm>
            <a:off x="6055453" y="4846931"/>
            <a:ext cx="1292341" cy="461665"/>
          </a:xfrm>
          <a:prstGeom prst="rect">
            <a:avLst/>
          </a:prstGeom>
          <a:noFill/>
        </p:spPr>
        <p:txBody>
          <a:bodyPr wrap="none" rtlCol="0">
            <a:spAutoFit/>
          </a:bodyPr>
          <a:lstStyle/>
          <a:p>
            <a:pPr algn="ctr"/>
            <a:r>
              <a:rPr lang="es-CO" sz="1200" b="1" dirty="0" err="1" smtClean="0">
                <a:latin typeface="Georgia" pitchFamily="18" charset="0"/>
              </a:rPr>
              <a:t>EFs</a:t>
            </a:r>
            <a:r>
              <a:rPr lang="es-CO" sz="1200" b="1" dirty="0" smtClean="0">
                <a:latin typeface="Georgia" pitchFamily="18" charset="0"/>
              </a:rPr>
              <a:t> </a:t>
            </a:r>
          </a:p>
          <a:p>
            <a:pPr algn="ctr"/>
            <a:r>
              <a:rPr lang="es-CO" sz="1200" b="1" dirty="0" smtClean="0">
                <a:latin typeface="Georgia" pitchFamily="18" charset="0"/>
              </a:rPr>
              <a:t>Comparativos</a:t>
            </a:r>
            <a:endParaRPr lang="en-US" sz="1200" b="1" dirty="0">
              <a:latin typeface="Georgia" pitchFamily="18" charset="0"/>
            </a:endParaRPr>
          </a:p>
        </p:txBody>
      </p:sp>
      <p:sp>
        <p:nvSpPr>
          <p:cNvPr id="24" name="TextBox 23"/>
          <p:cNvSpPr txBox="1"/>
          <p:nvPr/>
        </p:nvSpPr>
        <p:spPr>
          <a:xfrm>
            <a:off x="7652426" y="4846931"/>
            <a:ext cx="942887" cy="461665"/>
          </a:xfrm>
          <a:prstGeom prst="rect">
            <a:avLst/>
          </a:prstGeom>
          <a:noFill/>
        </p:spPr>
        <p:txBody>
          <a:bodyPr wrap="none" rtlCol="0">
            <a:spAutoFit/>
          </a:bodyPr>
          <a:lstStyle/>
          <a:p>
            <a:pPr algn="ctr"/>
            <a:r>
              <a:rPr lang="es-CO" sz="1200" b="1" dirty="0" err="1" smtClean="0">
                <a:latin typeface="Georgia" pitchFamily="18" charset="0"/>
              </a:rPr>
              <a:t>EFs</a:t>
            </a:r>
            <a:r>
              <a:rPr lang="es-CO" sz="1200" b="1" dirty="0" smtClean="0">
                <a:latin typeface="Georgia" pitchFamily="18" charset="0"/>
              </a:rPr>
              <a:t> </a:t>
            </a:r>
          </a:p>
          <a:p>
            <a:pPr algn="ctr"/>
            <a:r>
              <a:rPr lang="es-CO" sz="1200" b="1" dirty="0" smtClean="0">
                <a:latin typeface="Georgia" pitchFamily="18" charset="0"/>
              </a:rPr>
              <a:t>Adopción</a:t>
            </a:r>
            <a:endParaRPr lang="en-US" sz="1200" b="1" dirty="0">
              <a:latin typeface="Georgia" pitchFamily="18" charset="0"/>
            </a:endParaRPr>
          </a:p>
        </p:txBody>
      </p:sp>
      <p:cxnSp>
        <p:nvCxnSpPr>
          <p:cNvPr id="27" name="AutoShape 23"/>
          <p:cNvCxnSpPr>
            <a:cxnSpLocks noChangeShapeType="1"/>
          </p:cNvCxnSpPr>
          <p:nvPr/>
        </p:nvCxnSpPr>
        <p:spPr bwMode="auto">
          <a:xfrm>
            <a:off x="3940596" y="4863013"/>
            <a:ext cx="4510118" cy="1588"/>
          </a:xfrm>
          <a:prstGeom prst="straightConnector1">
            <a:avLst/>
          </a:prstGeom>
          <a:noFill/>
          <a:ln w="9525">
            <a:solidFill>
              <a:srgbClr val="000000"/>
            </a:solidFill>
            <a:round/>
            <a:headEnd/>
            <a:tailEnd type="triangle" w="med" len="med"/>
          </a:ln>
        </p:spPr>
      </p:cxnSp>
      <p:sp>
        <p:nvSpPr>
          <p:cNvPr id="30" name="Down Arrow 29"/>
          <p:cNvSpPr/>
          <p:nvPr/>
        </p:nvSpPr>
        <p:spPr>
          <a:xfrm>
            <a:off x="5133216" y="3814185"/>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6363096" y="3814185"/>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7776422" y="3814185"/>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p:cNvSpPr>
            <a:spLocks noGrp="1"/>
          </p:cNvSpPr>
          <p:nvPr>
            <p:ph type="title"/>
          </p:nvPr>
        </p:nvSpPr>
        <p:spPr>
          <a:xfrm>
            <a:off x="539552" y="260648"/>
            <a:ext cx="8077200" cy="914400"/>
          </a:xfrm>
        </p:spPr>
        <p:txBody>
          <a:bodyPr/>
          <a:lstStyle/>
          <a:p>
            <a:r>
              <a:rPr lang="en-GB" sz="3200" b="1" dirty="0" smtClean="0"/>
              <a:t>NIIF en Colombia (</a:t>
            </a:r>
            <a:r>
              <a:rPr lang="en-GB" sz="3200" b="1" dirty="0" err="1" smtClean="0"/>
              <a:t>Ley</a:t>
            </a:r>
            <a:r>
              <a:rPr lang="en-GB" sz="3200" b="1" dirty="0" smtClean="0"/>
              <a:t> 1314)</a:t>
            </a:r>
            <a:endParaRPr lang="es-CO" sz="3200" b="1" dirty="0"/>
          </a:p>
        </p:txBody>
      </p:sp>
      <p:sp>
        <p:nvSpPr>
          <p:cNvPr id="28" name="AutoShape 31"/>
          <p:cNvSpPr>
            <a:spLocks noChangeArrowheads="1"/>
          </p:cNvSpPr>
          <p:nvPr/>
        </p:nvSpPr>
        <p:spPr bwMode="auto">
          <a:xfrm>
            <a:off x="3635896" y="2060848"/>
            <a:ext cx="1640196" cy="159335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pPr>
            <a:r>
              <a:rPr lang="es-CO" sz="1300" b="1" dirty="0" smtClean="0"/>
              <a:t>Promulgación. La vigencia será el 1 de enero del segundo año gravable siguiente</a:t>
            </a:r>
            <a:r>
              <a:rPr lang="en-US" sz="1300" b="1" dirty="0" smtClean="0"/>
              <a:t>.</a:t>
            </a:r>
            <a:endParaRPr lang="en-US" sz="13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539552" y="764704"/>
            <a:ext cx="6336704" cy="4063817"/>
          </a:xfrm>
          <a:prstGeom prst="rect">
            <a:avLst/>
          </a:prstGeom>
          <a:noFill/>
          <a:ln w="9525">
            <a:noFill/>
            <a:miter lim="800000"/>
            <a:headEnd/>
            <a:tailEnd/>
          </a:ln>
          <a:effectLst/>
        </p:spPr>
      </p:pic>
      <p:sp>
        <p:nvSpPr>
          <p:cNvPr id="7" name="Rectangle 20"/>
          <p:cNvSpPr>
            <a:spLocks noChangeArrowheads="1"/>
          </p:cNvSpPr>
          <p:nvPr/>
        </p:nvSpPr>
        <p:spPr bwMode="auto">
          <a:xfrm>
            <a:off x="300436" y="40566"/>
            <a:ext cx="858709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s-CO" sz="3200" b="1" dirty="0" smtClean="0">
                <a:latin typeface="+mj-lt"/>
                <a:ea typeface="+mj-ea"/>
                <a:cs typeface="+mj-cs"/>
              </a:rPr>
              <a:t>Lo que dice el CTCP sobre la aplicación de las IFRS</a:t>
            </a:r>
            <a:endParaRPr lang="es-CO" sz="3200" b="1" dirty="0">
              <a:latin typeface="+mj-lt"/>
              <a:ea typeface="+mj-ea"/>
              <a:cs typeface="+mj-cs"/>
            </a:endParaRPr>
          </a:p>
        </p:txBody>
      </p:sp>
      <p:pic>
        <p:nvPicPr>
          <p:cNvPr id="52227" name="Picture 3"/>
          <p:cNvPicPr>
            <a:picLocks noChangeAspect="1" noChangeArrowheads="1"/>
          </p:cNvPicPr>
          <p:nvPr/>
        </p:nvPicPr>
        <p:blipFill>
          <a:blip r:embed="rId4" cstate="print"/>
          <a:srcRect/>
          <a:stretch>
            <a:fillRect/>
          </a:stretch>
        </p:blipFill>
        <p:spPr bwMode="auto">
          <a:xfrm>
            <a:off x="323528" y="4797152"/>
            <a:ext cx="8310164" cy="3182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188640"/>
            <a:ext cx="8077200" cy="914400"/>
          </a:xfrm>
        </p:spPr>
        <p:txBody>
          <a:bodyPr/>
          <a:lstStyle/>
          <a:p>
            <a:pPr eaLnBrk="1" hangingPunct="1"/>
            <a:r>
              <a:rPr lang="en-GB" sz="3200" b="1" dirty="0" smtClean="0"/>
              <a:t>Agenda</a:t>
            </a:r>
          </a:p>
        </p:txBody>
      </p:sp>
      <p:sp>
        <p:nvSpPr>
          <p:cNvPr id="27651" name="Rectangle 3"/>
          <p:cNvSpPr>
            <a:spLocks noGrp="1" noChangeArrowheads="1"/>
          </p:cNvSpPr>
          <p:nvPr>
            <p:ph sz="quarter" idx="15"/>
          </p:nvPr>
        </p:nvSpPr>
        <p:spPr>
          <a:xfrm>
            <a:off x="510540" y="1428736"/>
            <a:ext cx="8077200" cy="3440424"/>
          </a:xfrm>
        </p:spPr>
        <p:txBody>
          <a:bodyPr>
            <a:normAutofit/>
          </a:bodyPr>
          <a:lstStyle/>
          <a:p>
            <a:pPr marL="360363" indent="-360363">
              <a:spcBef>
                <a:spcPct val="95000"/>
              </a:spcBef>
              <a:buFont typeface="Arial" pitchFamily="34" charset="0"/>
              <a:buChar char="•"/>
            </a:pPr>
            <a:r>
              <a:rPr lang="es-CO" sz="2000" dirty="0" smtClean="0"/>
              <a:t>Generalidades sobre las NIIF Plenas y las NIIF para Pymes. </a:t>
            </a:r>
          </a:p>
          <a:p>
            <a:pPr marL="357188" indent="-357188">
              <a:spcBef>
                <a:spcPct val="95000"/>
              </a:spcBef>
              <a:buFont typeface="Arial" pitchFamily="34" charset="0"/>
              <a:buChar char="•"/>
            </a:pPr>
            <a:r>
              <a:rPr lang="es-CO" sz="2000" dirty="0" smtClean="0"/>
              <a:t>NIIF en Colombia. (grupos de empresas, cronograma).</a:t>
            </a:r>
          </a:p>
          <a:p>
            <a:pPr marL="360363" indent="-360363">
              <a:spcBef>
                <a:spcPct val="95000"/>
              </a:spcBef>
              <a:buFont typeface="Arial" pitchFamily="34" charset="0"/>
              <a:buChar char="•"/>
            </a:pPr>
            <a:r>
              <a:rPr lang="es-CO" sz="2000" dirty="0" smtClean="0"/>
              <a:t>Diferencias importantes entre COLGAAP, IFRS Plenas e IFRS para Pymes. </a:t>
            </a:r>
          </a:p>
          <a:p>
            <a:pPr marL="355600" indent="-273050">
              <a:spcBef>
                <a:spcPct val="95000"/>
              </a:spcBef>
              <a:buFont typeface="Arial" pitchFamily="34" charset="0"/>
              <a:buChar char="•"/>
            </a:pPr>
            <a:r>
              <a:rPr lang="es-CO" sz="2000" dirty="0" smtClean="0"/>
              <a:t>Impactos importantes previsibles en el balance de apertura.	</a:t>
            </a:r>
          </a:p>
          <a:p>
            <a:pPr marL="357188" indent="-357188" eaLnBrk="1" hangingPunct="1">
              <a:spcBef>
                <a:spcPct val="95000"/>
              </a:spcBef>
              <a:buFont typeface="Arial" pitchFamily="34" charset="0"/>
              <a:buChar char="•"/>
            </a:pPr>
            <a:r>
              <a:rPr lang="es-CO" sz="2000" dirty="0" smtClean="0"/>
              <a:t>Pasos para la implementación. (fases, diagnóstico, capacitación, áreas implicadas, impactos en los sistemas)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cxnSp>
        <p:nvCxnSpPr>
          <p:cNvPr id="1047" name="AutoShape 23"/>
          <p:cNvCxnSpPr>
            <a:cxnSpLocks noChangeShapeType="1"/>
          </p:cNvCxnSpPr>
          <p:nvPr/>
        </p:nvCxnSpPr>
        <p:spPr bwMode="auto">
          <a:xfrm>
            <a:off x="780086" y="2013911"/>
            <a:ext cx="7143800" cy="1588"/>
          </a:xfrm>
          <a:prstGeom prst="straightConnector1">
            <a:avLst/>
          </a:prstGeom>
          <a:noFill/>
          <a:ln w="9525">
            <a:solidFill>
              <a:srgbClr val="000000"/>
            </a:solidFill>
            <a:round/>
            <a:headEnd/>
            <a:tailEnd type="triangle" w="med" len="med"/>
          </a:ln>
        </p:spPr>
      </p:cxnSp>
      <p:sp>
        <p:nvSpPr>
          <p:cNvPr id="1048" name="AutoShape 24"/>
          <p:cNvSpPr>
            <a:spLocks noChangeArrowheads="1"/>
          </p:cNvSpPr>
          <p:nvPr/>
        </p:nvSpPr>
        <p:spPr bwMode="auto">
          <a:xfrm>
            <a:off x="994400" y="2348880"/>
            <a:ext cx="2071702" cy="66516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300" b="1" i="0" u="none" strike="noStrike" cap="none" normalizeH="0" baseline="0" dirty="0" smtClean="0">
                <a:ln>
                  <a:noFill/>
                </a:ln>
                <a:solidFill>
                  <a:schemeClr val="tx1"/>
                </a:solidFill>
                <a:effectLst/>
              </a:rPr>
              <a:t>Etapa de adaptación y evaluación</a:t>
            </a:r>
            <a:endParaRPr kumimoji="0" lang="es-CO" sz="1300" b="0" i="0" u="none" strike="noStrike" cap="none" normalizeH="0" baseline="0" dirty="0" smtClean="0">
              <a:ln>
                <a:noFill/>
              </a:ln>
              <a:solidFill>
                <a:schemeClr val="tx1"/>
              </a:solidFill>
              <a:effectLst/>
            </a:endParaRPr>
          </a:p>
        </p:txBody>
      </p:sp>
      <p:cxnSp>
        <p:nvCxnSpPr>
          <p:cNvPr id="1049" name="AutoShape 25"/>
          <p:cNvCxnSpPr>
            <a:cxnSpLocks noChangeShapeType="1"/>
          </p:cNvCxnSpPr>
          <p:nvPr/>
        </p:nvCxnSpPr>
        <p:spPr bwMode="auto">
          <a:xfrm flipV="1">
            <a:off x="3494730" y="1478936"/>
            <a:ext cx="0" cy="539750"/>
          </a:xfrm>
          <a:prstGeom prst="straightConnector1">
            <a:avLst/>
          </a:prstGeom>
          <a:noFill/>
          <a:ln w="9525">
            <a:solidFill>
              <a:srgbClr val="000000"/>
            </a:solidFill>
            <a:round/>
            <a:headEnd/>
            <a:tailEnd type="triangle" w="med" len="med"/>
          </a:ln>
        </p:spPr>
      </p:cxnSp>
      <p:cxnSp>
        <p:nvCxnSpPr>
          <p:cNvPr id="1050" name="AutoShape 26"/>
          <p:cNvCxnSpPr>
            <a:cxnSpLocks noChangeShapeType="1"/>
          </p:cNvCxnSpPr>
          <p:nvPr/>
        </p:nvCxnSpPr>
        <p:spPr bwMode="auto">
          <a:xfrm flipV="1">
            <a:off x="780086" y="1491624"/>
            <a:ext cx="0" cy="539750"/>
          </a:xfrm>
          <a:prstGeom prst="straightConnector1">
            <a:avLst/>
          </a:prstGeom>
          <a:noFill/>
          <a:ln w="9525">
            <a:solidFill>
              <a:srgbClr val="000000"/>
            </a:solidFill>
            <a:round/>
            <a:headEnd/>
            <a:tailEnd type="triangle" w="med" len="med"/>
          </a:ln>
        </p:spPr>
      </p:cxnSp>
      <p:cxnSp>
        <p:nvCxnSpPr>
          <p:cNvPr id="1051" name="AutoShape 27"/>
          <p:cNvCxnSpPr>
            <a:cxnSpLocks noChangeShapeType="1"/>
          </p:cNvCxnSpPr>
          <p:nvPr/>
        </p:nvCxnSpPr>
        <p:spPr bwMode="auto">
          <a:xfrm flipV="1">
            <a:off x="5280680" y="1478936"/>
            <a:ext cx="0" cy="539750"/>
          </a:xfrm>
          <a:prstGeom prst="straightConnector1">
            <a:avLst/>
          </a:prstGeom>
          <a:noFill/>
          <a:ln w="9525">
            <a:solidFill>
              <a:srgbClr val="000000"/>
            </a:solidFill>
            <a:round/>
            <a:headEnd/>
            <a:tailEnd type="triangle" w="med" len="med"/>
          </a:ln>
        </p:spPr>
      </p:cxnSp>
      <p:cxnSp>
        <p:nvCxnSpPr>
          <p:cNvPr id="1052" name="AutoShape 28"/>
          <p:cNvCxnSpPr>
            <a:cxnSpLocks noChangeShapeType="1"/>
          </p:cNvCxnSpPr>
          <p:nvPr/>
        </p:nvCxnSpPr>
        <p:spPr bwMode="auto">
          <a:xfrm flipV="1">
            <a:off x="6638002" y="1478936"/>
            <a:ext cx="0" cy="539750"/>
          </a:xfrm>
          <a:prstGeom prst="straightConnector1">
            <a:avLst/>
          </a:prstGeom>
          <a:noFill/>
          <a:ln w="9525">
            <a:solidFill>
              <a:srgbClr val="000000"/>
            </a:solidFill>
            <a:round/>
            <a:headEnd/>
            <a:tailEnd type="triangle" w="med" len="med"/>
          </a:ln>
        </p:spPr>
      </p:cxnSp>
      <p:cxnSp>
        <p:nvCxnSpPr>
          <p:cNvPr id="1053" name="AutoShape 29"/>
          <p:cNvCxnSpPr>
            <a:cxnSpLocks noChangeShapeType="1"/>
          </p:cNvCxnSpPr>
          <p:nvPr/>
        </p:nvCxnSpPr>
        <p:spPr bwMode="auto">
          <a:xfrm flipV="1">
            <a:off x="7852448" y="1477336"/>
            <a:ext cx="0" cy="539750"/>
          </a:xfrm>
          <a:prstGeom prst="straightConnector1">
            <a:avLst/>
          </a:prstGeom>
          <a:noFill/>
          <a:ln w="9525">
            <a:solidFill>
              <a:srgbClr val="000000"/>
            </a:solidFill>
            <a:round/>
            <a:headEnd/>
            <a:tailEnd type="triangle" w="med" len="med"/>
          </a:ln>
        </p:spPr>
      </p:cxnSp>
      <p:cxnSp>
        <p:nvCxnSpPr>
          <p:cNvPr id="1054" name="AutoShape 30"/>
          <p:cNvCxnSpPr>
            <a:cxnSpLocks noChangeShapeType="1"/>
          </p:cNvCxnSpPr>
          <p:nvPr/>
        </p:nvCxnSpPr>
        <p:spPr bwMode="auto">
          <a:xfrm flipV="1">
            <a:off x="2065970" y="1478936"/>
            <a:ext cx="0" cy="539750"/>
          </a:xfrm>
          <a:prstGeom prst="straightConnector1">
            <a:avLst/>
          </a:prstGeom>
          <a:noFill/>
          <a:ln w="9525">
            <a:solidFill>
              <a:srgbClr val="000000"/>
            </a:solidFill>
            <a:round/>
            <a:headEnd/>
            <a:tailEnd type="triangle" w="med" len="med"/>
          </a:ln>
        </p:spPr>
      </p:cxnSp>
      <p:sp>
        <p:nvSpPr>
          <p:cNvPr id="1055" name="AutoShape 31"/>
          <p:cNvSpPr>
            <a:spLocks noChangeArrowheads="1"/>
          </p:cNvSpPr>
          <p:nvPr/>
        </p:nvSpPr>
        <p:spPr bwMode="auto">
          <a:xfrm>
            <a:off x="3851920" y="2348880"/>
            <a:ext cx="2500330" cy="66516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s-CO" sz="1300" b="1" dirty="0" smtClean="0"/>
              <a:t>Etapa de transición</a:t>
            </a:r>
            <a:endParaRPr lang="es-CO" sz="1300" b="1" dirty="0"/>
          </a:p>
        </p:txBody>
      </p:sp>
      <p:sp>
        <p:nvSpPr>
          <p:cNvPr id="1056" name="AutoShape 32"/>
          <p:cNvSpPr>
            <a:spLocks noChangeArrowheads="1"/>
          </p:cNvSpPr>
          <p:nvPr/>
        </p:nvSpPr>
        <p:spPr bwMode="auto">
          <a:xfrm>
            <a:off x="6780878" y="2348880"/>
            <a:ext cx="1214446" cy="66516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s-CO" sz="1300" b="1" dirty="0" smtClean="0"/>
              <a:t>Etapa de  adopción</a:t>
            </a:r>
            <a:endParaRPr lang="es-CO" sz="1300" b="1" dirty="0"/>
          </a:p>
        </p:txBody>
      </p:sp>
      <p:sp>
        <p:nvSpPr>
          <p:cNvPr id="1057" name="Text Box 33"/>
          <p:cNvSpPr txBox="1">
            <a:spLocks noChangeArrowheads="1"/>
          </p:cNvSpPr>
          <p:nvPr/>
        </p:nvSpPr>
        <p:spPr bwMode="auto">
          <a:xfrm>
            <a:off x="714348" y="2406647"/>
            <a:ext cx="8286808" cy="238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tab pos="438150" algn="l"/>
                <a:tab pos="1257300" algn="l"/>
                <a:tab pos="2695575" algn="l"/>
                <a:tab pos="3305175" algn="l"/>
                <a:tab pos="4124325" algn="l"/>
                <a:tab pos="5562600" algn="l"/>
                <a:tab pos="6724650" algn="l"/>
              </a:tabLst>
            </a:pPr>
            <a:r>
              <a:rPr kumimoji="0" lang="es-CO" sz="1400" b="1" i="1" u="none" strike="noStrike" cap="none" normalizeH="0" baseline="0" dirty="0" smtClean="0">
                <a:ln>
                  <a:noFill/>
                </a:ln>
                <a:solidFill>
                  <a:schemeClr val="tx1"/>
                </a:solidFill>
                <a:effectLst/>
                <a:latin typeface="Georgia" pitchFamily="18" charset="0"/>
              </a:rPr>
              <a:t>    Año 2009 	       Año 2010                 Ene 1/11    </a:t>
            </a:r>
            <a:r>
              <a:rPr kumimoji="0" lang="es-CO" sz="1400" b="1" i="1" u="none" strike="noStrike" cap="none" normalizeH="0" baseline="0" dirty="0" err="1" smtClean="0">
                <a:ln>
                  <a:noFill/>
                </a:ln>
                <a:solidFill>
                  <a:schemeClr val="tx1"/>
                </a:solidFill>
                <a:effectLst/>
                <a:latin typeface="Georgia" pitchFamily="18" charset="0"/>
              </a:rPr>
              <a:t>Dic</a:t>
            </a:r>
            <a:r>
              <a:rPr kumimoji="0" lang="es-CO" sz="1400" b="1" i="1" u="none" strike="noStrike" cap="none" normalizeH="0" baseline="0" dirty="0" smtClean="0">
                <a:ln>
                  <a:noFill/>
                </a:ln>
                <a:solidFill>
                  <a:schemeClr val="tx1"/>
                </a:solidFill>
                <a:effectLst/>
                <a:latin typeface="Georgia" pitchFamily="18" charset="0"/>
              </a:rPr>
              <a:t> 31/11                        </a:t>
            </a:r>
            <a:r>
              <a:rPr kumimoji="0" lang="es-CO" sz="1400" b="1" i="1" u="none" strike="noStrike" cap="none" normalizeH="0" baseline="0" dirty="0" err="1" smtClean="0">
                <a:ln>
                  <a:noFill/>
                </a:ln>
                <a:solidFill>
                  <a:schemeClr val="tx1"/>
                </a:solidFill>
                <a:effectLst/>
                <a:latin typeface="Georgia" pitchFamily="18" charset="0"/>
              </a:rPr>
              <a:t>Dic</a:t>
            </a:r>
            <a:r>
              <a:rPr kumimoji="0" lang="es-CO" sz="1400" b="1" i="1" u="none" strike="noStrike" cap="none" normalizeH="0" baseline="0" dirty="0" smtClean="0">
                <a:ln>
                  <a:noFill/>
                </a:ln>
                <a:solidFill>
                  <a:schemeClr val="tx1"/>
                </a:solidFill>
                <a:effectLst/>
                <a:latin typeface="Georgia" pitchFamily="18" charset="0"/>
              </a:rPr>
              <a:t> 31/12  </a:t>
            </a:r>
            <a:r>
              <a:rPr kumimoji="0" lang="es-CO" sz="1400" b="1" i="1" u="none" strike="noStrike" cap="none" normalizeH="0" baseline="0" dirty="0" err="1" smtClean="0">
                <a:ln>
                  <a:noFill/>
                </a:ln>
                <a:solidFill>
                  <a:schemeClr val="tx1"/>
                </a:solidFill>
                <a:effectLst/>
                <a:latin typeface="Georgia" pitchFamily="18" charset="0"/>
              </a:rPr>
              <a:t>Dic</a:t>
            </a:r>
            <a:r>
              <a:rPr kumimoji="0" lang="es-CO" sz="1400" b="1" i="1" u="none" strike="noStrike" cap="none" normalizeH="0" baseline="0" dirty="0" smtClean="0">
                <a:ln>
                  <a:noFill/>
                </a:ln>
                <a:solidFill>
                  <a:schemeClr val="tx1"/>
                </a:solidFill>
                <a:effectLst/>
                <a:latin typeface="Georgia" pitchFamily="18" charset="0"/>
              </a:rPr>
              <a:t> 31/13</a:t>
            </a:r>
            <a:endParaRPr kumimoji="0" lang="en-US" sz="1400" b="0" i="0" u="none" strike="noStrike" cap="none" normalizeH="0" baseline="0" dirty="0" smtClean="0">
              <a:ln>
                <a:noFill/>
              </a:ln>
              <a:solidFill>
                <a:schemeClr val="tx1"/>
              </a:solidFill>
              <a:effectLst/>
              <a:latin typeface="Georgia" pitchFamily="18" charset="0"/>
            </a:endParaRPr>
          </a:p>
        </p:txBody>
      </p:sp>
      <p:cxnSp>
        <p:nvCxnSpPr>
          <p:cNvPr id="18" name="AutoShape 25"/>
          <p:cNvCxnSpPr>
            <a:cxnSpLocks noChangeShapeType="1"/>
          </p:cNvCxnSpPr>
          <p:nvPr/>
        </p:nvCxnSpPr>
        <p:spPr bwMode="auto">
          <a:xfrm flipV="1">
            <a:off x="3566168" y="3799861"/>
            <a:ext cx="0" cy="539750"/>
          </a:xfrm>
          <a:prstGeom prst="straightConnector1">
            <a:avLst/>
          </a:prstGeom>
          <a:noFill/>
          <a:ln w="9525">
            <a:solidFill>
              <a:srgbClr val="000000"/>
            </a:solidFill>
            <a:round/>
            <a:headEnd/>
            <a:tailEnd type="triangle" w="med" len="med"/>
          </a:ln>
        </p:spPr>
      </p:cxnSp>
      <p:sp>
        <p:nvSpPr>
          <p:cNvPr id="19" name="TextBox 18"/>
          <p:cNvSpPr txBox="1"/>
          <p:nvPr/>
        </p:nvSpPr>
        <p:spPr>
          <a:xfrm>
            <a:off x="3172761" y="4371365"/>
            <a:ext cx="950901" cy="646331"/>
          </a:xfrm>
          <a:prstGeom prst="rect">
            <a:avLst/>
          </a:prstGeom>
          <a:noFill/>
        </p:spPr>
        <p:txBody>
          <a:bodyPr wrap="none" rtlCol="0">
            <a:spAutoFit/>
          </a:bodyPr>
          <a:lstStyle/>
          <a:p>
            <a:pPr algn="ctr"/>
            <a:r>
              <a:rPr lang="es-CO" sz="1200" b="1" dirty="0" smtClean="0"/>
              <a:t>Balance de  </a:t>
            </a:r>
          </a:p>
          <a:p>
            <a:pPr algn="ctr"/>
            <a:r>
              <a:rPr lang="es-CO" sz="1200" b="1" dirty="0" smtClean="0"/>
              <a:t>apertura </a:t>
            </a:r>
          </a:p>
          <a:p>
            <a:pPr algn="ctr"/>
            <a:r>
              <a:rPr lang="es-CO" sz="1200" b="1" dirty="0" smtClean="0"/>
              <a:t>de prueba</a:t>
            </a:r>
            <a:endParaRPr lang="en-US" sz="1200" b="1" dirty="0"/>
          </a:p>
        </p:txBody>
      </p:sp>
      <p:sp>
        <p:nvSpPr>
          <p:cNvPr id="21" name="TextBox 20"/>
          <p:cNvSpPr txBox="1"/>
          <p:nvPr/>
        </p:nvSpPr>
        <p:spPr>
          <a:xfrm>
            <a:off x="4946167" y="4442803"/>
            <a:ext cx="950901" cy="646331"/>
          </a:xfrm>
          <a:prstGeom prst="rect">
            <a:avLst/>
          </a:prstGeom>
          <a:noFill/>
        </p:spPr>
        <p:txBody>
          <a:bodyPr wrap="none" rtlCol="0">
            <a:spAutoFit/>
          </a:bodyPr>
          <a:lstStyle/>
          <a:p>
            <a:pPr algn="ctr"/>
            <a:r>
              <a:rPr lang="es-CO" sz="1200" b="1" dirty="0" smtClean="0"/>
              <a:t>Balance de  </a:t>
            </a:r>
          </a:p>
          <a:p>
            <a:pPr algn="ctr"/>
            <a:r>
              <a:rPr lang="es-CO" sz="1200" b="1" dirty="0" smtClean="0"/>
              <a:t>apertura </a:t>
            </a:r>
          </a:p>
          <a:p>
            <a:pPr algn="ctr"/>
            <a:endParaRPr lang="en-US" sz="1200" b="1" dirty="0"/>
          </a:p>
        </p:txBody>
      </p:sp>
      <p:sp>
        <p:nvSpPr>
          <p:cNvPr id="23" name="TextBox 22"/>
          <p:cNvSpPr txBox="1"/>
          <p:nvPr/>
        </p:nvSpPr>
        <p:spPr>
          <a:xfrm>
            <a:off x="6409191" y="4442803"/>
            <a:ext cx="1046504" cy="461665"/>
          </a:xfrm>
          <a:prstGeom prst="rect">
            <a:avLst/>
          </a:prstGeom>
          <a:noFill/>
        </p:spPr>
        <p:txBody>
          <a:bodyPr wrap="none" rtlCol="0">
            <a:spAutoFit/>
          </a:bodyPr>
          <a:lstStyle/>
          <a:p>
            <a:pPr algn="ctr"/>
            <a:r>
              <a:rPr lang="es-CO" sz="1200" b="1" dirty="0" err="1" smtClean="0"/>
              <a:t>EFs</a:t>
            </a:r>
            <a:r>
              <a:rPr lang="es-CO" sz="1200" b="1" dirty="0" smtClean="0"/>
              <a:t> </a:t>
            </a:r>
          </a:p>
          <a:p>
            <a:pPr algn="ctr"/>
            <a:r>
              <a:rPr lang="es-CO" sz="1200" b="1" dirty="0" smtClean="0"/>
              <a:t>comparativos</a:t>
            </a:r>
            <a:endParaRPr lang="en-US" sz="1200" b="1" dirty="0"/>
          </a:p>
        </p:txBody>
      </p:sp>
      <p:sp>
        <p:nvSpPr>
          <p:cNvPr id="24" name="TextBox 23"/>
          <p:cNvSpPr txBox="1"/>
          <p:nvPr/>
        </p:nvSpPr>
        <p:spPr>
          <a:xfrm>
            <a:off x="7738767" y="4442803"/>
            <a:ext cx="779380" cy="461665"/>
          </a:xfrm>
          <a:prstGeom prst="rect">
            <a:avLst/>
          </a:prstGeom>
          <a:noFill/>
        </p:spPr>
        <p:txBody>
          <a:bodyPr wrap="none" rtlCol="0">
            <a:spAutoFit/>
          </a:bodyPr>
          <a:lstStyle/>
          <a:p>
            <a:pPr algn="ctr"/>
            <a:r>
              <a:rPr lang="es-CO" sz="1200" b="1" dirty="0" err="1" smtClean="0"/>
              <a:t>EFs</a:t>
            </a:r>
            <a:r>
              <a:rPr lang="es-CO" sz="1200" b="1" dirty="0" smtClean="0"/>
              <a:t> de </a:t>
            </a:r>
          </a:p>
          <a:p>
            <a:pPr algn="ctr"/>
            <a:r>
              <a:rPr lang="es-CO" sz="1200" b="1" dirty="0" smtClean="0"/>
              <a:t>adopción</a:t>
            </a:r>
            <a:endParaRPr lang="en-US" sz="1200" b="1" dirty="0"/>
          </a:p>
        </p:txBody>
      </p:sp>
      <p:cxnSp>
        <p:nvCxnSpPr>
          <p:cNvPr id="27" name="AutoShape 23"/>
          <p:cNvCxnSpPr>
            <a:cxnSpLocks noChangeShapeType="1"/>
          </p:cNvCxnSpPr>
          <p:nvPr/>
        </p:nvCxnSpPr>
        <p:spPr bwMode="auto">
          <a:xfrm>
            <a:off x="3566168" y="4299927"/>
            <a:ext cx="4510118" cy="1588"/>
          </a:xfrm>
          <a:prstGeom prst="straightConnector1">
            <a:avLst/>
          </a:prstGeom>
          <a:noFill/>
          <a:ln w="9525">
            <a:solidFill>
              <a:srgbClr val="000000"/>
            </a:solidFill>
            <a:round/>
            <a:headEnd/>
            <a:tailEnd type="triangle" w="med" len="med"/>
          </a:ln>
        </p:spPr>
      </p:cxnSp>
      <p:sp>
        <p:nvSpPr>
          <p:cNvPr id="29" name="Down Arrow 28"/>
          <p:cNvSpPr/>
          <p:nvPr/>
        </p:nvSpPr>
        <p:spPr>
          <a:xfrm>
            <a:off x="3351854" y="3321519"/>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5066366" y="3299795"/>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6581998" y="3299795"/>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7781010" y="3250081"/>
            <a:ext cx="484632" cy="978408"/>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p:cNvSpPr>
            <a:spLocks noGrp="1"/>
          </p:cNvSpPr>
          <p:nvPr>
            <p:ph type="title"/>
          </p:nvPr>
        </p:nvSpPr>
        <p:spPr>
          <a:xfrm>
            <a:off x="539552" y="260648"/>
            <a:ext cx="8077200" cy="914400"/>
          </a:xfrm>
        </p:spPr>
        <p:txBody>
          <a:bodyPr/>
          <a:lstStyle/>
          <a:p>
            <a:r>
              <a:rPr lang="en-GB" sz="3200" b="1" dirty="0" smtClean="0"/>
              <a:t>NIIF en Colombia </a:t>
            </a:r>
            <a:r>
              <a:rPr lang="en-GB" sz="3200" b="1" dirty="0" err="1" smtClean="0"/>
              <a:t>para</a:t>
            </a:r>
            <a:r>
              <a:rPr lang="en-GB" sz="3200" b="1" dirty="0" smtClean="0"/>
              <a:t> ESPD </a:t>
            </a:r>
            <a:br>
              <a:rPr lang="en-GB" sz="3200" b="1" dirty="0" smtClean="0"/>
            </a:br>
            <a:r>
              <a:rPr lang="en-GB" sz="3200" b="1" u="sng" dirty="0" smtClean="0"/>
              <a:t>(Res 9995- 50115- 16175)</a:t>
            </a:r>
            <a:r>
              <a:rPr lang="en-GB" sz="3200" b="1" dirty="0" smtClean="0"/>
              <a:t/>
            </a:r>
            <a:br>
              <a:rPr lang="en-GB" sz="3200" b="1" dirty="0" smtClean="0"/>
            </a:br>
            <a:endParaRPr lang="es-CO" sz="32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188640"/>
            <a:ext cx="8077200" cy="914400"/>
          </a:xfrm>
        </p:spPr>
        <p:txBody>
          <a:bodyPr/>
          <a:lstStyle/>
          <a:p>
            <a:pPr eaLnBrk="1" hangingPunct="1"/>
            <a:r>
              <a:rPr lang="en-GB" sz="3200" b="1" dirty="0" err="1" smtClean="0"/>
              <a:t>Otras</a:t>
            </a:r>
            <a:r>
              <a:rPr lang="en-GB" sz="3200" b="1" dirty="0" smtClean="0"/>
              <a:t>  </a:t>
            </a:r>
            <a:r>
              <a:rPr lang="en-GB" sz="3200" b="1" dirty="0" err="1" smtClean="0"/>
              <a:t>disposiciones</a:t>
            </a:r>
            <a:r>
              <a:rPr lang="en-GB" sz="3200" b="1" dirty="0" smtClean="0"/>
              <a:t> </a:t>
            </a:r>
            <a:r>
              <a:rPr lang="en-GB" sz="3200" b="1" dirty="0" err="1" smtClean="0"/>
              <a:t>recientes</a:t>
            </a:r>
            <a:endParaRPr lang="en-GB" sz="3200" b="1" dirty="0" smtClean="0"/>
          </a:p>
        </p:txBody>
      </p:sp>
      <p:graphicFrame>
        <p:nvGraphicFramePr>
          <p:cNvPr id="4" name="Table 3"/>
          <p:cNvGraphicFramePr>
            <a:graphicFrameLocks noGrp="1"/>
          </p:cNvGraphicFramePr>
          <p:nvPr/>
        </p:nvGraphicFramePr>
        <p:xfrm>
          <a:off x="533401" y="1340768"/>
          <a:ext cx="8077200" cy="3754120"/>
        </p:xfrm>
        <a:graphic>
          <a:graphicData uri="http://schemas.openxmlformats.org/drawingml/2006/table">
            <a:tbl>
              <a:tblPr firstRow="1" bandRow="1">
                <a:tableStyleId>{5C22544A-7EE6-4342-B048-85BDC9FD1C3A}</a:tableStyleId>
              </a:tblPr>
              <a:tblGrid>
                <a:gridCol w="2019300"/>
                <a:gridCol w="2019300"/>
                <a:gridCol w="2019300"/>
                <a:gridCol w="2019300"/>
              </a:tblGrid>
              <a:tr h="370840">
                <a:tc>
                  <a:txBody>
                    <a:bodyPr/>
                    <a:lstStyle/>
                    <a:p>
                      <a:r>
                        <a:rPr lang="es-CO" dirty="0" smtClean="0">
                          <a:solidFill>
                            <a:schemeClr val="tx1"/>
                          </a:solidFill>
                        </a:rPr>
                        <a:t>Ente de control</a:t>
                      </a:r>
                      <a:endParaRPr lang="en-US" dirty="0">
                        <a:solidFill>
                          <a:schemeClr val="tx1"/>
                        </a:solidFill>
                      </a:endParaRPr>
                    </a:p>
                  </a:txBody>
                  <a:tcPr>
                    <a:solidFill>
                      <a:schemeClr val="bg1">
                        <a:lumMod val="85000"/>
                      </a:schemeClr>
                    </a:solidFill>
                  </a:tcPr>
                </a:tc>
                <a:tc>
                  <a:txBody>
                    <a:bodyPr/>
                    <a:lstStyle/>
                    <a:p>
                      <a:r>
                        <a:rPr lang="es-CO" dirty="0" smtClean="0">
                          <a:solidFill>
                            <a:schemeClr val="tx1"/>
                          </a:solidFill>
                        </a:rPr>
                        <a:t>Referencia</a:t>
                      </a:r>
                      <a:endParaRPr lang="en-US" dirty="0">
                        <a:solidFill>
                          <a:schemeClr val="tx1"/>
                        </a:solidFill>
                      </a:endParaRPr>
                    </a:p>
                  </a:txBody>
                  <a:tcPr>
                    <a:solidFill>
                      <a:schemeClr val="bg1">
                        <a:lumMod val="85000"/>
                      </a:schemeClr>
                    </a:solidFill>
                  </a:tcPr>
                </a:tc>
                <a:tc>
                  <a:txBody>
                    <a:bodyPr/>
                    <a:lstStyle/>
                    <a:p>
                      <a:r>
                        <a:rPr lang="es-CO" dirty="0" smtClean="0">
                          <a:solidFill>
                            <a:schemeClr val="tx1"/>
                          </a:solidFill>
                        </a:rPr>
                        <a:t>Fecha</a:t>
                      </a:r>
                      <a:endParaRPr lang="en-US" dirty="0">
                        <a:solidFill>
                          <a:schemeClr val="tx1"/>
                        </a:solidFill>
                      </a:endParaRPr>
                    </a:p>
                  </a:txBody>
                  <a:tcPr>
                    <a:solidFill>
                      <a:schemeClr val="bg1">
                        <a:lumMod val="85000"/>
                      </a:schemeClr>
                    </a:solidFill>
                  </a:tcPr>
                </a:tc>
                <a:tc>
                  <a:txBody>
                    <a:bodyPr/>
                    <a:lstStyle/>
                    <a:p>
                      <a:endParaRPr lang="en-US" dirty="0">
                        <a:solidFill>
                          <a:schemeClr val="tx1"/>
                        </a:solidFill>
                      </a:endParaRPr>
                    </a:p>
                  </a:txBody>
                  <a:tcPr>
                    <a:solidFill>
                      <a:schemeClr val="bg1">
                        <a:lumMod val="85000"/>
                      </a:schemeClr>
                    </a:solidFill>
                  </a:tcPr>
                </a:tc>
              </a:tr>
              <a:tr h="370840">
                <a:tc>
                  <a:txBody>
                    <a:bodyPr/>
                    <a:lstStyle/>
                    <a:p>
                      <a:r>
                        <a:rPr lang="es-CO" sz="1200" b="0" dirty="0" err="1" smtClean="0">
                          <a:solidFill>
                            <a:schemeClr val="tx1"/>
                          </a:solidFill>
                        </a:rPr>
                        <a:t>Superfinanciera</a:t>
                      </a:r>
                      <a:endParaRPr lang="en-US" sz="1200" b="0" dirty="0">
                        <a:solidFill>
                          <a:schemeClr val="tx1"/>
                        </a:solidFill>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dirty="0" smtClean="0">
                          <a:solidFill>
                            <a:schemeClr val="tx1"/>
                          </a:solidFill>
                        </a:rPr>
                        <a:t>Carta circular 14 </a:t>
                      </a:r>
                      <a:endParaRPr lang="en-US" sz="1200" b="0" dirty="0">
                        <a:solidFill>
                          <a:schemeClr val="tx1"/>
                        </a:solidFill>
                      </a:endParaRPr>
                    </a:p>
                  </a:txBody>
                  <a:tcPr>
                    <a:solidFill>
                      <a:schemeClr val="bg1">
                        <a:lumMod val="85000"/>
                      </a:schemeClr>
                    </a:solidFill>
                  </a:tcPr>
                </a:tc>
                <a:tc>
                  <a:txBody>
                    <a:bodyPr/>
                    <a:lstStyle/>
                    <a:p>
                      <a:r>
                        <a:rPr lang="es-CO" sz="1200" b="0" dirty="0" smtClean="0">
                          <a:solidFill>
                            <a:schemeClr val="tx1"/>
                          </a:solidFill>
                        </a:rPr>
                        <a:t>4 de febrero de 2012</a:t>
                      </a:r>
                      <a:endParaRPr lang="en-US" sz="1200" b="0" dirty="0">
                        <a:solidFill>
                          <a:schemeClr val="tx1"/>
                        </a:solidFill>
                      </a:endParaRPr>
                    </a:p>
                  </a:txBody>
                  <a:tcPr>
                    <a:solidFill>
                      <a:schemeClr val="bg1">
                        <a:lumMod val="85000"/>
                      </a:schemeClr>
                    </a:solidFill>
                  </a:tcPr>
                </a:tc>
                <a:tc>
                  <a:txBody>
                    <a:bodyPr/>
                    <a:lstStyle/>
                    <a:p>
                      <a:r>
                        <a:rPr lang="es-ES_tradnl" sz="1200" b="0" kern="1200" dirty="0" smtClean="0">
                          <a:solidFill>
                            <a:schemeClr val="dk1"/>
                          </a:solidFill>
                          <a:latin typeface="+mn-lt"/>
                          <a:ea typeface="+mn-ea"/>
                          <a:cs typeface="+mn-cs"/>
                        </a:rPr>
                        <a:t>Parte A de encuesta para el 24 de febrero de 2012.</a:t>
                      </a:r>
                    </a:p>
                    <a:p>
                      <a:endParaRPr lang="es-ES_tradnl" sz="12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smtClean="0">
                          <a:solidFill>
                            <a:schemeClr val="dk1"/>
                          </a:solidFill>
                          <a:latin typeface="+mn-lt"/>
                          <a:ea typeface="+mn-ea"/>
                          <a:cs typeface="+mn-cs"/>
                        </a:rPr>
                        <a:t>Parte B de encuesta para el 16 de marzo de febrero de 2012.</a:t>
                      </a:r>
                      <a:endParaRPr lang="en-US" sz="1200" b="0" dirty="0">
                        <a:solidFill>
                          <a:schemeClr val="tx1"/>
                        </a:solidFill>
                      </a:endParaRPr>
                    </a:p>
                  </a:txBody>
                  <a:tcPr>
                    <a:solidFill>
                      <a:schemeClr val="bg1">
                        <a:lumMod val="85000"/>
                      </a:schemeClr>
                    </a:solidFill>
                  </a:tcPr>
                </a:tc>
              </a:tr>
              <a:tr h="370840">
                <a:tc>
                  <a:txBody>
                    <a:bodyPr/>
                    <a:lstStyle/>
                    <a:p>
                      <a:r>
                        <a:rPr lang="es-CO" sz="1200" b="0" kern="1200" dirty="0" smtClean="0">
                          <a:solidFill>
                            <a:schemeClr val="tx1"/>
                          </a:solidFill>
                          <a:latin typeface="+mn-lt"/>
                          <a:ea typeface="+mn-ea"/>
                          <a:cs typeface="+mn-cs"/>
                        </a:rPr>
                        <a:t>Ministerio de Comercio, Industria y Turismo</a:t>
                      </a:r>
                      <a:endParaRPr lang="en-US" sz="1200" b="0" kern="1200" dirty="0">
                        <a:solidFill>
                          <a:schemeClr val="tx1"/>
                        </a:solidFill>
                        <a:latin typeface="+mn-lt"/>
                        <a:ea typeface="+mn-ea"/>
                        <a:cs typeface="+mn-cs"/>
                      </a:endParaRPr>
                    </a:p>
                  </a:txBody>
                  <a:tcPr>
                    <a:solidFill>
                      <a:schemeClr val="bg1">
                        <a:lumMod val="85000"/>
                      </a:schemeClr>
                    </a:solidFill>
                  </a:tcPr>
                </a:tc>
                <a:tc>
                  <a:txBody>
                    <a:bodyPr/>
                    <a:lstStyle/>
                    <a:p>
                      <a:r>
                        <a:rPr lang="es-CO" sz="1200" b="0" kern="1200" dirty="0" smtClean="0">
                          <a:solidFill>
                            <a:schemeClr val="tx1"/>
                          </a:solidFill>
                          <a:latin typeface="+mn-lt"/>
                          <a:ea typeface="+mn-ea"/>
                          <a:cs typeface="+mn-cs"/>
                        </a:rPr>
                        <a:t>Decreto 4946</a:t>
                      </a:r>
                      <a:endParaRPr lang="en-US" sz="1200" b="0" kern="1200" dirty="0">
                        <a:solidFill>
                          <a:schemeClr val="tx1"/>
                        </a:solidFill>
                        <a:latin typeface="+mn-lt"/>
                        <a:ea typeface="+mn-ea"/>
                        <a:cs typeface="+mn-cs"/>
                      </a:endParaRPr>
                    </a:p>
                  </a:txBody>
                  <a:tcPr>
                    <a:solidFill>
                      <a:schemeClr val="bg1">
                        <a:lumMod val="85000"/>
                      </a:schemeClr>
                    </a:solidFill>
                  </a:tcPr>
                </a:tc>
                <a:tc>
                  <a:txBody>
                    <a:bodyPr/>
                    <a:lstStyle/>
                    <a:p>
                      <a:r>
                        <a:rPr lang="es-CO" sz="1200" b="0" kern="1200" dirty="0" smtClean="0">
                          <a:solidFill>
                            <a:schemeClr val="tx1"/>
                          </a:solidFill>
                          <a:latin typeface="+mn-lt"/>
                          <a:ea typeface="+mn-ea"/>
                          <a:cs typeface="+mn-cs"/>
                        </a:rPr>
                        <a:t>30 de diciembre de 2011</a:t>
                      </a:r>
                      <a:endParaRPr lang="en-US" sz="1200" b="0" kern="1200" dirty="0">
                        <a:solidFill>
                          <a:schemeClr val="tx1"/>
                        </a:solidFill>
                        <a:latin typeface="+mn-lt"/>
                        <a:ea typeface="+mn-ea"/>
                        <a:cs typeface="+mn-cs"/>
                      </a:endParaRPr>
                    </a:p>
                  </a:txBody>
                  <a:tcPr>
                    <a:solidFill>
                      <a:schemeClr val="bg1">
                        <a:lumMod val="85000"/>
                      </a:schemeClr>
                    </a:solidFill>
                  </a:tcPr>
                </a:tc>
                <a:tc>
                  <a:txBody>
                    <a:bodyPr/>
                    <a:lstStyle/>
                    <a:p>
                      <a:r>
                        <a:rPr lang="es-CO" sz="1200" b="0" kern="1200" dirty="0" smtClean="0">
                          <a:solidFill>
                            <a:schemeClr val="tx1"/>
                          </a:solidFill>
                          <a:latin typeface="+mn-lt"/>
                          <a:ea typeface="+mn-ea"/>
                          <a:cs typeface="+mn-cs"/>
                        </a:rPr>
                        <a:t>Balance de apertura al 1 de enero de 2012. </a:t>
                      </a:r>
                    </a:p>
                    <a:p>
                      <a:endParaRPr lang="es-CO" sz="1200" b="0" kern="1200" dirty="0" smtClean="0">
                        <a:solidFill>
                          <a:schemeClr val="tx1"/>
                        </a:solidFill>
                        <a:latin typeface="+mn-lt"/>
                        <a:ea typeface="+mn-ea"/>
                        <a:cs typeface="+mn-cs"/>
                      </a:endParaRPr>
                    </a:p>
                    <a:p>
                      <a:r>
                        <a:rPr lang="es-CO" sz="1200" b="0" kern="1200" dirty="0" smtClean="0">
                          <a:solidFill>
                            <a:schemeClr val="tx1"/>
                          </a:solidFill>
                          <a:latin typeface="+mn-lt"/>
                          <a:ea typeface="+mn-ea"/>
                          <a:cs typeface="+mn-cs"/>
                        </a:rPr>
                        <a:t>Inscripción  al 13 de enero de 2012 para preparar </a:t>
                      </a:r>
                      <a:r>
                        <a:rPr lang="es-CO" sz="1200" b="0" kern="1200" dirty="0" err="1" smtClean="0">
                          <a:solidFill>
                            <a:schemeClr val="tx1"/>
                          </a:solidFill>
                          <a:latin typeface="+mn-lt"/>
                          <a:ea typeface="+mn-ea"/>
                          <a:cs typeface="+mn-cs"/>
                        </a:rPr>
                        <a:t>Efs</a:t>
                      </a:r>
                      <a:r>
                        <a:rPr lang="es-CO" sz="1200" b="0" kern="1200" dirty="0" smtClean="0">
                          <a:solidFill>
                            <a:schemeClr val="tx1"/>
                          </a:solidFill>
                          <a:latin typeface="+mn-lt"/>
                          <a:ea typeface="+mn-ea"/>
                          <a:cs typeface="+mn-cs"/>
                        </a:rPr>
                        <a:t> bajo las IFRS vigentes al 1 de enero de 2011,</a:t>
                      </a:r>
                      <a:r>
                        <a:rPr lang="es-CO" sz="1200" b="0" kern="1200" baseline="0" dirty="0" smtClean="0">
                          <a:solidFill>
                            <a:schemeClr val="tx1"/>
                          </a:solidFill>
                          <a:latin typeface="+mn-lt"/>
                          <a:ea typeface="+mn-ea"/>
                          <a:cs typeface="+mn-cs"/>
                        </a:rPr>
                        <a:t> </a:t>
                      </a:r>
                      <a:endParaRPr lang="en-US" sz="1200" b="0" kern="1200" dirty="0">
                        <a:solidFill>
                          <a:schemeClr val="tx1"/>
                        </a:solidFill>
                        <a:latin typeface="+mn-lt"/>
                        <a:ea typeface="+mn-ea"/>
                        <a:cs typeface="+mn-cs"/>
                      </a:endParaRPr>
                    </a:p>
                  </a:txBody>
                  <a:tcPr>
                    <a:solidFill>
                      <a:schemeClr val="bg1">
                        <a:lumMod val="85000"/>
                      </a:schemeClr>
                    </a:solidFill>
                  </a:tcPr>
                </a:tc>
              </a:tr>
              <a:tr h="370840">
                <a:tc>
                  <a:txBody>
                    <a:bodyPr/>
                    <a:lstStyle/>
                    <a:p>
                      <a:r>
                        <a:rPr lang="es-CO" sz="1200" b="0" kern="1200" dirty="0" smtClean="0">
                          <a:solidFill>
                            <a:schemeClr val="tx1"/>
                          </a:solidFill>
                          <a:latin typeface="+mn-lt"/>
                          <a:ea typeface="+mn-ea"/>
                          <a:cs typeface="+mn-cs"/>
                        </a:rPr>
                        <a:t>Ministerio de Comercio, Industria y Turismo</a:t>
                      </a:r>
                      <a:endParaRPr lang="en-US" sz="1200" b="0" kern="1200" dirty="0">
                        <a:solidFill>
                          <a:schemeClr val="tx1"/>
                        </a:solidFill>
                        <a:latin typeface="+mn-lt"/>
                        <a:ea typeface="+mn-ea"/>
                        <a:cs typeface="+mn-cs"/>
                      </a:endParaRPr>
                    </a:p>
                  </a:txBody>
                  <a:tcPr>
                    <a:solidFill>
                      <a:schemeClr val="bg1">
                        <a:lumMod val="85000"/>
                      </a:schemeClr>
                    </a:solidFill>
                  </a:tcPr>
                </a:tc>
                <a:tc>
                  <a:txBody>
                    <a:bodyPr/>
                    <a:lstStyle/>
                    <a:p>
                      <a:r>
                        <a:rPr lang="es-CO" sz="1200" b="0" kern="1200" dirty="0" smtClean="0">
                          <a:solidFill>
                            <a:schemeClr val="tx1"/>
                          </a:solidFill>
                          <a:latin typeface="+mn-lt"/>
                          <a:ea typeface="+mn-ea"/>
                          <a:cs typeface="+mn-cs"/>
                        </a:rPr>
                        <a:t>Decreto 403</a:t>
                      </a:r>
                      <a:endParaRPr lang="en-US" sz="1200" b="0" kern="1200" dirty="0">
                        <a:solidFill>
                          <a:schemeClr val="tx1"/>
                        </a:solidFill>
                        <a:latin typeface="+mn-lt"/>
                        <a:ea typeface="+mn-ea"/>
                        <a:cs typeface="+mn-cs"/>
                      </a:endParaRPr>
                    </a:p>
                  </a:txBody>
                  <a:tcPr>
                    <a:solidFill>
                      <a:schemeClr val="bg1">
                        <a:lumMod val="85000"/>
                      </a:schemeClr>
                    </a:solidFill>
                  </a:tcPr>
                </a:tc>
                <a:tc>
                  <a:txBody>
                    <a:bodyPr/>
                    <a:lstStyle/>
                    <a:p>
                      <a:r>
                        <a:rPr lang="es-CO" sz="1200" b="0" kern="1200" dirty="0" smtClean="0">
                          <a:solidFill>
                            <a:schemeClr val="tx1"/>
                          </a:solidFill>
                          <a:latin typeface="+mn-lt"/>
                          <a:ea typeface="+mn-ea"/>
                          <a:cs typeface="+mn-cs"/>
                        </a:rPr>
                        <a:t>21 de</a:t>
                      </a:r>
                      <a:r>
                        <a:rPr lang="es-CO" sz="1200" b="0" kern="1200" baseline="0" dirty="0" smtClean="0">
                          <a:solidFill>
                            <a:schemeClr val="tx1"/>
                          </a:solidFill>
                          <a:latin typeface="+mn-lt"/>
                          <a:ea typeface="+mn-ea"/>
                          <a:cs typeface="+mn-cs"/>
                        </a:rPr>
                        <a:t> febrero de 2012</a:t>
                      </a:r>
                      <a:endParaRPr lang="en-US" sz="1200" b="0" kern="1200" dirty="0">
                        <a:solidFill>
                          <a:schemeClr val="tx1"/>
                        </a:solidFill>
                        <a:latin typeface="+mn-lt"/>
                        <a:ea typeface="+mn-ea"/>
                        <a:cs typeface="+mn-cs"/>
                      </a:endParaRPr>
                    </a:p>
                  </a:txBody>
                  <a:tcPr>
                    <a:solidFill>
                      <a:schemeClr val="bg1">
                        <a:lumMod val="85000"/>
                      </a:schemeClr>
                    </a:solidFill>
                  </a:tcPr>
                </a:tc>
                <a:tc>
                  <a:txBody>
                    <a:bodyPr/>
                    <a:lstStyle/>
                    <a:p>
                      <a:r>
                        <a:rPr lang="es-CO" sz="1200" b="0" kern="1200" dirty="0" smtClean="0">
                          <a:solidFill>
                            <a:schemeClr val="tx1"/>
                          </a:solidFill>
                          <a:latin typeface="+mn-lt"/>
                          <a:ea typeface="+mn-ea"/>
                          <a:cs typeface="+mn-cs"/>
                        </a:rPr>
                        <a:t>Modificación del D 4946. </a:t>
                      </a:r>
                    </a:p>
                    <a:p>
                      <a:endParaRPr lang="es-CO" sz="1200" b="0" kern="1200" dirty="0" smtClean="0">
                        <a:solidFill>
                          <a:schemeClr val="tx1"/>
                        </a:solidFill>
                        <a:latin typeface="+mn-lt"/>
                        <a:ea typeface="+mn-ea"/>
                        <a:cs typeface="+mn-cs"/>
                      </a:endParaRPr>
                    </a:p>
                    <a:p>
                      <a:r>
                        <a:rPr lang="es-CO" sz="1200" b="0" kern="1200" dirty="0" smtClean="0">
                          <a:solidFill>
                            <a:schemeClr val="tx1"/>
                          </a:solidFill>
                          <a:latin typeface="+mn-lt"/>
                          <a:ea typeface="+mn-ea"/>
                          <a:cs typeface="+mn-cs"/>
                        </a:rPr>
                        <a:t>Inscripción  al 9 de marzo de 2012.</a:t>
                      </a:r>
                      <a:endParaRPr lang="en-US" sz="1200" b="0" kern="1200" dirty="0">
                        <a:solidFill>
                          <a:schemeClr val="tx1"/>
                        </a:solidFill>
                        <a:latin typeface="+mn-lt"/>
                        <a:ea typeface="+mn-ea"/>
                        <a:cs typeface="+mn-cs"/>
                      </a:endParaRPr>
                    </a:p>
                  </a:txBody>
                  <a:tcPr>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188640"/>
            <a:ext cx="8077200" cy="914400"/>
          </a:xfrm>
        </p:spPr>
        <p:txBody>
          <a:bodyPr/>
          <a:lstStyle/>
          <a:p>
            <a:pPr eaLnBrk="1" hangingPunct="1"/>
            <a:r>
              <a:rPr lang="en-GB" sz="3200" b="1" dirty="0" smtClean="0"/>
              <a:t>Agenda</a:t>
            </a:r>
          </a:p>
        </p:txBody>
      </p:sp>
      <p:sp>
        <p:nvSpPr>
          <p:cNvPr id="27651" name="Rectangle 3"/>
          <p:cNvSpPr>
            <a:spLocks noGrp="1" noChangeArrowheads="1"/>
          </p:cNvSpPr>
          <p:nvPr>
            <p:ph sz="quarter" idx="15"/>
          </p:nvPr>
        </p:nvSpPr>
        <p:spPr>
          <a:xfrm>
            <a:off x="510540" y="1428736"/>
            <a:ext cx="8077200" cy="3656448"/>
          </a:xfrm>
        </p:spPr>
        <p:txBody>
          <a:bodyPr>
            <a:normAutofit/>
          </a:bodyPr>
          <a:lstStyle/>
          <a:p>
            <a:pPr marL="360363" indent="-360363">
              <a:spcBef>
                <a:spcPct val="95000"/>
              </a:spcBef>
              <a:buFont typeface="Arial" pitchFamily="34" charset="0"/>
              <a:buChar char="•"/>
            </a:pPr>
            <a:r>
              <a:rPr lang="es-CO" sz="2000" dirty="0" smtClean="0"/>
              <a:t>Generalidades sobre las NIIF Plenas y las NIIF para Pymes. </a:t>
            </a:r>
          </a:p>
          <a:p>
            <a:pPr marL="357188" indent="-357188">
              <a:spcBef>
                <a:spcPct val="95000"/>
              </a:spcBef>
              <a:buFont typeface="Arial" pitchFamily="34" charset="0"/>
              <a:buChar char="•"/>
            </a:pPr>
            <a:r>
              <a:rPr lang="es-CO" sz="2000" dirty="0" smtClean="0"/>
              <a:t>NIIF en Colombia. (grupos de empresas, cronograma).</a:t>
            </a:r>
          </a:p>
          <a:p>
            <a:pPr marL="360363" indent="-360363">
              <a:spcBef>
                <a:spcPct val="95000"/>
              </a:spcBef>
              <a:buFont typeface="Arial" pitchFamily="34" charset="0"/>
              <a:buChar char="•"/>
            </a:pPr>
            <a:r>
              <a:rPr lang="es-CO" sz="2000" dirty="0" smtClean="0"/>
              <a:t>Diferencias importantes entre COLGAAP, IFRS Plenas e IFRS para Pymes. </a:t>
            </a:r>
          </a:p>
          <a:p>
            <a:pPr marL="355600" indent="-273050">
              <a:spcBef>
                <a:spcPct val="95000"/>
              </a:spcBef>
              <a:buFont typeface="Arial" pitchFamily="34" charset="0"/>
              <a:buChar char="•"/>
            </a:pPr>
            <a:r>
              <a:rPr lang="es-CO" sz="2000" dirty="0" smtClean="0"/>
              <a:t>Impactos importantes previsibles en el balance de apertura.	</a:t>
            </a:r>
          </a:p>
          <a:p>
            <a:pPr marL="357188" indent="-357188" eaLnBrk="1" hangingPunct="1">
              <a:spcBef>
                <a:spcPct val="95000"/>
              </a:spcBef>
              <a:buFont typeface="Arial" pitchFamily="34" charset="0"/>
              <a:buChar char="•"/>
            </a:pPr>
            <a:r>
              <a:rPr lang="es-CO" sz="2000" dirty="0" smtClean="0"/>
              <a:t>Pasos para la implementación. (fases, diagnóstico, capacitación, áreas implicadas, impactos en los sistemas)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733926"/>
            <a:ext cx="8077200" cy="914400"/>
          </a:xfrm>
        </p:spPr>
        <p:txBody>
          <a:bodyPr/>
          <a:lstStyle/>
          <a:p>
            <a:r>
              <a:rPr lang="es-CO" sz="3200" b="1" dirty="0" smtClean="0"/>
              <a:t>TOP 10 – Temas de conversión a IFRS</a:t>
            </a:r>
            <a:endParaRPr lang="en-US" sz="3200" b="1" dirty="0"/>
          </a:p>
        </p:txBody>
      </p:sp>
      <p:pic>
        <p:nvPicPr>
          <p:cNvPr id="5" name="Picture 58"/>
          <p:cNvPicPr>
            <a:picLocks noGrp="1" noChangeAspect="1" noChangeArrowheads="1"/>
          </p:cNvPicPr>
          <p:nvPr>
            <p:ph sz="quarter" idx="15"/>
          </p:nvPr>
        </p:nvPicPr>
        <p:blipFill>
          <a:blip r:embed="rId2" cstate="print"/>
          <a:srcRect/>
          <a:stretch>
            <a:fillRect/>
          </a:stretch>
        </p:blipFill>
        <p:spPr>
          <a:xfrm>
            <a:off x="1115616" y="548680"/>
            <a:ext cx="6737176" cy="4267200"/>
          </a:xfrm>
          <a:prstGeom prst="rect">
            <a:avLst/>
          </a:prstGeom>
          <a:noFill/>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560" y="260648"/>
            <a:ext cx="8077200" cy="914400"/>
          </a:xfrm>
        </p:spPr>
        <p:txBody>
          <a:bodyPr/>
          <a:lstStyle/>
          <a:p>
            <a:r>
              <a:rPr lang="es-CO" sz="3200" b="1" dirty="0" smtClean="0"/>
              <a:t>Diferencias importantes entre IFRS para pymes, IFRS plenas y COLGAAP.</a:t>
            </a:r>
            <a:endParaRPr lang="en-GB" sz="3200" b="1" dirty="0" smtClean="0"/>
          </a:p>
        </p:txBody>
      </p:sp>
      <p:sp>
        <p:nvSpPr>
          <p:cNvPr id="27651" name="Rectangle 3"/>
          <p:cNvSpPr>
            <a:spLocks noGrp="1" noChangeArrowheads="1"/>
          </p:cNvSpPr>
          <p:nvPr>
            <p:ph sz="quarter" idx="15"/>
          </p:nvPr>
        </p:nvSpPr>
        <p:spPr>
          <a:xfrm>
            <a:off x="467544" y="1628800"/>
            <a:ext cx="8077200" cy="3168352"/>
          </a:xfrm>
        </p:spPr>
        <p:txBody>
          <a:bodyPr/>
          <a:lstStyle/>
          <a:p>
            <a:pPr marL="273050" indent="-273050" algn="just">
              <a:spcBef>
                <a:spcPct val="95000"/>
              </a:spcBef>
              <a:buNone/>
            </a:pPr>
            <a:r>
              <a:rPr lang="es-CO" sz="2000" dirty="0" smtClean="0"/>
              <a:t>	</a:t>
            </a:r>
          </a:p>
          <a:p>
            <a:pPr marL="273050" indent="-273050" algn="just">
              <a:spcBef>
                <a:spcPct val="95000"/>
              </a:spcBef>
            </a:pPr>
            <a:r>
              <a:rPr lang="es-CO" sz="2000" dirty="0" smtClean="0"/>
              <a:t>Asuntos importantes que requieren ser modificados en los actuales COLGAAP , que presentan un manejo semejante bajo IFRS para Pymes e IFRS plenas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26"/>
          <p:cNvSpPr>
            <a:spLocks noGrp="1" noChangeArrowheads="1"/>
          </p:cNvSpPr>
          <p:nvPr>
            <p:ph type="title"/>
          </p:nvPr>
        </p:nvSpPr>
        <p:spPr>
          <a:xfrm>
            <a:off x="251520" y="260648"/>
            <a:ext cx="8610600" cy="914400"/>
          </a:xfrm>
          <a:solidFill>
            <a:schemeClr val="bg1"/>
          </a:solidFill>
        </p:spPr>
        <p:txBody>
          <a:bodyPr/>
          <a:lstStyle/>
          <a:p>
            <a:pPr algn="ctr"/>
            <a:r>
              <a:rPr lang="en-GB" sz="3200" b="1" dirty="0" smtClean="0"/>
              <a:t> </a:t>
            </a:r>
            <a:r>
              <a:rPr lang="es-CO" sz="3200" b="1" dirty="0" smtClean="0"/>
              <a:t>IFRS para Pymes e IFRS completas similares </a:t>
            </a:r>
            <a:br>
              <a:rPr lang="es-CO" sz="3200" b="1" dirty="0" smtClean="0"/>
            </a:br>
            <a:r>
              <a:rPr lang="es-CO" sz="3200" b="1" dirty="0" smtClean="0"/>
              <a:t>VS normas a modificar de COLGAAP</a:t>
            </a:r>
            <a:endParaRPr lang="en-GB" sz="3200" b="1" dirty="0" smtClean="0"/>
          </a:p>
        </p:txBody>
      </p:sp>
      <p:graphicFrame>
        <p:nvGraphicFramePr>
          <p:cNvPr id="43066" name="Group 58"/>
          <p:cNvGraphicFramePr>
            <a:graphicFrameLocks noGrp="1"/>
          </p:cNvGraphicFramePr>
          <p:nvPr>
            <p:ph sz="quarter" idx="15"/>
          </p:nvPr>
        </p:nvGraphicFramePr>
        <p:xfrm>
          <a:off x="971600" y="1556792"/>
          <a:ext cx="7566993" cy="3528392"/>
        </p:xfrm>
        <a:graphic>
          <a:graphicData uri="http://schemas.openxmlformats.org/drawingml/2006/table">
            <a:tbl>
              <a:tblPr>
                <a:tableStyleId>{2D5ABB26-0587-4C30-8999-92F81FD0307C}</a:tableStyleId>
              </a:tblPr>
              <a:tblGrid>
                <a:gridCol w="2365090"/>
                <a:gridCol w="2571068"/>
                <a:gridCol w="2630835"/>
              </a:tblGrid>
              <a:tr h="327408">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300" b="1" u="none" strike="noStrike" cap="none" normalizeH="0" baseline="0" dirty="0" smtClean="0">
                          <a:ln>
                            <a:noFill/>
                          </a:ln>
                          <a:solidFill>
                            <a:schemeClr val="tx1"/>
                          </a:solidFill>
                          <a:effectLst/>
                          <a:latin typeface="Georgia" pitchFamily="18" charset="0"/>
                        </a:rPr>
                        <a:t>Descripción</a:t>
                      </a:r>
                      <a:endParaRPr kumimoji="0" lang="nl-NL" sz="1300" b="1" i="0" u="none" strike="noStrike" cap="none" normalizeH="0" baseline="0" dirty="0" smtClean="0">
                        <a:ln>
                          <a:noFill/>
                        </a:ln>
                        <a:solidFill>
                          <a:schemeClr val="tx1"/>
                        </a:solidFill>
                        <a:effectLst/>
                        <a:latin typeface="Georgia" pitchFamily="18" charset="0"/>
                        <a:cs typeface="Arial" charset="0"/>
                      </a:endParaRPr>
                    </a:p>
                  </a:txBody>
                  <a:tcPr marL="56732" marR="578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300" b="1" u="none" strike="noStrike" cap="none" normalizeH="0" baseline="0" dirty="0" smtClean="0">
                          <a:ln>
                            <a:noFill/>
                          </a:ln>
                          <a:solidFill>
                            <a:schemeClr val="tx1"/>
                          </a:solidFill>
                          <a:effectLst/>
                          <a:latin typeface="Georgia" pitchFamily="18" charset="0"/>
                        </a:rPr>
                        <a:t>IFRS para Pymes y Plenas</a:t>
                      </a:r>
                      <a:endParaRPr kumimoji="0" lang="nl-NL" sz="1300" b="1" i="1" u="none" strike="noStrike" cap="none" normalizeH="0" baseline="0" dirty="0" smtClean="0">
                        <a:ln>
                          <a:noFill/>
                        </a:ln>
                        <a:solidFill>
                          <a:schemeClr val="tx1"/>
                        </a:solidFill>
                        <a:effectLst/>
                        <a:latin typeface="Georgia" pitchFamily="18" charset="0"/>
                        <a:cs typeface="Arial" charset="0"/>
                      </a:endParaRPr>
                    </a:p>
                  </a:txBody>
                  <a:tcPr marL="56732" marR="578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300" b="1" u="none" strike="noStrike" cap="none" normalizeH="0" baseline="0" dirty="0" smtClean="0">
                          <a:ln>
                            <a:noFill/>
                          </a:ln>
                          <a:solidFill>
                            <a:schemeClr val="tx1"/>
                          </a:solidFill>
                          <a:effectLst/>
                          <a:latin typeface="Georgia" pitchFamily="18" charset="0"/>
                        </a:rPr>
                        <a:t>COLGAAP</a:t>
                      </a:r>
                      <a:endParaRPr kumimoji="0" lang="nl-NL" sz="1300" b="1" i="1" u="none" strike="noStrike" cap="none" normalizeH="0" baseline="0" dirty="0" smtClean="0">
                        <a:ln>
                          <a:noFill/>
                        </a:ln>
                        <a:solidFill>
                          <a:schemeClr val="tx1"/>
                        </a:solidFill>
                        <a:effectLst/>
                        <a:latin typeface="Georgia" pitchFamily="18" charset="0"/>
                        <a:cs typeface="Arial" charset="0"/>
                      </a:endParaRPr>
                    </a:p>
                  </a:txBody>
                  <a:tcPr marL="56732" marR="578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984">
                <a:tc>
                  <a:txBody>
                    <a:bodyPr/>
                    <a:lstStyle/>
                    <a:p>
                      <a:pPr marL="180975" indent="-180975" defTabSz="261938">
                        <a:buFont typeface="Wingdings" pitchFamily="2" charset="2"/>
                        <a:buChar char="§"/>
                      </a:pPr>
                      <a:r>
                        <a:rPr kumimoji="0" lang="es-CO" sz="1300" u="none" strike="noStrike" kern="1200" cap="none" normalizeH="0" baseline="0" noProof="0" dirty="0" smtClean="0">
                          <a:ln>
                            <a:noFill/>
                          </a:ln>
                          <a:effectLst/>
                          <a:latin typeface="Georgia" pitchFamily="18" charset="0"/>
                        </a:rPr>
                        <a:t>Conceptos de moneda funcional, moneda legal y moneda de presentación.</a:t>
                      </a:r>
                    </a:p>
                    <a:p>
                      <a:pPr marL="180975" indent="-180975" defTabSz="261938">
                        <a:buFont typeface="Wingdings" pitchFamily="2" charset="2"/>
                        <a:buChar char="§"/>
                      </a:pPr>
                      <a:endParaRPr kumimoji="0" lang="es-CO" sz="1300" u="none" strike="noStrike" kern="1200" cap="none" normalizeH="0" baseline="0" noProof="0" dirty="0" smtClean="0">
                        <a:ln>
                          <a:noFill/>
                        </a:ln>
                        <a:effectLst/>
                        <a:latin typeface="Georgia" pitchFamily="18" charset="0"/>
                      </a:endParaRPr>
                    </a:p>
                    <a:p>
                      <a:pPr marL="180975" indent="-180975" defTabSz="261938">
                        <a:buFont typeface="Wingdings" pitchFamily="2" charset="2"/>
                        <a:buChar char="§"/>
                      </a:pPr>
                      <a:r>
                        <a:rPr kumimoji="0" lang="es-CO" sz="1300" u="none" strike="noStrike" kern="1200" cap="none" normalizeH="0" baseline="0" noProof="0" dirty="0" smtClean="0">
                          <a:ln>
                            <a:noFill/>
                          </a:ln>
                          <a:effectLst/>
                          <a:latin typeface="Georgia" pitchFamily="18" charset="0"/>
                        </a:rPr>
                        <a:t>Aplicación ajustes por inflación.</a:t>
                      </a:r>
                    </a:p>
                    <a:p>
                      <a:pPr marL="180975" indent="-180975" defTabSz="261938">
                        <a:buFont typeface="Wingdings" pitchFamily="2" charset="2"/>
                        <a:buChar char="§"/>
                      </a:pPr>
                      <a:endParaRPr kumimoji="0" lang="es-CO" sz="1300" u="none" strike="noStrike" kern="1200" cap="none" normalizeH="0" baseline="0" noProof="0" dirty="0" smtClean="0">
                        <a:ln>
                          <a:noFill/>
                        </a:ln>
                        <a:effectLst/>
                        <a:latin typeface="Georgia" pitchFamily="18" charset="0"/>
                      </a:endParaRPr>
                    </a:p>
                    <a:p>
                      <a:pPr marL="180975" indent="-180975" defTabSz="261938">
                        <a:buFont typeface="Wingdings" pitchFamily="2" charset="2"/>
                        <a:buChar char="§"/>
                      </a:pPr>
                      <a:endParaRPr kumimoji="0" lang="es-CO" sz="1300" u="none" strike="noStrike" kern="1200" cap="none" normalizeH="0" baseline="0" noProof="0" dirty="0" smtClean="0">
                        <a:ln>
                          <a:noFill/>
                        </a:ln>
                        <a:effectLst/>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300" dirty="0" smtClean="0">
                          <a:latin typeface="Georgia" pitchFamily="18" charset="0"/>
                        </a:rPr>
                        <a:t>Operaciones “por fuera de balance” – Cuentas de Orden.</a:t>
                      </a:r>
                    </a:p>
                    <a:p>
                      <a:pPr marL="180975" indent="-180975" defTabSz="261938">
                        <a:buFont typeface="Wingdings" pitchFamily="2" charset="2"/>
                        <a:buChar char="§"/>
                      </a:pPr>
                      <a:endParaRPr kumimoji="0" lang="es-CO" sz="1300" u="none" strike="noStrike" kern="1200" cap="none" normalizeH="0" baseline="0" noProof="0" dirty="0" smtClean="0">
                        <a:ln>
                          <a:noFill/>
                        </a:ln>
                        <a:effectLst/>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300" dirty="0" smtClean="0">
                          <a:latin typeface="Georgia" pitchFamily="18" charset="0"/>
                        </a:rPr>
                        <a:t>Reconocimiento de ingresos.</a:t>
                      </a:r>
                    </a:p>
                    <a:p>
                      <a:pPr marL="261938" marR="0" indent="-261938"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300" dirty="0" smtClean="0">
                        <a:solidFill>
                          <a:schemeClr val="bg1"/>
                        </a:solidFill>
                        <a:latin typeface="Georgia" pitchFamily="18" charset="0"/>
                      </a:endParaRPr>
                    </a:p>
                  </a:txBody>
                  <a:tcPr marL="56732" marR="5789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300" baseline="0" dirty="0" smtClean="0">
                          <a:latin typeface="Georgia" pitchFamily="18" charset="0"/>
                        </a:rPr>
                        <a:t>Lineamientos diferentes para moneda legal, funcional y de presentación.</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3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300" baseline="0" dirty="0" smtClean="0">
                          <a:latin typeface="Georgia" pitchFamily="18" charset="0"/>
                        </a:rPr>
                        <a:t>Sólo en economías hiperinflacionarias se aplica el método integral.</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3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300" baseline="0" dirty="0" smtClean="0">
                          <a:latin typeface="Georgia" pitchFamily="18" charset="0"/>
                        </a:rPr>
                        <a:t>No existen cuentas de orden. Se afecta los </a:t>
                      </a:r>
                      <a:r>
                        <a:rPr lang="es-CO" sz="1300" baseline="0" dirty="0" err="1" smtClean="0">
                          <a:latin typeface="Georgia" pitchFamily="18" charset="0"/>
                        </a:rPr>
                        <a:t>EFs</a:t>
                      </a:r>
                      <a:r>
                        <a:rPr lang="es-CO" sz="1300" baseline="0" dirty="0" smtClean="0">
                          <a:latin typeface="Georgia" pitchFamily="18" charset="0"/>
                        </a:rPr>
                        <a:t> o se hace revelación.</a:t>
                      </a:r>
                    </a:p>
                    <a:p>
                      <a:pPr marL="180975" marR="0" indent="-180975" algn="l" defTabSz="261938" rtl="0" eaLnBrk="1" fontAlgn="auto" latinLnBrk="0" hangingPunct="1">
                        <a:lnSpc>
                          <a:spcPct val="100000"/>
                        </a:lnSpc>
                        <a:spcBef>
                          <a:spcPts val="0"/>
                        </a:spcBef>
                        <a:spcAft>
                          <a:spcPts val="0"/>
                        </a:spcAft>
                        <a:buClrTx/>
                        <a:buSzTx/>
                        <a:buFont typeface="Wingdings" pitchFamily="2" charset="2"/>
                        <a:buNone/>
                        <a:tabLst/>
                        <a:defRPr/>
                      </a:pPr>
                      <a:endParaRPr lang="es-CO" sz="13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300" baseline="0" dirty="0" smtClean="0">
                          <a:latin typeface="Georgia" pitchFamily="18" charset="0"/>
                        </a:rPr>
                        <a:t>En la práctica prevalece  el hecho de haberse generado la factura.</a:t>
                      </a:r>
                    </a:p>
                  </a:txBody>
                  <a:tcPr marL="56732" marR="5789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300" u="none" strike="noStrike" kern="1200" cap="none" normalizeH="0" baseline="0" noProof="0" dirty="0" smtClean="0">
                          <a:ln>
                            <a:noFill/>
                          </a:ln>
                          <a:effectLst/>
                          <a:latin typeface="Georgia" pitchFamily="18" charset="0"/>
                        </a:rPr>
                        <a:t>El peso colombiano como único concepto de moneda.</a:t>
                      </a: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0" lang="es-CO" sz="13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0" lang="es-CO" sz="13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300" u="none" strike="noStrike" kern="1200" cap="none" normalizeH="0" baseline="0" noProof="0" dirty="0" smtClean="0">
                          <a:ln>
                            <a:noFill/>
                          </a:ln>
                          <a:effectLst/>
                          <a:latin typeface="Georgia" pitchFamily="18" charset="0"/>
                        </a:rPr>
                        <a:t>Aplicados por disposición legal en fechas diferentes según el regulador (método parcial).</a:t>
                      </a: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3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300" u="none" strike="noStrike" kern="1200" cap="none" normalizeH="0" baseline="0" noProof="0" dirty="0" smtClean="0">
                          <a:ln>
                            <a:noFill/>
                          </a:ln>
                          <a:effectLst/>
                          <a:latin typeface="Georgia" pitchFamily="18" charset="0"/>
                        </a:rPr>
                        <a:t>Uso de cuentas de orden de acuerdo con instrucciones de cada ente regulador. </a:t>
                      </a: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0" lang="es-CO" sz="13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300" u="none" strike="noStrike" kern="1200" cap="none" normalizeH="0" baseline="0" noProof="0" dirty="0" smtClean="0">
                          <a:ln>
                            <a:noFill/>
                          </a:ln>
                          <a:effectLst/>
                          <a:latin typeface="Georgia" pitchFamily="18" charset="0"/>
                        </a:rPr>
                        <a:t>El concepto de transferencia de riesgo es el predominante.</a:t>
                      </a:r>
                    </a:p>
                    <a:p>
                      <a:pPr marL="273050" marR="0" lvl="0" indent="-2730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300" u="none" strike="noStrike" kern="1200" cap="none" normalizeH="0" baseline="0" noProof="0" dirty="0" smtClean="0">
                        <a:ln>
                          <a:noFill/>
                        </a:ln>
                        <a:effectLst/>
                        <a:latin typeface="Georg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300" b="0" i="1" u="none" strike="noStrike" kern="1200" cap="none" normalizeH="0" baseline="0" noProof="0" dirty="0" smtClean="0">
                        <a:ln>
                          <a:noFill/>
                        </a:ln>
                        <a:solidFill>
                          <a:schemeClr val="tx1">
                            <a:lumMod val="95000"/>
                            <a:lumOff val="5000"/>
                          </a:schemeClr>
                        </a:solidFill>
                        <a:effectLst/>
                        <a:latin typeface="Georgia" pitchFamily="18" charset="0"/>
                        <a:ea typeface="+mn-ea"/>
                        <a:cs typeface="Arial" charset="0"/>
                      </a:endParaRPr>
                    </a:p>
                  </a:txBody>
                  <a:tcPr marL="56732" marR="5789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26"/>
          <p:cNvSpPr>
            <a:spLocks noGrp="1" noChangeArrowheads="1"/>
          </p:cNvSpPr>
          <p:nvPr>
            <p:ph type="title"/>
          </p:nvPr>
        </p:nvSpPr>
        <p:spPr>
          <a:xfrm>
            <a:off x="533400" y="188640"/>
            <a:ext cx="8610600" cy="914400"/>
          </a:xfrm>
          <a:solidFill>
            <a:schemeClr val="bg1"/>
          </a:solidFill>
        </p:spPr>
        <p:txBody>
          <a:bodyPr/>
          <a:lstStyle/>
          <a:p>
            <a:pPr algn="ctr"/>
            <a:r>
              <a:rPr lang="es-CO" sz="3200" b="1" dirty="0" smtClean="0"/>
              <a:t>IFRS para Pymes e IFRS completas similares </a:t>
            </a:r>
            <a:br>
              <a:rPr lang="es-CO" sz="3200" b="1" dirty="0" smtClean="0"/>
            </a:br>
            <a:r>
              <a:rPr lang="es-CO" sz="3200" b="1" dirty="0" smtClean="0"/>
              <a:t>VS normas a modificar de COLGAAP</a:t>
            </a:r>
            <a:endParaRPr lang="en-GB" sz="3200" b="1" dirty="0" smtClean="0"/>
          </a:p>
        </p:txBody>
      </p:sp>
      <p:graphicFrame>
        <p:nvGraphicFramePr>
          <p:cNvPr id="43066" name="Group 58"/>
          <p:cNvGraphicFramePr>
            <a:graphicFrameLocks noGrp="1"/>
          </p:cNvGraphicFramePr>
          <p:nvPr>
            <p:ph idx="4294967295"/>
          </p:nvPr>
        </p:nvGraphicFramePr>
        <p:xfrm>
          <a:off x="1259632" y="1340768"/>
          <a:ext cx="6840760" cy="3926592"/>
        </p:xfrm>
        <a:graphic>
          <a:graphicData uri="http://schemas.openxmlformats.org/drawingml/2006/table">
            <a:tbl>
              <a:tblPr>
                <a:tableStyleId>{2D5ABB26-0587-4C30-8999-92F81FD0307C}</a:tableStyleId>
              </a:tblPr>
              <a:tblGrid>
                <a:gridCol w="1855758"/>
                <a:gridCol w="2179403"/>
                <a:gridCol w="2805599"/>
              </a:tblGrid>
              <a:tr h="327216">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100" b="1" u="none" strike="noStrike" cap="none" normalizeH="0" baseline="0" dirty="0" smtClean="0">
                          <a:ln>
                            <a:noFill/>
                          </a:ln>
                          <a:effectLst/>
                          <a:latin typeface="Georgia" pitchFamily="18" charset="0"/>
                        </a:rPr>
                        <a:t>Descripción</a:t>
                      </a:r>
                      <a:endParaRPr kumimoji="0" lang="nl-NL" sz="1100" b="1" i="0" u="none" strike="noStrike" cap="none" normalizeH="0" baseline="0" dirty="0" smtClean="0">
                        <a:ln>
                          <a:noFill/>
                        </a:ln>
                        <a:solidFill>
                          <a:schemeClr val="bg1"/>
                        </a:solidFill>
                        <a:effectLst/>
                        <a:latin typeface="Georgia" pitchFamily="18" charset="0"/>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100" b="1" u="none" strike="noStrike" cap="none" normalizeH="0" baseline="0" dirty="0" smtClean="0">
                          <a:ln>
                            <a:noFill/>
                          </a:ln>
                          <a:effectLst/>
                          <a:latin typeface="Georgia" pitchFamily="18" charset="0"/>
                        </a:rPr>
                        <a:t>IFRS para Pymes y Plenas</a:t>
                      </a:r>
                      <a:endParaRPr kumimoji="0" lang="nl-NL" sz="1100" b="1" i="1" u="none" strike="noStrike" cap="none" normalizeH="0" baseline="0" dirty="0" smtClean="0">
                        <a:ln>
                          <a:noFill/>
                        </a:ln>
                        <a:solidFill>
                          <a:schemeClr val="bg1"/>
                        </a:solidFill>
                        <a:effectLst/>
                        <a:latin typeface="Georgia" pitchFamily="18" charset="0"/>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100" b="1" u="none" strike="noStrike" cap="none" normalizeH="0" baseline="0" dirty="0" smtClean="0">
                          <a:ln>
                            <a:noFill/>
                          </a:ln>
                          <a:effectLst/>
                          <a:latin typeface="Georgia" pitchFamily="18" charset="0"/>
                        </a:rPr>
                        <a:t>COLGAAP</a:t>
                      </a:r>
                      <a:endParaRPr kumimoji="0" lang="nl-NL" sz="1100" b="1" i="1" u="none" strike="noStrike" cap="none" normalizeH="0" baseline="0" dirty="0" smtClean="0">
                        <a:ln>
                          <a:noFill/>
                        </a:ln>
                        <a:solidFill>
                          <a:schemeClr val="bg1"/>
                        </a:solidFill>
                        <a:effectLst/>
                        <a:latin typeface="Georgia" pitchFamily="18" charset="0"/>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9376">
                <a:tc>
                  <a:txBody>
                    <a:bodyPr/>
                    <a:lstStyle/>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100" dirty="0" smtClean="0">
                          <a:latin typeface="Georgia" pitchFamily="18" charset="0"/>
                        </a:rPr>
                        <a:t>Impuesto diferido.</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100" dirty="0" smtClean="0">
                          <a:latin typeface="Georgia" pitchFamily="18" charset="0"/>
                        </a:rPr>
                        <a:t>Pasivos y obligaciones contingentes. </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100" dirty="0" smtClean="0">
                          <a:latin typeface="Georgia" pitchFamily="18" charset="0"/>
                        </a:rPr>
                        <a:t>Adopción</a:t>
                      </a:r>
                      <a:r>
                        <a:rPr lang="es-CO" sz="1100" baseline="0" dirty="0" smtClean="0">
                          <a:latin typeface="Georgia" pitchFamily="18" charset="0"/>
                        </a:rPr>
                        <a:t> por primear vez.</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100" baseline="0" dirty="0" smtClean="0">
                          <a:latin typeface="Georgia" pitchFamily="18" charset="0"/>
                        </a:rPr>
                        <a:t>Combinación de negocios.</a:t>
                      </a:r>
                    </a:p>
                    <a:p>
                      <a:pPr marL="261938" marR="0" indent="-261938"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100" baseline="0" dirty="0" smtClean="0">
                        <a:solidFill>
                          <a:schemeClr val="bg1"/>
                        </a:solidFill>
                        <a:latin typeface="Georgia" pitchFamily="18"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tab pos="180975" algn="l"/>
                        </a:tabLst>
                        <a:defRPr/>
                      </a:pPr>
                      <a:r>
                        <a:rPr lang="es-CO" sz="1100" baseline="0" dirty="0" smtClean="0">
                          <a:latin typeface="Georgia" pitchFamily="18" charset="0"/>
                        </a:rPr>
                        <a:t>Obligatorio sobre diferencias temporales y temporarias.</a:t>
                      </a:r>
                    </a:p>
                    <a:p>
                      <a:pPr marL="180975" marR="0" indent="-180975" algn="l" defTabSz="261938" rtl="0" eaLnBrk="1" fontAlgn="auto" latinLnBrk="0" hangingPunct="1">
                        <a:lnSpc>
                          <a:spcPct val="100000"/>
                        </a:lnSpc>
                        <a:spcBef>
                          <a:spcPts val="0"/>
                        </a:spcBef>
                        <a:spcAft>
                          <a:spcPts val="0"/>
                        </a:spcAft>
                        <a:buClrTx/>
                        <a:buSzTx/>
                        <a:buFont typeface="Wingdings" pitchFamily="2" charset="2"/>
                        <a:buNone/>
                        <a:tabLst>
                          <a:tab pos="180975" algn="l"/>
                        </a:tabLst>
                        <a:defRPr/>
                      </a:pPr>
                      <a:endParaRPr lang="es-CO" sz="11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tab pos="180975" algn="l"/>
                        </a:tabLst>
                        <a:defRPr/>
                      </a:pPr>
                      <a:r>
                        <a:rPr lang="es-CO" sz="1100" baseline="0" dirty="0" smtClean="0">
                          <a:latin typeface="Georgia" pitchFamily="18" charset="0"/>
                        </a:rPr>
                        <a:t>Análisis de pasivo, provisión y contingencia  basado en la probabilidad de salida de recursos sobre hechos pasados.  </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tab pos="180975" algn="l"/>
                        </a:tabLst>
                        <a:defRPr/>
                      </a:pPr>
                      <a:endParaRPr lang="es-CO" sz="11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tab pos="180975" algn="l"/>
                        </a:tabLst>
                        <a:defRPr/>
                      </a:pPr>
                      <a:r>
                        <a:rPr lang="es-CO" sz="1100" baseline="0" dirty="0" smtClean="0">
                          <a:latin typeface="Georgia" pitchFamily="18" charset="0"/>
                        </a:rPr>
                        <a:t>Se presentan 19  exenciones potestativas y 4 obligatorias.</a:t>
                      </a: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tab pos="180975" algn="l"/>
                        </a:tabLst>
                        <a:defRPr/>
                      </a:pPr>
                      <a:endParaRPr lang="es-CO" sz="1100" baseline="0" dirty="0" smtClean="0">
                        <a:latin typeface="Georgia" pitchFamily="18" charset="0"/>
                      </a:endParaRPr>
                    </a:p>
                    <a:p>
                      <a:pPr marL="180975" marR="0" indent="-180975" algn="l" defTabSz="261938" rtl="0" eaLnBrk="1" fontAlgn="auto" latinLnBrk="0" hangingPunct="1">
                        <a:lnSpc>
                          <a:spcPct val="100000"/>
                        </a:lnSpc>
                        <a:spcBef>
                          <a:spcPts val="0"/>
                        </a:spcBef>
                        <a:spcAft>
                          <a:spcPts val="0"/>
                        </a:spcAft>
                        <a:buClrTx/>
                        <a:buSzTx/>
                        <a:buFont typeface="Wingdings" pitchFamily="2" charset="2"/>
                        <a:buChar char="§"/>
                        <a:tabLst>
                          <a:tab pos="180975" algn="l"/>
                        </a:tabLst>
                        <a:defRPr/>
                      </a:pPr>
                      <a:r>
                        <a:rPr lang="es-CO" sz="1100" baseline="0" dirty="0" smtClean="0">
                          <a:latin typeface="Georgia" pitchFamily="18" charset="0"/>
                        </a:rPr>
                        <a:t>Modelo basado en la asignación del mayor valor pagado sobre el valor de mercado de los activos y pasivos. </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100" u="none" strike="noStrike" kern="1200" cap="none" normalizeH="0" baseline="0" noProof="0" dirty="0" smtClean="0">
                          <a:ln>
                            <a:noFill/>
                          </a:ln>
                          <a:effectLst/>
                          <a:latin typeface="Georgia" pitchFamily="18" charset="0"/>
                        </a:rPr>
                        <a:t>Aplicación de acuerdo con instrucciones de cada ente regulador. </a:t>
                      </a:r>
                    </a:p>
                    <a:p>
                      <a:pPr marL="180975" marR="0" lvl="0" indent="-180975"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s-CO" sz="11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100" u="none" strike="noStrike" kern="1200" cap="none" normalizeH="0" baseline="0" noProof="0" dirty="0" smtClean="0">
                          <a:ln>
                            <a:noFill/>
                          </a:ln>
                          <a:effectLst/>
                          <a:latin typeface="Georgia" pitchFamily="18" charset="0"/>
                        </a:rPr>
                        <a:t>En la práctica se presentan pasivos implícitos y contractuales no reconocidos.</a:t>
                      </a: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1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1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100" u="none" strike="noStrike" kern="1200" cap="none" normalizeH="0" baseline="0" noProof="0" dirty="0" smtClean="0">
                          <a:ln>
                            <a:noFill/>
                          </a:ln>
                          <a:effectLst/>
                          <a:latin typeface="Georgia" pitchFamily="18" charset="0"/>
                        </a:rPr>
                        <a:t>No hay regulación al respecto.</a:t>
                      </a: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1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100" u="none" strike="noStrike" kern="1200" cap="none" normalizeH="0" baseline="0" noProof="0" dirty="0" smtClean="0">
                        <a:ln>
                          <a:noFill/>
                        </a:ln>
                        <a:effectLst/>
                        <a:latin typeface="Georgia" pitchFamily="18"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100" u="none" strike="noStrike" kern="1200" cap="none" normalizeH="0" baseline="0" noProof="0" dirty="0" smtClean="0">
                          <a:ln>
                            <a:noFill/>
                          </a:ln>
                          <a:effectLst/>
                          <a:latin typeface="Georgia" pitchFamily="18" charset="0"/>
                        </a:rPr>
                        <a:t>Cálculo de crédito mercantil  determinado al comparar el precio de compra con el valor intrínseco.</a:t>
                      </a:r>
                      <a:endParaRPr kumimoji="0" lang="es-CO" sz="1100" b="0" i="1" u="none" strike="noStrike" kern="1200" cap="none" normalizeH="0" baseline="0" noProof="0" dirty="0" smtClean="0">
                        <a:ln>
                          <a:noFill/>
                        </a:ln>
                        <a:solidFill>
                          <a:schemeClr val="tx1">
                            <a:lumMod val="95000"/>
                            <a:lumOff val="5000"/>
                          </a:schemeClr>
                        </a:solidFill>
                        <a:effectLst/>
                        <a:latin typeface="Georgia" pitchFamily="18" charset="0"/>
                        <a:ea typeface="+mn-ea"/>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None/>
                        <a:tabLst/>
                        <a:defRPr/>
                      </a:pPr>
                      <a:r>
                        <a:rPr kumimoji="0" lang="es-CO" sz="1100" u="none" strike="noStrike" kern="1200" cap="none" normalizeH="0" baseline="0" noProof="0" dirty="0" smtClean="0">
                          <a:ln>
                            <a:noFill/>
                          </a:ln>
                          <a:effectLst/>
                          <a:latin typeface="Georgia" pitchFamily="18" charset="0"/>
                        </a:rPr>
                        <a:t> </a:t>
                      </a:r>
                      <a:endParaRPr kumimoji="0" lang="es-CO" sz="1100" b="0" i="1" u="none" strike="noStrike" kern="1200" cap="none" normalizeH="0" baseline="0" noProof="0" dirty="0" smtClean="0">
                        <a:ln>
                          <a:noFill/>
                        </a:ln>
                        <a:solidFill>
                          <a:schemeClr val="tx1">
                            <a:lumMod val="95000"/>
                            <a:lumOff val="5000"/>
                          </a:schemeClr>
                        </a:solidFill>
                        <a:effectLst/>
                        <a:latin typeface="Georgia" pitchFamily="18" charset="0"/>
                        <a:ea typeface="+mn-ea"/>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26"/>
          <p:cNvSpPr>
            <a:spLocks noGrp="1" noChangeArrowheads="1"/>
          </p:cNvSpPr>
          <p:nvPr>
            <p:ph type="title"/>
          </p:nvPr>
        </p:nvSpPr>
        <p:spPr>
          <a:xfrm>
            <a:off x="395536" y="332656"/>
            <a:ext cx="8610600" cy="914400"/>
          </a:xfrm>
          <a:solidFill>
            <a:schemeClr val="bg1"/>
          </a:solidFill>
        </p:spPr>
        <p:txBody>
          <a:bodyPr/>
          <a:lstStyle/>
          <a:p>
            <a:pPr algn="ctr"/>
            <a:r>
              <a:rPr lang="en-GB" sz="3200" b="1" dirty="0" smtClean="0"/>
              <a:t> </a:t>
            </a:r>
            <a:r>
              <a:rPr lang="es-CO" sz="3200" b="1" dirty="0" smtClean="0"/>
              <a:t>IFRS para Pymes e IFRS completas similares </a:t>
            </a:r>
            <a:br>
              <a:rPr lang="es-CO" sz="3200" b="1" dirty="0" smtClean="0"/>
            </a:br>
            <a:r>
              <a:rPr lang="es-CO" sz="3200" b="1" dirty="0" smtClean="0"/>
              <a:t>VS normas a modificar de COLGAAP</a:t>
            </a:r>
            <a:endParaRPr lang="en-GB" sz="3200" b="1" dirty="0" smtClean="0"/>
          </a:p>
        </p:txBody>
      </p:sp>
      <p:graphicFrame>
        <p:nvGraphicFramePr>
          <p:cNvPr id="43066" name="Group 58"/>
          <p:cNvGraphicFramePr>
            <a:graphicFrameLocks noGrp="1"/>
          </p:cNvGraphicFramePr>
          <p:nvPr>
            <p:ph idx="4294967295"/>
          </p:nvPr>
        </p:nvGraphicFramePr>
        <p:xfrm>
          <a:off x="611560" y="1412776"/>
          <a:ext cx="8048854" cy="3697661"/>
        </p:xfrm>
        <a:graphic>
          <a:graphicData uri="http://schemas.openxmlformats.org/drawingml/2006/table">
            <a:tbl>
              <a:tblPr>
                <a:tableStyleId>{2D5ABB26-0587-4C30-8999-92F81FD0307C}</a:tableStyleId>
              </a:tblPr>
              <a:tblGrid>
                <a:gridCol w="2515697"/>
                <a:gridCol w="2488513"/>
                <a:gridCol w="3044644"/>
              </a:tblGrid>
              <a:tr h="294329">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mj-lt"/>
                        </a:rPr>
                        <a:t>Descripción</a:t>
                      </a:r>
                      <a:endParaRPr kumimoji="0" lang="nl-NL" sz="1050" b="1" i="0" u="none" strike="noStrike" cap="none" normalizeH="0" baseline="0" dirty="0" smtClean="0">
                        <a:ln>
                          <a:noFill/>
                        </a:ln>
                        <a:solidFill>
                          <a:schemeClr val="bg1"/>
                        </a:solidFill>
                        <a:effectLst/>
                        <a:latin typeface="+mj-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mj-lt"/>
                        </a:rPr>
                        <a:t>IFRS para Pymes y Plenas</a:t>
                      </a:r>
                      <a:endParaRPr kumimoji="0" lang="nl-NL" sz="1050" b="1" i="1" u="none" strike="noStrike" cap="none" normalizeH="0" baseline="0" dirty="0" smtClean="0">
                        <a:ln>
                          <a:noFill/>
                        </a:ln>
                        <a:solidFill>
                          <a:schemeClr val="bg1"/>
                        </a:solidFill>
                        <a:effectLst/>
                        <a:latin typeface="+mj-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mj-lt"/>
                        </a:rPr>
                        <a:t>COLGAAP</a:t>
                      </a:r>
                      <a:endParaRPr kumimoji="0" lang="nl-NL" sz="1050" b="1" i="1" u="none" strike="noStrike" cap="none" normalizeH="0" baseline="0" dirty="0" smtClean="0">
                        <a:ln>
                          <a:noFill/>
                        </a:ln>
                        <a:solidFill>
                          <a:schemeClr val="bg1"/>
                        </a:solidFill>
                        <a:effectLst/>
                        <a:latin typeface="+mj-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32">
                <a:tc>
                  <a:txBody>
                    <a:bodyPr/>
                    <a:lstStyle/>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050" baseline="0" dirty="0" smtClean="0">
                          <a:latin typeface="+mj-lt"/>
                        </a:rPr>
                        <a:t>Deterioro (</a:t>
                      </a:r>
                      <a:r>
                        <a:rPr lang="es-CO" sz="1050" baseline="0" dirty="0" err="1" smtClean="0">
                          <a:latin typeface="+mj-lt"/>
                        </a:rPr>
                        <a:t>Impairment</a:t>
                      </a:r>
                      <a:r>
                        <a:rPr lang="es-CO" sz="1050" baseline="0" dirty="0" smtClean="0">
                          <a:latin typeface="+mj-lt"/>
                        </a:rPr>
                        <a:t>).</a:t>
                      </a: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lang="es-CO" sz="1050" baseline="0" dirty="0" smtClean="0">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lang="es-CO" sz="1050" baseline="0" dirty="0" smtClean="0">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lang="es-CO" sz="1050" baseline="0" dirty="0" smtClean="0">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050" baseline="0" dirty="0" smtClean="0">
                          <a:latin typeface="+mj-lt"/>
                        </a:rPr>
                        <a:t>Propiedad, planta y equipo (vida útil,  costos de desmantelamiento).</a:t>
                      </a: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endParaRPr lang="es-CO" sz="1050" baseline="0" dirty="0" smtClean="0">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Reestructuración de estados financieros.</a:t>
                      </a: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Costo amortizado.</a:t>
                      </a: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endParaRPr kumimoji="0" lang="es-CO" sz="1050" u="none" strike="noStrike" kern="1200" cap="none" normalizeH="0" baseline="0" noProof="0" dirty="0" smtClean="0">
                        <a:ln>
                          <a:noFill/>
                        </a:ln>
                        <a:effectLst/>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Valor razonable.</a:t>
                      </a: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endParaRPr kumimoji="0" lang="es-CO" sz="1050" u="none" strike="noStrike" kern="1200" cap="none" normalizeH="0" baseline="0" noProof="0" dirty="0" smtClean="0">
                        <a:ln>
                          <a:noFill/>
                        </a:ln>
                        <a:effectLst/>
                        <a:latin typeface="+mj-lt"/>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endParaRPr kumimoji="0" lang="es-CO" sz="1050" b="0" i="1" u="none" strike="noStrike" kern="1200" cap="none" normalizeH="0" baseline="0" noProof="0" dirty="0" smtClean="0">
                        <a:ln>
                          <a:noFill/>
                        </a:ln>
                        <a:solidFill>
                          <a:schemeClr val="bg1"/>
                        </a:solidFill>
                        <a:effectLst/>
                        <a:latin typeface="+mj-lt"/>
                        <a:ea typeface="+mn-ea"/>
                        <a:cs typeface="Arial" charset="0"/>
                      </a:endParaRPr>
                    </a:p>
                    <a:p>
                      <a:pPr marL="192088" marR="0" indent="-192088"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Contabilidad de cobertura</a:t>
                      </a:r>
                    </a:p>
                    <a:p>
                      <a:pPr marL="261938" marR="0" indent="-261938" algn="l" defTabSz="261938" rtl="0" eaLnBrk="1" fontAlgn="auto" latinLnBrk="0" hangingPunct="1">
                        <a:lnSpc>
                          <a:spcPct val="100000"/>
                        </a:lnSpc>
                        <a:spcBef>
                          <a:spcPts val="0"/>
                        </a:spcBef>
                        <a:spcAft>
                          <a:spcPts val="0"/>
                        </a:spcAft>
                        <a:buClrTx/>
                        <a:buSzTx/>
                        <a:buFont typeface="Wingdings" pitchFamily="2" charset="2"/>
                        <a:buChar char="§"/>
                        <a:tabLst/>
                        <a:defRPr/>
                      </a:pPr>
                      <a:endParaRPr kumimoji="0" lang="es-CO" sz="1050" b="0" i="1" u="none" strike="noStrike" kern="1200" cap="none" normalizeH="0" baseline="0" noProof="0" dirty="0" smtClean="0">
                        <a:ln>
                          <a:noFill/>
                        </a:ln>
                        <a:solidFill>
                          <a:schemeClr val="bg1"/>
                        </a:solidFill>
                        <a:effectLst/>
                        <a:latin typeface="+mj-lt"/>
                        <a:ea typeface="+mn-ea"/>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050" baseline="0" dirty="0" smtClean="0">
                          <a:latin typeface="+mj-lt"/>
                        </a:rPr>
                        <a:t>Basado en indicios de deterioro y para todos los activos.</a:t>
                      </a:r>
                    </a:p>
                    <a:p>
                      <a:pPr marL="157163" marR="0" indent="-157163" algn="l" defTabSz="261938" rtl="0" eaLnBrk="1" fontAlgn="auto" latinLnBrk="0" hangingPunct="1">
                        <a:lnSpc>
                          <a:spcPct val="100000"/>
                        </a:lnSpc>
                        <a:spcBef>
                          <a:spcPts val="0"/>
                        </a:spcBef>
                        <a:spcAft>
                          <a:spcPts val="0"/>
                        </a:spcAft>
                        <a:buClrTx/>
                        <a:buSzTx/>
                        <a:buFont typeface="Wingdings" pitchFamily="2" charset="2"/>
                        <a:buNone/>
                        <a:tabLst/>
                        <a:defRPr/>
                      </a:pPr>
                      <a:endParaRPr lang="es-CO" sz="1050" baseline="0" dirty="0" smtClean="0">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050" baseline="0" dirty="0" smtClean="0">
                          <a:latin typeface="+mj-lt"/>
                        </a:rPr>
                        <a:t>Vidas útiles reales. Inclusión del costo de desmantelamiento.</a:t>
                      </a:r>
                    </a:p>
                    <a:p>
                      <a:pPr marL="157163" marR="0" indent="-157163" algn="l" defTabSz="261938" rtl="0" eaLnBrk="1" fontAlgn="auto" latinLnBrk="0" hangingPunct="1">
                        <a:lnSpc>
                          <a:spcPct val="100000"/>
                        </a:lnSpc>
                        <a:spcBef>
                          <a:spcPts val="0"/>
                        </a:spcBef>
                        <a:spcAft>
                          <a:spcPts val="0"/>
                        </a:spcAft>
                        <a:buClrTx/>
                        <a:buSzTx/>
                        <a:buFont typeface="Wingdings" pitchFamily="2" charset="2"/>
                        <a:buNone/>
                        <a:tabLst/>
                        <a:defRPr/>
                      </a:pPr>
                      <a:endParaRPr lang="es-CO" sz="1050" baseline="0" dirty="0" smtClean="0">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r>
                        <a:rPr lang="es-CO" sz="1050" baseline="0" dirty="0" smtClean="0">
                          <a:latin typeface="+mj-lt"/>
                        </a:rPr>
                        <a:t>Los </a:t>
                      </a:r>
                      <a:r>
                        <a:rPr kumimoji="0" lang="es-CO" sz="1050" u="none" strike="noStrike" kern="1200" cap="none" normalizeH="0" baseline="0" noProof="0" dirty="0" smtClean="0">
                          <a:ln>
                            <a:noFill/>
                          </a:ln>
                          <a:effectLst/>
                          <a:latin typeface="+mj-lt"/>
                        </a:rPr>
                        <a:t>errores de ejercicios anteriores se corrigen en los períodos afectados.</a:t>
                      </a:r>
                    </a:p>
                    <a:p>
                      <a:pPr marL="157163" marR="0" indent="-157163"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Sobre la base de tasa efectiva.</a:t>
                      </a:r>
                    </a:p>
                    <a:p>
                      <a:pPr marL="157163" marR="0" indent="-157163"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None/>
                        <a:tabLst/>
                        <a:defRPr/>
                      </a:pPr>
                      <a:endParaRPr kumimoji="0" lang="es-CO" sz="1050" u="none" strike="noStrike" kern="1200" cap="none" normalizeH="0" baseline="0" noProof="0" dirty="0" smtClean="0">
                        <a:ln>
                          <a:noFill/>
                        </a:ln>
                        <a:effectLst/>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Depreciable.</a:t>
                      </a: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endParaRPr kumimoji="0" lang="es-CO" sz="1050" u="none" strike="noStrike" kern="1200" cap="none" normalizeH="0" baseline="0" noProof="0" dirty="0" smtClean="0">
                        <a:ln>
                          <a:noFill/>
                        </a:ln>
                        <a:effectLst/>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endParaRPr kumimoji="0" lang="es-CO" sz="1050" u="none" strike="noStrike" kern="1200" cap="none" normalizeH="0" baseline="0" noProof="0" dirty="0" smtClean="0">
                        <a:ln>
                          <a:noFill/>
                        </a:ln>
                        <a:effectLst/>
                        <a:latin typeface="+mj-lt"/>
                      </a:endParaRPr>
                    </a:p>
                    <a:p>
                      <a:pPr marL="157163" marR="0" indent="-157163" algn="l" defTabSz="261938" rtl="0" eaLnBrk="1" fontAlgn="auto" latinLnBrk="0" hangingPunct="1">
                        <a:lnSpc>
                          <a:spcPct val="100000"/>
                        </a:lnSpc>
                        <a:spcBef>
                          <a:spcPts val="0"/>
                        </a:spcBef>
                        <a:spcAft>
                          <a:spcPts val="0"/>
                        </a:spcAft>
                        <a:buClrTx/>
                        <a:buSzTx/>
                        <a:buFont typeface="Wingdings" pitchFamily="2" charset="2"/>
                        <a:buChar char="§"/>
                        <a:tabLst/>
                        <a:defRPr/>
                      </a:pPr>
                      <a:r>
                        <a:rPr kumimoji="0" lang="es-CO" sz="1050" u="none" strike="noStrike" kern="1200" cap="none" normalizeH="0" baseline="0" noProof="0" dirty="0" smtClean="0">
                          <a:ln>
                            <a:noFill/>
                          </a:ln>
                          <a:effectLst/>
                          <a:latin typeface="+mj-lt"/>
                        </a:rPr>
                        <a:t>Es un privilegio aplicarla y se basa en la efectividad de la misma.</a:t>
                      </a:r>
                      <a:endParaRPr kumimoji="0" lang="es-CO" sz="1050" b="0" i="1" u="none" strike="noStrike" kern="1200" cap="none" normalizeH="0" baseline="0" noProof="0" dirty="0" smtClean="0">
                        <a:ln>
                          <a:noFill/>
                        </a:ln>
                        <a:solidFill>
                          <a:schemeClr val="tx1">
                            <a:lumMod val="95000"/>
                            <a:lumOff val="5000"/>
                          </a:schemeClr>
                        </a:solidFill>
                        <a:effectLst/>
                        <a:latin typeface="+mj-lt"/>
                        <a:ea typeface="+mn-ea"/>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050" u="none" strike="noStrike" kern="1200" cap="none" normalizeH="0" baseline="0" noProof="0" dirty="0" smtClean="0">
                          <a:ln>
                            <a:noFill/>
                          </a:ln>
                          <a:effectLst/>
                          <a:latin typeface="+mj-lt"/>
                        </a:rPr>
                        <a:t>No necesariamente se documentan los indicios de deterioro.</a:t>
                      </a: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050" u="none" strike="noStrike" kern="1200" cap="none" normalizeH="0" baseline="0" noProof="0" dirty="0" smtClean="0">
                          <a:ln>
                            <a:noFill/>
                          </a:ln>
                          <a:effectLst/>
                          <a:latin typeface="+mj-lt"/>
                        </a:rPr>
                        <a:t>Vidas útiles fiscales. No se causan los costos de desmantelamiento.</a:t>
                      </a: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050" u="none" strike="noStrike" kern="1200" cap="none" normalizeH="0" baseline="0" noProof="0" dirty="0" smtClean="0">
                          <a:ln>
                            <a:noFill/>
                          </a:ln>
                          <a:effectLst/>
                          <a:latin typeface="+mj-lt"/>
                        </a:rPr>
                        <a:t>Los errores de ejercicios anteriores se contabilizan en el año en que se identifiquen.</a:t>
                      </a: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050" u="none" strike="noStrike" kern="1200" cap="none" normalizeH="0" baseline="0" noProof="0" dirty="0" smtClean="0">
                          <a:ln>
                            <a:noFill/>
                          </a:ln>
                          <a:effectLst/>
                          <a:latin typeface="+mj-lt"/>
                        </a:rPr>
                        <a:t>No se aplica el costo amortizado. Aplica solo el concepto de tasa nominal.</a:t>
                      </a: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050" u="none" strike="noStrike" kern="1200" cap="none" normalizeH="0" baseline="0" noProof="0" dirty="0" smtClean="0">
                          <a:ln>
                            <a:noFill/>
                          </a:ln>
                          <a:effectLst/>
                          <a:latin typeface="+mj-lt"/>
                        </a:rPr>
                        <a:t>No depreciable.</a:t>
                      </a: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u="none" strike="noStrike" kern="1200" cap="none" normalizeH="0" baseline="0" noProof="0" dirty="0" smtClean="0">
                        <a:ln>
                          <a:noFill/>
                        </a:ln>
                        <a:effectLst/>
                        <a:latin typeface="+mj-lt"/>
                      </a:endParaRPr>
                    </a:p>
                    <a:p>
                      <a:pPr marL="192088" marR="0" lvl="0" indent="-1920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s-CO" sz="1050" u="none" strike="noStrike" kern="1200" cap="none" normalizeH="0" baseline="0" noProof="0" dirty="0" smtClean="0">
                          <a:ln>
                            <a:noFill/>
                          </a:ln>
                          <a:effectLst/>
                          <a:latin typeface="+mj-lt"/>
                        </a:rPr>
                        <a:t>Concepto no aplicable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CO" sz="1050" b="0" i="1" u="none" strike="noStrike" kern="1200" cap="none" normalizeH="0" baseline="0" noProof="0" dirty="0" smtClean="0">
                        <a:ln>
                          <a:noFill/>
                        </a:ln>
                        <a:solidFill>
                          <a:schemeClr val="tx1">
                            <a:lumMod val="95000"/>
                            <a:lumOff val="5000"/>
                          </a:schemeClr>
                        </a:solidFill>
                        <a:effectLst/>
                        <a:latin typeface="+mj-lt"/>
                        <a:ea typeface="+mn-ea"/>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332656"/>
            <a:ext cx="8077200" cy="914400"/>
          </a:xfrm>
        </p:spPr>
        <p:txBody>
          <a:bodyPr/>
          <a:lstStyle/>
          <a:p>
            <a:r>
              <a:rPr lang="es-CO" sz="3200" b="1" dirty="0" smtClean="0"/>
              <a:t>Diferencias importantes entre IFRS para pymes, IFRS plenas y COLGAAP.</a:t>
            </a:r>
            <a:endParaRPr lang="en-GB" sz="3200" b="1" dirty="0" smtClean="0"/>
          </a:p>
        </p:txBody>
      </p:sp>
      <p:sp>
        <p:nvSpPr>
          <p:cNvPr id="27651" name="Rectangle 3"/>
          <p:cNvSpPr>
            <a:spLocks noGrp="1" noChangeArrowheads="1"/>
          </p:cNvSpPr>
          <p:nvPr>
            <p:ph sz="quarter" idx="15"/>
          </p:nvPr>
        </p:nvSpPr>
        <p:spPr>
          <a:xfrm>
            <a:off x="467544" y="1700808"/>
            <a:ext cx="8077200" cy="3096344"/>
          </a:xfrm>
        </p:spPr>
        <p:txBody>
          <a:bodyPr/>
          <a:lstStyle/>
          <a:p>
            <a:pPr marL="273050" indent="-273050" algn="ctr">
              <a:spcBef>
                <a:spcPct val="95000"/>
              </a:spcBef>
              <a:buNone/>
            </a:pPr>
            <a:r>
              <a:rPr lang="es-CO" sz="2000" dirty="0" smtClean="0"/>
              <a:t>	</a:t>
            </a:r>
          </a:p>
          <a:p>
            <a:pPr marL="273050" indent="-273050" algn="just">
              <a:spcBef>
                <a:spcPct val="95000"/>
              </a:spcBef>
            </a:pPr>
            <a:r>
              <a:rPr lang="es-CO" sz="2000" dirty="0" smtClean="0"/>
              <a:t>Asuntos importantes que requieren ser modificados en los actuales COLGAAP , que presentan un manejo diferente bajo IFRS para Pymes e IFRS plenas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8" name="Rectangle 26"/>
          <p:cNvSpPr>
            <a:spLocks noGrp="1" noChangeArrowheads="1"/>
          </p:cNvSpPr>
          <p:nvPr>
            <p:ph type="title"/>
          </p:nvPr>
        </p:nvSpPr>
        <p:spPr>
          <a:xfrm>
            <a:off x="323528" y="188640"/>
            <a:ext cx="8610600" cy="1130424"/>
          </a:xfrm>
          <a:solidFill>
            <a:schemeClr val="bg1"/>
          </a:solidFill>
        </p:spPr>
        <p:txBody>
          <a:bodyPr/>
          <a:lstStyle/>
          <a:p>
            <a:pPr>
              <a:tabLst>
                <a:tab pos="0" algn="l"/>
              </a:tabLst>
            </a:pPr>
            <a:r>
              <a:rPr lang="es-CO" sz="2800" b="1" dirty="0" smtClean="0">
                <a:cs typeface="Courier New" pitchFamily="49" charset="0"/>
              </a:rPr>
              <a:t>Diferencias entre IFRS para Pymes e IFRS completas</a:t>
            </a:r>
            <a:br>
              <a:rPr lang="es-CO" sz="2800" b="1" dirty="0" smtClean="0">
                <a:cs typeface="Courier New" pitchFamily="49" charset="0"/>
              </a:rPr>
            </a:br>
            <a:r>
              <a:rPr lang="es-CO" sz="2800" b="1" dirty="0" smtClean="0">
                <a:cs typeface="Courier New" pitchFamily="49" charset="0"/>
              </a:rPr>
              <a:t>en relación con normas a modificar de COLGAAP  </a:t>
            </a:r>
          </a:p>
        </p:txBody>
      </p:sp>
      <p:graphicFrame>
        <p:nvGraphicFramePr>
          <p:cNvPr id="71706" name="Group 26"/>
          <p:cNvGraphicFramePr>
            <a:graphicFrameLocks noGrp="1"/>
          </p:cNvGraphicFramePr>
          <p:nvPr>
            <p:ph idx="4294967295"/>
          </p:nvPr>
        </p:nvGraphicFramePr>
        <p:xfrm>
          <a:off x="1259632" y="1556792"/>
          <a:ext cx="6278688" cy="3483125"/>
        </p:xfrm>
        <a:graphic>
          <a:graphicData uri="http://schemas.openxmlformats.org/drawingml/2006/table">
            <a:tbl>
              <a:tblPr>
                <a:tableStyleId>{2D5ABB26-0587-4C30-8999-92F81FD0307C}</a:tableStyleId>
              </a:tblPr>
              <a:tblGrid>
                <a:gridCol w="1872208"/>
                <a:gridCol w="2313962"/>
                <a:gridCol w="2092518"/>
              </a:tblGrid>
              <a:tr h="249886">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mn-lt"/>
                        </a:rPr>
                        <a:t>Descripción</a:t>
                      </a:r>
                      <a:endParaRPr kumimoji="0" lang="nl-NL" sz="1050" b="1" i="0" u="none" strike="noStrike" cap="none" normalizeH="0" baseline="0" dirty="0" smtClean="0">
                        <a:ln>
                          <a:noFill/>
                        </a:ln>
                        <a:solidFill>
                          <a:schemeClr val="bg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mn-lt"/>
                        </a:rPr>
                        <a:t>IFRS para Pymes</a:t>
                      </a:r>
                      <a:endParaRPr kumimoji="0" lang="nl-NL" sz="1050" b="1" i="1" u="none" strike="noStrike" cap="none" normalizeH="0" baseline="0" dirty="0" smtClean="0">
                        <a:ln>
                          <a:noFill/>
                        </a:ln>
                        <a:solidFill>
                          <a:schemeClr val="bg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mn-lt"/>
                        </a:rPr>
                        <a:t>IFRS plenas</a:t>
                      </a:r>
                      <a:endParaRPr kumimoji="0" lang="nl-NL" sz="1050" b="1" i="1" u="none" strike="noStrike" cap="none" normalizeH="0" baseline="0" dirty="0" smtClean="0">
                        <a:ln>
                          <a:noFill/>
                        </a:ln>
                        <a:solidFill>
                          <a:schemeClr val="bg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648">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Activos intangibles (licencias, derechos, marcas)</a:t>
                      </a:r>
                      <a:endParaRPr kumimoji="0" lang="es-CO" sz="105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Modelo de costo - no hay más opciones.</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CO"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CO"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Todos los intangibles tienen  vidas finitas y se amortizan.</a:t>
                      </a:r>
                      <a:endParaRPr kumimoji="0" lang="es-CO" sz="105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Opción: modelo de costo  o de revaluación.</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CO"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Los intangibles tienen vidas finitas e indefinidas (en este último caso no se amortizan).</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CO" sz="105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4368">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Plusvalía ó </a:t>
                      </a:r>
                      <a:r>
                        <a:rPr kumimoji="0" lang="es-ES" sz="1050" u="none" strike="noStrike" cap="none" normalizeH="0" baseline="0" dirty="0" err="1" smtClean="0">
                          <a:ln>
                            <a:noFill/>
                          </a:ln>
                          <a:effectLst/>
                          <a:latin typeface="+mn-lt"/>
                        </a:rPr>
                        <a:t>Goodwill</a:t>
                      </a:r>
                      <a:r>
                        <a:rPr kumimoji="0" lang="es-ES" sz="1050" u="none" strike="noStrike" cap="none" normalizeH="0" baseline="0" dirty="0" smtClean="0">
                          <a:ln>
                            <a:noFill/>
                          </a:ln>
                          <a:effectLst/>
                          <a:latin typeface="+mn-lt"/>
                        </a:rPr>
                        <a:t>  en adquisición de compañías</a:t>
                      </a:r>
                      <a:endParaRPr kumimoji="0" lang="es-ES" sz="105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Modelo de costo-amortización-deterioro.</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ES"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Supuesto de vida útil: 10 años.</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ES"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Enfoque de indicador de deterioro.</a:t>
                      </a:r>
                      <a:endParaRPr kumimoji="0" lang="es-ES" sz="105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Modelo de costo-deterioro.</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ES"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Vida útil indefinida.</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ES"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ES" sz="1050" u="none" strike="noStrike" cap="none" normalizeH="0" baseline="0" dirty="0" smtClean="0">
                          <a:ln>
                            <a:noFill/>
                          </a:ln>
                          <a:effectLst/>
                          <a:latin typeface="+mn-lt"/>
                        </a:rPr>
                        <a:t>Prueba anual de deterioro.</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979">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Propiedad, planta y equipo</a:t>
                      </a:r>
                      <a:endParaRPr kumimoji="0" lang="es-CO" sz="105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Modelo de costo.</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CO"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Revisión del valor residual, la vida útil y el método de depreciación  solo si existe indicador de deterioro, en relación con los últimos </a:t>
                      </a:r>
                      <a:r>
                        <a:rPr kumimoji="0" lang="es-CO" sz="1050" u="none" strike="noStrike" cap="none" normalizeH="0" baseline="0" dirty="0" err="1" smtClean="0">
                          <a:ln>
                            <a:noFill/>
                          </a:ln>
                          <a:effectLst/>
                          <a:latin typeface="+mn-lt"/>
                        </a:rPr>
                        <a:t>EFs</a:t>
                      </a:r>
                      <a:r>
                        <a:rPr kumimoji="0" lang="es-CO" sz="1050" u="none" strike="noStrike" cap="none" normalizeH="0" baseline="0" dirty="0" smtClean="0">
                          <a:ln>
                            <a:noFill/>
                          </a:ln>
                          <a:effectLst/>
                          <a:latin typeface="+mn-lt"/>
                        </a:rPr>
                        <a:t> bajo IFRS. </a:t>
                      </a:r>
                      <a:endParaRPr kumimoji="0" lang="es-CO" sz="105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CO" sz="1050" u="none" strike="noStrike" cap="none" normalizeH="0" baseline="0" dirty="0" smtClean="0">
                          <a:ln>
                            <a:noFill/>
                          </a:ln>
                          <a:effectLst/>
                          <a:latin typeface="+mn-lt"/>
                        </a:rPr>
                        <a:t>Opción: modelo de costo o de revaluación.</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CO"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ts val="0"/>
                        </a:spcBef>
                        <a:spcAft>
                          <a:spcPts val="0"/>
                        </a:spcAft>
                        <a:buClrTx/>
                        <a:buSzPct val="90000"/>
                        <a:buFontTx/>
                        <a:buNone/>
                        <a:tabLst/>
                        <a:defRPr/>
                      </a:pPr>
                      <a:r>
                        <a:rPr kumimoji="0" lang="es-CO" sz="1050" u="none" strike="noStrike" cap="none" normalizeH="0" baseline="0" dirty="0" smtClean="0">
                          <a:ln>
                            <a:noFill/>
                          </a:ln>
                          <a:effectLst/>
                          <a:latin typeface="+mn-lt"/>
                        </a:rPr>
                        <a:t>Revisión anual obligatoria del valor residual, la vida útil y el método de depreciación.</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560" y="188640"/>
            <a:ext cx="8077200" cy="914400"/>
          </a:xfrm>
        </p:spPr>
        <p:txBody>
          <a:bodyPr/>
          <a:lstStyle/>
          <a:p>
            <a:pPr eaLnBrk="1" hangingPunct="1"/>
            <a:r>
              <a:rPr lang="en-GB" sz="3200" b="1" dirty="0" smtClean="0"/>
              <a:t>Agenda</a:t>
            </a:r>
          </a:p>
        </p:txBody>
      </p:sp>
      <p:sp>
        <p:nvSpPr>
          <p:cNvPr id="27651" name="Rectangle 3"/>
          <p:cNvSpPr>
            <a:spLocks noGrp="1" noChangeArrowheads="1"/>
          </p:cNvSpPr>
          <p:nvPr>
            <p:ph sz="quarter" idx="15"/>
          </p:nvPr>
        </p:nvSpPr>
        <p:spPr>
          <a:xfrm>
            <a:off x="510540" y="1428736"/>
            <a:ext cx="8077200" cy="3656448"/>
          </a:xfrm>
        </p:spPr>
        <p:txBody>
          <a:bodyPr>
            <a:normAutofit/>
          </a:bodyPr>
          <a:lstStyle/>
          <a:p>
            <a:pPr marL="360363" indent="-360363">
              <a:spcBef>
                <a:spcPct val="95000"/>
              </a:spcBef>
              <a:buFont typeface="Arial" pitchFamily="34" charset="0"/>
              <a:buChar char="•"/>
            </a:pPr>
            <a:r>
              <a:rPr lang="es-CO" sz="2000" dirty="0" smtClean="0"/>
              <a:t>Generalidades sobre las NIIF Plenas y las NIIF para Pymes. </a:t>
            </a:r>
          </a:p>
          <a:p>
            <a:pPr marL="357188" indent="-357188">
              <a:spcBef>
                <a:spcPct val="95000"/>
              </a:spcBef>
              <a:buFont typeface="Arial" pitchFamily="34" charset="0"/>
              <a:buChar char="•"/>
            </a:pPr>
            <a:r>
              <a:rPr lang="es-CO" sz="2000" dirty="0" smtClean="0"/>
              <a:t>NIIF en Colombia. (grupos de empresas, cronograma).</a:t>
            </a:r>
          </a:p>
          <a:p>
            <a:pPr marL="360363" indent="-360363">
              <a:spcBef>
                <a:spcPct val="95000"/>
              </a:spcBef>
              <a:buFont typeface="Arial" pitchFamily="34" charset="0"/>
              <a:buChar char="•"/>
            </a:pPr>
            <a:r>
              <a:rPr lang="es-CO" sz="2000" dirty="0" smtClean="0"/>
              <a:t>Diferencias importantes entre COLGAAP, IFRS Plenas e IFRS para Pymes. </a:t>
            </a:r>
          </a:p>
          <a:p>
            <a:pPr marL="355600" indent="-273050">
              <a:spcBef>
                <a:spcPct val="95000"/>
              </a:spcBef>
              <a:buFont typeface="Arial" pitchFamily="34" charset="0"/>
              <a:buChar char="•"/>
            </a:pPr>
            <a:r>
              <a:rPr lang="es-CO" sz="2000" dirty="0" smtClean="0"/>
              <a:t>Impactos importantes previsibles en el balance de apertura.	</a:t>
            </a:r>
          </a:p>
          <a:p>
            <a:pPr marL="357188" indent="-357188" eaLnBrk="1" hangingPunct="1">
              <a:spcBef>
                <a:spcPct val="95000"/>
              </a:spcBef>
              <a:buFont typeface="Arial" pitchFamily="34" charset="0"/>
              <a:buChar char="•"/>
            </a:pPr>
            <a:r>
              <a:rPr lang="es-CO" sz="2000" dirty="0" smtClean="0"/>
              <a:t>Pasos para la implementación. (fases, diagnóstico, capacitación, áreas implicadas, impactos en los sistemas)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Rectangle 26"/>
          <p:cNvSpPr>
            <a:spLocks noGrp="1" noChangeArrowheads="1"/>
          </p:cNvSpPr>
          <p:nvPr>
            <p:ph type="title"/>
          </p:nvPr>
        </p:nvSpPr>
        <p:spPr>
          <a:xfrm>
            <a:off x="251520" y="332656"/>
            <a:ext cx="8610600" cy="914400"/>
          </a:xfrm>
          <a:solidFill>
            <a:schemeClr val="bg1"/>
          </a:solidFill>
        </p:spPr>
        <p:txBody>
          <a:bodyPr/>
          <a:lstStyle/>
          <a:p>
            <a:r>
              <a:rPr lang="en-GB" sz="2800" b="1" dirty="0" smtClean="0"/>
              <a:t> </a:t>
            </a:r>
            <a:r>
              <a:rPr lang="es-CO" sz="2800" b="1" dirty="0" smtClean="0"/>
              <a:t>Diferencias entre IFRS para Pymes e IFRS completas en relación con normas a modificar de COLGAAP</a:t>
            </a:r>
            <a:endParaRPr lang="en-GB" sz="2800" b="1" dirty="0" smtClean="0"/>
          </a:p>
        </p:txBody>
      </p:sp>
      <p:graphicFrame>
        <p:nvGraphicFramePr>
          <p:cNvPr id="41003" name="Group 43"/>
          <p:cNvGraphicFramePr>
            <a:graphicFrameLocks noGrp="1"/>
          </p:cNvGraphicFramePr>
          <p:nvPr>
            <p:ph idx="4294967295"/>
          </p:nvPr>
        </p:nvGraphicFramePr>
        <p:xfrm>
          <a:off x="1043608" y="1340768"/>
          <a:ext cx="7079424" cy="3801560"/>
        </p:xfrm>
        <a:graphic>
          <a:graphicData uri="http://schemas.openxmlformats.org/drawingml/2006/table">
            <a:tbl>
              <a:tblPr>
                <a:tableStyleId>{2D5ABB26-0587-4C30-8999-92F81FD0307C}</a:tableStyleId>
              </a:tblPr>
              <a:tblGrid>
                <a:gridCol w="2101476"/>
                <a:gridCol w="2445497"/>
                <a:gridCol w="2532451"/>
              </a:tblGrid>
              <a:tr h="326840">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200" b="1" u="none" strike="noStrike" cap="none" normalizeH="0" baseline="0" dirty="0" smtClean="0">
                          <a:ln>
                            <a:noFill/>
                          </a:ln>
                          <a:effectLst/>
                          <a:latin typeface="+mn-lt"/>
                        </a:rPr>
                        <a:t>Descripción</a:t>
                      </a:r>
                      <a:endParaRPr kumimoji="0" lang="nl-NL" sz="1200" b="1" i="0" u="none" strike="noStrike" cap="none" normalizeH="0" baseline="0" dirty="0" smtClean="0">
                        <a:ln>
                          <a:noFill/>
                        </a:ln>
                        <a:solidFill>
                          <a:schemeClr val="bg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200" b="1" u="none" strike="noStrike" cap="none" normalizeH="0" baseline="0" dirty="0" smtClean="0">
                          <a:ln>
                            <a:noFill/>
                          </a:ln>
                          <a:effectLst/>
                          <a:latin typeface="+mn-lt"/>
                        </a:rPr>
                        <a:t>IFRS para Pymes</a:t>
                      </a:r>
                      <a:endParaRPr kumimoji="0" lang="nl-NL" sz="1200" b="1" i="1" u="none" strike="noStrike" cap="none" normalizeH="0" baseline="0" dirty="0" smtClean="0">
                        <a:ln>
                          <a:noFill/>
                        </a:ln>
                        <a:solidFill>
                          <a:schemeClr val="bg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200" b="1" u="none" strike="noStrike" cap="none" normalizeH="0" baseline="0" dirty="0" smtClean="0">
                          <a:ln>
                            <a:noFill/>
                          </a:ln>
                          <a:effectLst/>
                          <a:latin typeface="+mn-lt"/>
                        </a:rPr>
                        <a:t>IFRS plenas</a:t>
                      </a:r>
                      <a:endParaRPr kumimoji="0" lang="nl-NL" sz="1200" b="1" i="1" u="none" strike="noStrike" cap="none" normalizeH="0" baseline="0" dirty="0" smtClean="0">
                        <a:ln>
                          <a:noFill/>
                        </a:ln>
                        <a:solidFill>
                          <a:schemeClr val="bg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999">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VE" sz="1200" u="none" strike="noStrike" cap="none" normalizeH="0" baseline="0" dirty="0" smtClean="0">
                          <a:ln>
                            <a:noFill/>
                          </a:ln>
                          <a:effectLst/>
                          <a:latin typeface="+mn-lt"/>
                        </a:rPr>
                        <a:t>Instrumentos financieros (incluye derivados y cobertura)</a:t>
                      </a:r>
                      <a:endParaRPr kumimoji="0" lang="es-VE" sz="120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VE" sz="1200" u="none" strike="noStrike" cap="none" normalizeH="0" baseline="0" dirty="0" smtClean="0">
                          <a:ln>
                            <a:noFill/>
                          </a:ln>
                          <a:effectLst/>
                          <a:latin typeface="+mn-lt"/>
                        </a:rPr>
                        <a:t>Incluye dos secciones:</a:t>
                      </a:r>
                    </a:p>
                    <a:p>
                      <a:pPr marL="176213" marR="0" lvl="0" indent="-176213" algn="l" defTabSz="695325" rtl="0" eaLnBrk="1" fontAlgn="base" latinLnBrk="0" hangingPunct="1">
                        <a:lnSpc>
                          <a:spcPct val="100000"/>
                        </a:lnSpc>
                        <a:spcBef>
                          <a:spcPct val="20000"/>
                        </a:spcBef>
                        <a:spcAft>
                          <a:spcPct val="20000"/>
                        </a:spcAft>
                        <a:buClrTx/>
                        <a:buSzPct val="90000"/>
                        <a:buFontTx/>
                        <a:buAutoNum type="alphaLcParenR"/>
                        <a:tabLst>
                          <a:tab pos="176213" algn="l"/>
                        </a:tabLst>
                      </a:pPr>
                      <a:r>
                        <a:rPr kumimoji="0" lang="es-VE" sz="1200" u="none" strike="noStrike" cap="none" normalizeH="0" baseline="0" dirty="0" smtClean="0">
                          <a:ln>
                            <a:noFill/>
                          </a:ln>
                          <a:effectLst/>
                          <a:latin typeface="+mn-lt"/>
                        </a:rPr>
                        <a:t>Instrumentos financieros básicos, por pagar y por cobrar. Mayormente medidos al costo amortizado.</a:t>
                      </a:r>
                    </a:p>
                    <a:p>
                      <a:pPr marL="176213" marR="0" lvl="0" indent="-176213" algn="l" defTabSz="695325" rtl="0" eaLnBrk="1" fontAlgn="base" latinLnBrk="0" hangingPunct="1">
                        <a:lnSpc>
                          <a:spcPct val="100000"/>
                        </a:lnSpc>
                        <a:spcBef>
                          <a:spcPct val="20000"/>
                        </a:spcBef>
                        <a:spcAft>
                          <a:spcPct val="20000"/>
                        </a:spcAft>
                        <a:buClrTx/>
                        <a:buSzPct val="90000"/>
                        <a:buFontTx/>
                        <a:buAutoNum type="alphaLcParenR"/>
                        <a:tabLst>
                          <a:tab pos="176213" algn="l"/>
                        </a:tabLst>
                      </a:pPr>
                      <a:r>
                        <a:rPr kumimoji="0" lang="es-VE" sz="1200" u="none" strike="noStrike" cap="none" normalizeH="0" baseline="0" dirty="0" smtClean="0">
                          <a:ln>
                            <a:noFill/>
                          </a:ln>
                          <a:effectLst/>
                          <a:latin typeface="+mn-lt"/>
                        </a:rPr>
                        <a:t>Instrumentos financieros complejos, los cuales están medidos al “fair value” con  efecto en el estado de resultados.</a:t>
                      </a:r>
                      <a:endParaRPr kumimoji="0" lang="es-VE" sz="120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VE" sz="1200" u="none" strike="noStrike" cap="none" normalizeH="0" baseline="0" dirty="0" smtClean="0">
                          <a:ln>
                            <a:noFill/>
                          </a:ln>
                          <a:effectLst/>
                          <a:latin typeface="+mn-lt"/>
                        </a:rPr>
                        <a:t>NIC 32 y 39, IFRS 7 y 9</a:t>
                      </a:r>
                    </a:p>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VE" sz="1200" u="none" strike="noStrike" cap="none" normalizeH="0" baseline="0" dirty="0" smtClean="0">
                          <a:ln>
                            <a:noFill/>
                          </a:ln>
                          <a:effectLst/>
                          <a:latin typeface="+mn-lt"/>
                        </a:rPr>
                        <a:t>Define 4 categorías:</a:t>
                      </a:r>
                    </a:p>
                    <a:p>
                      <a:pPr marL="176213" marR="0" lvl="0" indent="-176213" algn="l" defTabSz="695325" rtl="0" eaLnBrk="1" fontAlgn="base" latinLnBrk="0" hangingPunct="1">
                        <a:lnSpc>
                          <a:spcPct val="100000"/>
                        </a:lnSpc>
                        <a:spcBef>
                          <a:spcPct val="20000"/>
                        </a:spcBef>
                        <a:spcAft>
                          <a:spcPct val="20000"/>
                        </a:spcAft>
                        <a:buClrTx/>
                        <a:buSzPct val="90000"/>
                        <a:buFontTx/>
                        <a:buAutoNum type="alphaLcParenR"/>
                        <a:tabLst/>
                      </a:pPr>
                      <a:r>
                        <a:rPr kumimoji="0" lang="es-VE" sz="1200" u="none" strike="noStrike" cap="none" normalizeH="0" baseline="0" dirty="0" smtClean="0">
                          <a:ln>
                            <a:noFill/>
                          </a:ln>
                          <a:effectLst/>
                          <a:latin typeface="+mn-lt"/>
                        </a:rPr>
                        <a:t>Instrumentos financieros activos y pasivos a “fair value” con efecto en resultados.</a:t>
                      </a:r>
                    </a:p>
                    <a:p>
                      <a:pPr marL="176213" marR="0" lvl="0" indent="-176213" algn="l" defTabSz="695325" rtl="0" eaLnBrk="1" fontAlgn="base" latinLnBrk="0" hangingPunct="1">
                        <a:lnSpc>
                          <a:spcPct val="100000"/>
                        </a:lnSpc>
                        <a:spcBef>
                          <a:spcPct val="20000"/>
                        </a:spcBef>
                        <a:spcAft>
                          <a:spcPct val="20000"/>
                        </a:spcAft>
                        <a:buClrTx/>
                        <a:buSzPct val="90000"/>
                        <a:buFontTx/>
                        <a:buAutoNum type="alphaLcParenR"/>
                        <a:tabLst/>
                      </a:pPr>
                      <a:r>
                        <a:rPr kumimoji="0" lang="es-VE" sz="1200" u="none" strike="noStrike" cap="none" normalizeH="0" baseline="0" dirty="0" smtClean="0">
                          <a:ln>
                            <a:noFill/>
                          </a:ln>
                          <a:effectLst/>
                          <a:latin typeface="+mn-lt"/>
                        </a:rPr>
                        <a:t>Hasta su maduración (</a:t>
                      </a:r>
                      <a:r>
                        <a:rPr kumimoji="0" lang="es-VE" sz="1200" u="none" strike="noStrike" cap="none" normalizeH="0" baseline="0" dirty="0" err="1" smtClean="0">
                          <a:ln>
                            <a:noFill/>
                          </a:ln>
                          <a:effectLst/>
                          <a:latin typeface="+mn-lt"/>
                        </a:rPr>
                        <a:t>Held</a:t>
                      </a:r>
                      <a:r>
                        <a:rPr kumimoji="0" lang="es-VE" sz="1200" u="none" strike="noStrike" cap="none" normalizeH="0" baseline="0" dirty="0" smtClean="0">
                          <a:ln>
                            <a:noFill/>
                          </a:ln>
                          <a:effectLst/>
                          <a:latin typeface="+mn-lt"/>
                        </a:rPr>
                        <a:t> to </a:t>
                      </a:r>
                      <a:r>
                        <a:rPr kumimoji="0" lang="es-VE" sz="1200" u="none" strike="noStrike" cap="none" normalizeH="0" baseline="0" dirty="0" err="1" smtClean="0">
                          <a:ln>
                            <a:noFill/>
                          </a:ln>
                          <a:effectLst/>
                          <a:latin typeface="+mn-lt"/>
                        </a:rPr>
                        <a:t>maturity</a:t>
                      </a:r>
                      <a:r>
                        <a:rPr kumimoji="0" lang="es-VE" sz="1200" u="none" strike="noStrike" cap="none" normalizeH="0" baseline="0" dirty="0" smtClean="0">
                          <a:ln>
                            <a:noFill/>
                          </a:ln>
                          <a:effectLst/>
                          <a:latin typeface="+mn-lt"/>
                        </a:rPr>
                        <a:t> </a:t>
                      </a:r>
                      <a:r>
                        <a:rPr kumimoji="0" lang="es-VE" sz="1200" u="none" strike="noStrike" cap="none" normalizeH="0" baseline="0" dirty="0" err="1" smtClean="0">
                          <a:ln>
                            <a:noFill/>
                          </a:ln>
                          <a:effectLst/>
                          <a:latin typeface="+mn-lt"/>
                        </a:rPr>
                        <a:t>investments</a:t>
                      </a:r>
                      <a:r>
                        <a:rPr kumimoji="0" lang="es-VE" sz="1200" u="none" strike="noStrike" cap="none" normalizeH="0" baseline="0" dirty="0" smtClean="0">
                          <a:ln>
                            <a:noFill/>
                          </a:ln>
                          <a:effectLst/>
                          <a:latin typeface="+mn-lt"/>
                        </a:rPr>
                        <a:t>).</a:t>
                      </a:r>
                    </a:p>
                    <a:p>
                      <a:pPr marL="176213" marR="0" lvl="0" indent="-176213" algn="l" defTabSz="695325" rtl="0" eaLnBrk="1" fontAlgn="base" latinLnBrk="0" hangingPunct="1">
                        <a:lnSpc>
                          <a:spcPct val="100000"/>
                        </a:lnSpc>
                        <a:spcBef>
                          <a:spcPct val="20000"/>
                        </a:spcBef>
                        <a:spcAft>
                          <a:spcPct val="20000"/>
                        </a:spcAft>
                        <a:buClrTx/>
                        <a:buSzPct val="90000"/>
                        <a:buFontTx/>
                        <a:buAutoNum type="alphaLcParenR"/>
                        <a:tabLst/>
                      </a:pPr>
                      <a:r>
                        <a:rPr kumimoji="0" lang="es-VE" sz="1200" u="none" strike="noStrike" cap="none" normalizeH="0" baseline="0" dirty="0" smtClean="0">
                          <a:ln>
                            <a:noFill/>
                          </a:ln>
                          <a:effectLst/>
                          <a:latin typeface="+mn-lt"/>
                        </a:rPr>
                        <a:t>Préstamos y cuentas por cobrar.</a:t>
                      </a:r>
                    </a:p>
                    <a:p>
                      <a:pPr marL="176213" marR="0" lvl="0" indent="-176213" algn="l" defTabSz="695325" rtl="0" eaLnBrk="1" fontAlgn="base" latinLnBrk="0" hangingPunct="1">
                        <a:lnSpc>
                          <a:spcPct val="100000"/>
                        </a:lnSpc>
                        <a:spcBef>
                          <a:spcPct val="20000"/>
                        </a:spcBef>
                        <a:spcAft>
                          <a:spcPct val="20000"/>
                        </a:spcAft>
                        <a:buClrTx/>
                        <a:buSzPct val="90000"/>
                        <a:buFontTx/>
                        <a:buAutoNum type="alphaLcParenR"/>
                        <a:tabLst/>
                      </a:pPr>
                      <a:r>
                        <a:rPr kumimoji="0" lang="es-VE" sz="1200" u="none" strike="noStrike" cap="none" normalizeH="0" baseline="0" dirty="0" smtClean="0">
                          <a:ln>
                            <a:noFill/>
                          </a:ln>
                          <a:effectLst/>
                          <a:latin typeface="+mn-lt"/>
                        </a:rPr>
                        <a:t>Disponibles para la venta (</a:t>
                      </a:r>
                      <a:r>
                        <a:rPr kumimoji="0" lang="es-VE" sz="1200" u="none" strike="noStrike" cap="none" normalizeH="0" baseline="0" dirty="0" err="1" smtClean="0">
                          <a:ln>
                            <a:noFill/>
                          </a:ln>
                          <a:effectLst/>
                          <a:latin typeface="+mn-lt"/>
                        </a:rPr>
                        <a:t>Avaliable</a:t>
                      </a:r>
                      <a:r>
                        <a:rPr kumimoji="0" lang="es-VE" sz="1200" u="none" strike="noStrike" cap="none" normalizeH="0" baseline="0" dirty="0" smtClean="0">
                          <a:ln>
                            <a:noFill/>
                          </a:ln>
                          <a:effectLst/>
                          <a:latin typeface="+mn-lt"/>
                        </a:rPr>
                        <a:t> </a:t>
                      </a:r>
                      <a:r>
                        <a:rPr kumimoji="0" lang="es-VE" sz="1200" u="none" strike="noStrike" cap="none" normalizeH="0" baseline="0" dirty="0" err="1" smtClean="0">
                          <a:ln>
                            <a:noFill/>
                          </a:ln>
                          <a:effectLst/>
                          <a:latin typeface="+mn-lt"/>
                        </a:rPr>
                        <a:t>for</a:t>
                      </a:r>
                      <a:r>
                        <a:rPr kumimoji="0" lang="es-VE" sz="1200" u="none" strike="noStrike" cap="none" normalizeH="0" baseline="0" dirty="0" smtClean="0">
                          <a:ln>
                            <a:noFill/>
                          </a:ln>
                          <a:effectLst/>
                          <a:latin typeface="+mn-lt"/>
                        </a:rPr>
                        <a:t> sale).</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85">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VE" sz="1200" u="none" strike="noStrike" cap="none" normalizeH="0" baseline="0" dirty="0" smtClean="0">
                          <a:ln>
                            <a:noFill/>
                          </a:ln>
                          <a:effectLst/>
                          <a:latin typeface="+mn-lt"/>
                        </a:rPr>
                        <a:t>Costos de préstamos</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VE" sz="1200" u="none" strike="noStrike" cap="none" normalizeH="0" baseline="0" dirty="0" smtClean="0">
                          <a:ln>
                            <a:noFill/>
                          </a:ln>
                          <a:effectLst/>
                          <a:latin typeface="+mn-lt"/>
                        </a:rPr>
                        <a:t>Registrar  el gasto cuando es incurrido.</a:t>
                      </a:r>
                      <a:endParaRPr kumimoji="0" lang="es-VE" sz="120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VE" sz="1200" u="none" strike="noStrike" cap="none" normalizeH="0" baseline="0" dirty="0" smtClean="0">
                          <a:ln>
                            <a:noFill/>
                          </a:ln>
                          <a:effectLst/>
                          <a:latin typeface="+mn-lt"/>
                        </a:rPr>
                        <a:t>Capitalizar si es atribuible a un activo que califica (activo apto).</a:t>
                      </a:r>
                    </a:p>
                    <a:p>
                      <a:pPr marL="0" marR="0" lvl="0" indent="0" algn="l" defTabSz="695325" rtl="0" eaLnBrk="1" fontAlgn="base" latinLnBrk="0" hangingPunct="1">
                        <a:lnSpc>
                          <a:spcPct val="100000"/>
                        </a:lnSpc>
                        <a:spcBef>
                          <a:spcPts val="0"/>
                        </a:spcBef>
                        <a:spcAft>
                          <a:spcPts val="0"/>
                        </a:spcAft>
                        <a:buClrTx/>
                        <a:buSzPct val="90000"/>
                        <a:buFontTx/>
                        <a:buNone/>
                        <a:tabLst/>
                      </a:pPr>
                      <a:endParaRPr kumimoji="0" lang="es-VE" sz="120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0125">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defRPr/>
                      </a:pPr>
                      <a:r>
                        <a:rPr kumimoji="0" lang="es-VE" sz="1200" u="none" strike="noStrike" cap="none" normalizeH="0" baseline="0" dirty="0" smtClean="0">
                          <a:ln>
                            <a:noFill/>
                          </a:ln>
                          <a:effectLst/>
                          <a:latin typeface="+mn-lt"/>
                        </a:rPr>
                        <a:t>R&amp;D (Investigación y desarrollo)</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pPr>
                      <a:r>
                        <a:rPr kumimoji="0" lang="es-VE" sz="1200" u="none" strike="noStrike" cap="none" normalizeH="0" baseline="0" dirty="0" smtClean="0">
                          <a:ln>
                            <a:noFill/>
                          </a:ln>
                          <a:effectLst/>
                          <a:latin typeface="+mn-lt"/>
                        </a:rPr>
                        <a:t>Registrar gasto cuando es incurrido.</a:t>
                      </a:r>
                      <a:endParaRPr kumimoji="0" lang="es-VE" sz="120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ts val="0"/>
                        </a:spcBef>
                        <a:spcAft>
                          <a:spcPts val="0"/>
                        </a:spcAft>
                        <a:buClrTx/>
                        <a:buSzPct val="90000"/>
                        <a:buFontTx/>
                        <a:buNone/>
                        <a:tabLst/>
                        <a:defRPr/>
                      </a:pPr>
                      <a:r>
                        <a:rPr kumimoji="0" lang="es-VE" sz="1200" u="none" strike="noStrike" cap="none" normalizeH="0" baseline="0" dirty="0" smtClean="0">
                          <a:ln>
                            <a:noFill/>
                          </a:ln>
                          <a:effectLst/>
                          <a:latin typeface="+mn-lt"/>
                        </a:rPr>
                        <a:t>Capitalizar los costos de desarrollo si las condiciones se satisfacen. Gastos de investigación a resultados.</a:t>
                      </a:r>
                    </a:p>
                    <a:p>
                      <a:pPr marL="0" marR="0" lvl="0" indent="0" algn="l" defTabSz="695325" rtl="0" eaLnBrk="1" fontAlgn="base" latinLnBrk="0" hangingPunct="1">
                        <a:lnSpc>
                          <a:spcPct val="100000"/>
                        </a:lnSpc>
                        <a:spcBef>
                          <a:spcPts val="0"/>
                        </a:spcBef>
                        <a:spcAft>
                          <a:spcPts val="0"/>
                        </a:spcAft>
                        <a:buClrTx/>
                        <a:buSzPct val="90000"/>
                        <a:buFontTx/>
                        <a:buNone/>
                        <a:tabLst/>
                        <a:defRPr/>
                      </a:pPr>
                      <a:endParaRPr kumimoji="0" lang="es-VE" sz="120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6" name="Rectangle 26"/>
          <p:cNvSpPr>
            <a:spLocks noGrp="1" noChangeArrowheads="1"/>
          </p:cNvSpPr>
          <p:nvPr>
            <p:ph type="title"/>
          </p:nvPr>
        </p:nvSpPr>
        <p:spPr>
          <a:xfrm>
            <a:off x="107504" y="332656"/>
            <a:ext cx="8722895" cy="914400"/>
          </a:xfrm>
          <a:solidFill>
            <a:schemeClr val="bg1"/>
          </a:solidFill>
        </p:spPr>
        <p:txBody>
          <a:bodyPr/>
          <a:lstStyle/>
          <a:p>
            <a:r>
              <a:rPr lang="en-GB" sz="2800" b="1" dirty="0" smtClean="0"/>
              <a:t> </a:t>
            </a:r>
            <a:r>
              <a:rPr lang="es-CO" sz="2800" b="1" dirty="0" smtClean="0"/>
              <a:t>Diferencias entre IFRS para Pymes e IFRS completas </a:t>
            </a:r>
            <a:br>
              <a:rPr lang="es-CO" sz="2800" b="1" dirty="0" smtClean="0"/>
            </a:br>
            <a:r>
              <a:rPr lang="es-CO" sz="2800" b="1" dirty="0" smtClean="0"/>
              <a:t>en relación con normas a modificar de COLGAAP</a:t>
            </a:r>
            <a:endParaRPr lang="en-GB" sz="2800" b="1" dirty="0" smtClean="0"/>
          </a:p>
        </p:txBody>
      </p:sp>
      <p:graphicFrame>
        <p:nvGraphicFramePr>
          <p:cNvPr id="43066" name="Group 58"/>
          <p:cNvGraphicFramePr>
            <a:graphicFrameLocks noGrp="1"/>
          </p:cNvGraphicFramePr>
          <p:nvPr>
            <p:ph idx="4294967295"/>
          </p:nvPr>
        </p:nvGraphicFramePr>
        <p:xfrm>
          <a:off x="683568" y="1484785"/>
          <a:ext cx="7776864" cy="3600398"/>
        </p:xfrm>
        <a:graphic>
          <a:graphicData uri="http://schemas.openxmlformats.org/drawingml/2006/table">
            <a:tbl>
              <a:tblPr>
                <a:tableStyleId>{2D5ABB26-0587-4C30-8999-92F81FD0307C}</a:tableStyleId>
              </a:tblPr>
              <a:tblGrid>
                <a:gridCol w="2258873"/>
                <a:gridCol w="2799751"/>
                <a:gridCol w="2718240"/>
              </a:tblGrid>
              <a:tr h="307677">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solidFill>
                            <a:schemeClr val="tx1"/>
                          </a:solidFill>
                          <a:effectLst/>
                          <a:latin typeface="+mn-lt"/>
                        </a:rPr>
                        <a:t>Descripción</a:t>
                      </a:r>
                      <a:endParaRPr kumimoji="0" lang="nl-NL" sz="1050" b="1" i="0" u="none" strike="noStrike" cap="none" normalizeH="0" baseline="0" dirty="0" smtClean="0">
                        <a:ln>
                          <a:noFill/>
                        </a:ln>
                        <a:solidFill>
                          <a:schemeClr val="tx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solidFill>
                            <a:schemeClr val="tx1"/>
                          </a:solidFill>
                          <a:effectLst/>
                          <a:latin typeface="+mn-lt"/>
                        </a:rPr>
                        <a:t>IFRS para Pymes</a:t>
                      </a:r>
                      <a:endParaRPr kumimoji="0" lang="nl-NL" sz="1050" b="1" i="1" u="none" strike="noStrike" cap="none" normalizeH="0" baseline="0" dirty="0" smtClean="0">
                        <a:ln>
                          <a:noFill/>
                        </a:ln>
                        <a:solidFill>
                          <a:schemeClr val="tx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solidFill>
                            <a:schemeClr val="tx1"/>
                          </a:solidFill>
                          <a:effectLst/>
                          <a:latin typeface="+mn-lt"/>
                        </a:rPr>
                        <a:t>IFRS plenas</a:t>
                      </a:r>
                      <a:endParaRPr kumimoji="0" lang="nl-NL" sz="1050" b="1" i="1" u="none" strike="noStrike" cap="none" normalizeH="0" baseline="0" dirty="0" smtClean="0">
                        <a:ln>
                          <a:noFill/>
                        </a:ln>
                        <a:solidFill>
                          <a:schemeClr val="tx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943">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ES" sz="1050" u="none" strike="noStrike" cap="none" normalizeH="0" baseline="0" dirty="0" smtClean="0">
                          <a:ln>
                            <a:noFill/>
                          </a:ln>
                          <a:effectLst/>
                          <a:latin typeface="+mn-lt"/>
                        </a:rPr>
                        <a:t>Planes de beneficios definidos para empleados  </a:t>
                      </a:r>
                      <a:endParaRPr kumimoji="0" lang="es-ES" sz="105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ES" sz="1050" u="none" strike="noStrike" cap="none" normalizeH="0" baseline="0" dirty="0" smtClean="0">
                          <a:ln>
                            <a:noFill/>
                          </a:ln>
                          <a:effectLst/>
                          <a:latin typeface="+mn-lt"/>
                        </a:rPr>
                        <a:t>Enfoque simplificado, no hay corredor  (costos del servicio pasado a resultados). No se requiere actuario independiente. No se requiere valuación actuarial anual.  Se permite la simplificación del cálculo  no involucrando variables difíciles de cuantificar .</a:t>
                      </a:r>
                    </a:p>
                    <a:p>
                      <a:pPr marL="0" marR="0" lvl="0" indent="0" algn="l" defTabSz="695325" rtl="0" eaLnBrk="1" fontAlgn="base" latinLnBrk="0" hangingPunct="1">
                        <a:lnSpc>
                          <a:spcPct val="100000"/>
                        </a:lnSpc>
                        <a:spcBef>
                          <a:spcPct val="20000"/>
                        </a:spcBef>
                        <a:spcAft>
                          <a:spcPct val="20000"/>
                        </a:spcAft>
                        <a:buClrTx/>
                        <a:buSzPct val="90000"/>
                        <a:buFontTx/>
                        <a:buNone/>
                        <a:tabLst/>
                      </a:pPr>
                      <a:endParaRPr kumimoji="0" lang="es-ES" sz="1050" u="none" strike="noStrike" cap="none" normalizeH="0" baseline="0" dirty="0" smtClean="0">
                        <a:ln>
                          <a:noFill/>
                        </a:ln>
                        <a:effectLst/>
                        <a:latin typeface="+mn-lt"/>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50" u="none" strike="noStrike" cap="none" normalizeH="0" baseline="0" dirty="0" smtClean="0">
                          <a:ln>
                            <a:noFill/>
                          </a:ln>
                          <a:effectLst/>
                          <a:latin typeface="+mn-lt"/>
                        </a:rPr>
                        <a:t>Las ganancias ó pérdidas actuariales pueden ser reconocidas inmediatamente o amortizadas contra los resultados en el resto de vida laboral esperada de los empleados participantes.</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9525">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Propiedad para inversión</a:t>
                      </a:r>
                      <a:endParaRPr kumimoji="0" lang="es-CO" sz="105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Depende de la circunstancia:</a:t>
                      </a:r>
                    </a:p>
                    <a:p>
                      <a:pPr marL="177800" marR="0" lvl="0" indent="-177800" algn="l" defTabSz="695325" rtl="0" eaLnBrk="1" fontAlgn="base" latinLnBrk="0" hangingPunct="1">
                        <a:lnSpc>
                          <a:spcPct val="100000"/>
                        </a:lnSpc>
                        <a:spcBef>
                          <a:spcPct val="20000"/>
                        </a:spcBef>
                        <a:spcAft>
                          <a:spcPct val="20000"/>
                        </a:spcAft>
                        <a:buClrTx/>
                        <a:buSzPct val="90000"/>
                        <a:buFontTx/>
                        <a:buChar char="-"/>
                        <a:tabLst/>
                      </a:pPr>
                      <a:r>
                        <a:rPr kumimoji="0" lang="es-CO" sz="1050" u="none" strike="noStrike" cap="none" normalizeH="0" baseline="0" dirty="0" smtClean="0">
                          <a:ln>
                            <a:noFill/>
                          </a:ln>
                          <a:effectLst/>
                          <a:latin typeface="+mn-lt"/>
                        </a:rPr>
                        <a:t>Modelo de valor razonable </a:t>
                      </a:r>
                      <a:r>
                        <a:rPr kumimoji="0" lang="es-CO" sz="1050" u="sng" strike="noStrike" cap="none" normalizeH="0" baseline="0" dirty="0" smtClean="0">
                          <a:ln>
                            <a:noFill/>
                          </a:ln>
                          <a:effectLst/>
                          <a:latin typeface="+mn-lt"/>
                        </a:rPr>
                        <a:t>si se puede determinar sin costo o esfuerzo excesivo.</a:t>
                      </a:r>
                    </a:p>
                    <a:p>
                      <a:pPr marL="177800" marR="0" lvl="0" indent="-177800" algn="l" defTabSz="695325" rtl="0" eaLnBrk="1" fontAlgn="base" latinLnBrk="0" hangingPunct="1">
                        <a:lnSpc>
                          <a:spcPct val="100000"/>
                        </a:lnSpc>
                        <a:spcBef>
                          <a:spcPct val="20000"/>
                        </a:spcBef>
                        <a:spcAft>
                          <a:spcPct val="20000"/>
                        </a:spcAft>
                        <a:buClrTx/>
                        <a:buSzPct val="90000"/>
                        <a:buFontTx/>
                        <a:buChar char="-"/>
                        <a:tabLst/>
                      </a:pPr>
                      <a:r>
                        <a:rPr kumimoji="0" lang="es-CO" sz="1050" u="none" strike="noStrike" cap="none" normalizeH="0" baseline="0" dirty="0" smtClean="0">
                          <a:ln>
                            <a:noFill/>
                          </a:ln>
                          <a:effectLst/>
                          <a:latin typeface="+mn-lt"/>
                        </a:rPr>
                        <a:t>Método del costo si no se puede determinar el valor razonable.</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Opción: modelo de costo o de valor razonable.</a:t>
                      </a:r>
                    </a:p>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Para exposición en nota se requiere determinar el valor razonable.</a:t>
                      </a:r>
                      <a:endParaRPr kumimoji="0" lang="es-CO" sz="105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253">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Activos no corrientes mantenidos para la venta y operaciones discontinuas</a:t>
                      </a:r>
                      <a:endParaRPr kumimoji="0" lang="es-CO" sz="1050" b="0" i="0" u="none" strike="noStrike" cap="none" normalizeH="0" baseline="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No reguladas.</a:t>
                      </a:r>
                    </a:p>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Se considera un indicador de </a:t>
                      </a:r>
                      <a:r>
                        <a:rPr kumimoji="0" lang="es-CO" sz="1050" u="none" strike="noStrike" cap="none" normalizeH="0" baseline="0" dirty="0" err="1" smtClean="0">
                          <a:ln>
                            <a:noFill/>
                          </a:ln>
                          <a:effectLst/>
                          <a:latin typeface="+mn-lt"/>
                        </a:rPr>
                        <a:t>impairment</a:t>
                      </a:r>
                      <a:r>
                        <a:rPr kumimoji="0" lang="es-CO" sz="1050" u="none" strike="noStrike" cap="none" normalizeH="0" baseline="0" dirty="0" smtClean="0">
                          <a:ln>
                            <a:noFill/>
                          </a:ln>
                          <a:effectLst/>
                          <a:latin typeface="+mn-lt"/>
                        </a:rPr>
                        <a:t>.</a:t>
                      </a:r>
                    </a:p>
                    <a:p>
                      <a:pPr marL="0" marR="0" lvl="0" indent="0" algn="l" defTabSz="695325" rtl="0" eaLnBrk="1" fontAlgn="base" latinLnBrk="0" hangingPunct="1">
                        <a:lnSpc>
                          <a:spcPct val="100000"/>
                        </a:lnSpc>
                        <a:spcBef>
                          <a:spcPct val="20000"/>
                        </a:spcBef>
                        <a:spcAft>
                          <a:spcPct val="20000"/>
                        </a:spcAft>
                        <a:buClrTx/>
                        <a:buSzPct val="90000"/>
                        <a:buFontTx/>
                        <a:buNone/>
                        <a:tabLst/>
                      </a:pPr>
                      <a:endParaRPr kumimoji="0" lang="es-CO" sz="1050" u="none" strike="noStrike" cap="none" normalizeH="0" baseline="0" dirty="0" smtClean="0">
                        <a:ln>
                          <a:noFill/>
                        </a:ln>
                        <a:effectLst/>
                        <a:latin typeface="+mn-lt"/>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Tx/>
                        <a:buNone/>
                        <a:tabLst/>
                      </a:pPr>
                      <a:r>
                        <a:rPr kumimoji="0" lang="es-CO" sz="1050" u="none" strike="noStrike" cap="none" normalizeH="0" baseline="0" dirty="0" smtClean="0">
                          <a:ln>
                            <a:noFill/>
                          </a:ln>
                          <a:effectLst/>
                          <a:latin typeface="+mn-lt"/>
                        </a:rPr>
                        <a:t>Clasificadas como  “mantenidas para la venta”  si su valor es recuperable.</a:t>
                      </a:r>
                    </a:p>
                    <a:p>
                      <a:pPr marL="0" marR="0" lvl="0" indent="0" algn="l" defTabSz="695325" rtl="0" eaLnBrk="1" fontAlgn="base" latinLnBrk="0" hangingPunct="1">
                        <a:lnSpc>
                          <a:spcPct val="100000"/>
                        </a:lnSpc>
                        <a:spcBef>
                          <a:spcPct val="20000"/>
                        </a:spcBef>
                        <a:spcAft>
                          <a:spcPct val="20000"/>
                        </a:spcAft>
                        <a:buClrTx/>
                        <a:buSzPct val="90000"/>
                        <a:buFontTx/>
                        <a:buNone/>
                        <a:tabLst/>
                      </a:pPr>
                      <a:endParaRPr kumimoji="0" lang="es-CO" sz="1050" u="none" strike="noStrike" cap="none" normalizeH="0" baseline="0" dirty="0" smtClean="0">
                        <a:ln>
                          <a:noFill/>
                        </a:ln>
                        <a:effectLst/>
                        <a:latin typeface="+mn-lt"/>
                      </a:endParaRPr>
                    </a:p>
                    <a:p>
                      <a:pPr marL="0" marR="0" lvl="0" indent="0" algn="l" defTabSz="695325" rtl="0" eaLnBrk="1" fontAlgn="base" latinLnBrk="0" hangingPunct="1">
                        <a:lnSpc>
                          <a:spcPct val="100000"/>
                        </a:lnSpc>
                        <a:spcBef>
                          <a:spcPct val="20000"/>
                        </a:spcBef>
                        <a:spcAft>
                          <a:spcPct val="20000"/>
                        </a:spcAft>
                        <a:buClrTx/>
                        <a:buSzPct val="90000"/>
                        <a:buFontTx/>
                        <a:buNone/>
                        <a:tabLst/>
                      </a:pPr>
                      <a:endParaRPr kumimoji="0" lang="es-CO" sz="1050" b="0" i="0" u="none" strike="noStrike" cap="none" normalizeH="0" baseline="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6" name="Rectangle 26"/>
          <p:cNvSpPr>
            <a:spLocks noGrp="1" noChangeArrowheads="1"/>
          </p:cNvSpPr>
          <p:nvPr>
            <p:ph type="title"/>
          </p:nvPr>
        </p:nvSpPr>
        <p:spPr>
          <a:xfrm>
            <a:off x="251520" y="332656"/>
            <a:ext cx="8690810" cy="914400"/>
          </a:xfrm>
          <a:solidFill>
            <a:schemeClr val="bg1"/>
          </a:solidFill>
        </p:spPr>
        <p:txBody>
          <a:bodyPr/>
          <a:lstStyle/>
          <a:p>
            <a:r>
              <a:rPr lang="en-GB" sz="2800" b="1" dirty="0" smtClean="0"/>
              <a:t> </a:t>
            </a:r>
            <a:r>
              <a:rPr lang="es-CO" sz="2800" b="1" dirty="0" smtClean="0"/>
              <a:t>Diferencias entre IFRS para Pymes e IFRS completas en relación con normas a modificar de COLGAAP</a:t>
            </a:r>
            <a:endParaRPr lang="en-GB" sz="2800" b="1" dirty="0" smtClean="0"/>
          </a:p>
        </p:txBody>
      </p:sp>
      <p:graphicFrame>
        <p:nvGraphicFramePr>
          <p:cNvPr id="43066" name="Group 58"/>
          <p:cNvGraphicFramePr>
            <a:graphicFrameLocks noGrp="1"/>
          </p:cNvGraphicFramePr>
          <p:nvPr>
            <p:ph idx="4294967295"/>
          </p:nvPr>
        </p:nvGraphicFramePr>
        <p:xfrm>
          <a:off x="611560" y="1556792"/>
          <a:ext cx="7960803" cy="3436234"/>
        </p:xfrm>
        <a:graphic>
          <a:graphicData uri="http://schemas.openxmlformats.org/drawingml/2006/table">
            <a:tbl>
              <a:tblPr>
                <a:tableStyleId>{2D5ABB26-0587-4C30-8999-92F81FD0307C}</a:tableStyleId>
              </a:tblPr>
              <a:tblGrid>
                <a:gridCol w="2428408"/>
                <a:gridCol w="2932806"/>
                <a:gridCol w="2599589"/>
              </a:tblGrid>
              <a:tr h="272260">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Georgia" pitchFamily="18" charset="0"/>
                        </a:rPr>
                        <a:t>Descripción</a:t>
                      </a:r>
                      <a:endParaRPr kumimoji="0" lang="nl-NL" sz="1050" b="1" i="0" u="none" strike="noStrike" cap="none" normalizeH="0" baseline="0" dirty="0" smtClean="0">
                        <a:ln>
                          <a:noFill/>
                        </a:ln>
                        <a:solidFill>
                          <a:schemeClr val="bg1"/>
                        </a:solidFill>
                        <a:effectLst/>
                        <a:latin typeface="Georgia" pitchFamily="18" charset="0"/>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Georgia" pitchFamily="18" charset="0"/>
                        </a:rPr>
                        <a:t>IFRS para Pymes</a:t>
                      </a:r>
                      <a:endParaRPr kumimoji="0" lang="nl-NL" sz="1050" b="1" i="1" u="none" strike="noStrike" cap="none" normalizeH="0" baseline="0" dirty="0" smtClean="0">
                        <a:ln>
                          <a:noFill/>
                        </a:ln>
                        <a:solidFill>
                          <a:schemeClr val="bg1"/>
                        </a:solidFill>
                        <a:effectLst/>
                        <a:latin typeface="Georgia" pitchFamily="18" charset="0"/>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effectLst/>
                          <a:latin typeface="Georgia" pitchFamily="18" charset="0"/>
                        </a:rPr>
                        <a:t>IFRS plenas</a:t>
                      </a:r>
                      <a:endParaRPr kumimoji="0" lang="nl-NL" sz="1050" b="1" i="1" u="none" strike="noStrike" cap="none" normalizeH="0" baseline="0" dirty="0" smtClean="0">
                        <a:ln>
                          <a:noFill/>
                        </a:ln>
                        <a:solidFill>
                          <a:schemeClr val="bg1"/>
                        </a:solidFill>
                        <a:effectLst/>
                        <a:latin typeface="Georgia" pitchFamily="18" charset="0"/>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Inversiones en asociadas y negocios conjuntos.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50" b="0" i="0" u="none" strike="noStrike" cap="none" normalizeH="0" baseline="0" noProof="0" dirty="0" smtClean="0">
                        <a:ln>
                          <a:noFill/>
                        </a:ln>
                        <a:solidFill>
                          <a:schemeClr val="bg1"/>
                        </a:solidFill>
                        <a:effectLst/>
                        <a:latin typeface="Georg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kern="1200" cap="none" normalizeH="0" baseline="0" noProof="0" dirty="0" smtClean="0">
                          <a:ln>
                            <a:noFill/>
                          </a:ln>
                          <a:solidFill>
                            <a:schemeClr val="tx1"/>
                          </a:solidFill>
                          <a:effectLst/>
                          <a:latin typeface="Georgia" pitchFamily="18" charset="0"/>
                          <a:ea typeface="+mn-ea"/>
                          <a:cs typeface="+mn-cs"/>
                        </a:rPr>
                        <a:t>Estados financieros consolidados y separados</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En los </a:t>
                      </a:r>
                      <a:r>
                        <a:rPr kumimoji="0" lang="es-CO" sz="1050" u="none" strike="noStrike" cap="none" normalizeH="0" baseline="0" noProof="0" dirty="0" err="1" smtClean="0">
                          <a:ln>
                            <a:noFill/>
                          </a:ln>
                          <a:effectLst/>
                          <a:latin typeface="Georgia" pitchFamily="18" charset="0"/>
                        </a:rPr>
                        <a:t>Efs</a:t>
                      </a:r>
                      <a:r>
                        <a:rPr kumimoji="0" lang="es-CO" sz="1050" u="none" strike="noStrike" cap="none" normalizeH="0" baseline="0" noProof="0" dirty="0" smtClean="0">
                          <a:ln>
                            <a:noFill/>
                          </a:ln>
                          <a:effectLst/>
                          <a:latin typeface="Georgia" pitchFamily="18" charset="0"/>
                        </a:rPr>
                        <a:t> consolidados o en los </a:t>
                      </a:r>
                      <a:r>
                        <a:rPr kumimoji="0" lang="es-CO" sz="1050" u="none" strike="noStrike" cap="none" normalizeH="0" baseline="0" noProof="0" dirty="0" err="1" smtClean="0">
                          <a:ln>
                            <a:noFill/>
                          </a:ln>
                          <a:effectLst/>
                          <a:latin typeface="Georgia" pitchFamily="18" charset="0"/>
                        </a:rPr>
                        <a:t>Efs</a:t>
                      </a:r>
                      <a:r>
                        <a:rPr kumimoji="0" lang="es-CO" sz="1050" u="none" strike="noStrike" cap="none" normalizeH="0" baseline="0" noProof="0" dirty="0" smtClean="0">
                          <a:ln>
                            <a:noFill/>
                          </a:ln>
                          <a:effectLst/>
                          <a:latin typeface="Georgia" pitchFamily="18" charset="0"/>
                        </a:rPr>
                        <a:t> de un inversor que no es controlante, pero tiene inversiones en asociadas,  una Pyme puede contabilizar  sus inversiones en asociadas usando uno de los siguientes métodos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50" u="none" strike="noStrike" cap="none" normalizeH="0" baseline="0" noProof="0" dirty="0" smtClean="0">
                        <a:ln>
                          <a:noFill/>
                        </a:ln>
                        <a:effectLst/>
                        <a:latin typeface="Georgia" pitchFamily="18" charset="0"/>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 	El método del costo (costo menos cualquier pérdida por </a:t>
                      </a:r>
                      <a:r>
                        <a:rPr kumimoji="0" lang="es-CO" sz="1050" u="none" strike="noStrike" cap="none" normalizeH="0" baseline="0" noProof="0" dirty="0" err="1" smtClean="0">
                          <a:ln>
                            <a:noFill/>
                          </a:ln>
                          <a:effectLst/>
                          <a:latin typeface="Georgia" pitchFamily="18" charset="0"/>
                        </a:rPr>
                        <a:t>impairment</a:t>
                      </a:r>
                      <a:r>
                        <a:rPr kumimoji="0" lang="es-CO" sz="1050" u="none" strike="noStrike" cap="none" normalizeH="0" baseline="0" noProof="0" dirty="0" smtClean="0">
                          <a:ln>
                            <a:noFill/>
                          </a:ln>
                          <a:effectLst/>
                          <a:latin typeface="Georgia" pitchFamily="18" charset="0"/>
                        </a:rPr>
                        <a:t> acumulado).</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 	Método de participación.</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 	Valor de realización con efecto en resultados (</a:t>
                      </a:r>
                      <a:r>
                        <a:rPr kumimoji="0" lang="es-CO" sz="1050" u="none" strike="noStrike" cap="none" normalizeH="0" baseline="0" noProof="0" dirty="0" err="1" smtClean="0">
                          <a:ln>
                            <a:noFill/>
                          </a:ln>
                          <a:effectLst/>
                          <a:latin typeface="Georgia" pitchFamily="18" charset="0"/>
                        </a:rPr>
                        <a:t>The</a:t>
                      </a:r>
                      <a:r>
                        <a:rPr kumimoji="0" lang="es-CO" sz="1050" u="none" strike="noStrike" cap="none" normalizeH="0" baseline="0" noProof="0" dirty="0" smtClean="0">
                          <a:ln>
                            <a:noFill/>
                          </a:ln>
                          <a:effectLst/>
                          <a:latin typeface="Georgia" pitchFamily="18" charset="0"/>
                        </a:rPr>
                        <a:t> fair value through profit or </a:t>
                      </a:r>
                      <a:r>
                        <a:rPr kumimoji="0" lang="es-CO" sz="1050" u="none" strike="noStrike" cap="none" normalizeH="0" baseline="0" noProof="0" dirty="0" err="1" smtClean="0">
                          <a:ln>
                            <a:noFill/>
                          </a:ln>
                          <a:effectLst/>
                          <a:latin typeface="Georgia" pitchFamily="18" charset="0"/>
                        </a:rPr>
                        <a:t>loss</a:t>
                      </a:r>
                      <a:r>
                        <a:rPr kumimoji="0" lang="es-CO" sz="1050" u="none" strike="noStrike" cap="none" normalizeH="0" baseline="0" noProof="0" dirty="0" smtClean="0">
                          <a:ln>
                            <a:noFill/>
                          </a:ln>
                          <a:effectLst/>
                          <a:latin typeface="Georgia" pitchFamily="18" charset="0"/>
                        </a:rPr>
                        <a:t> </a:t>
                      </a:r>
                      <a:r>
                        <a:rPr kumimoji="0" lang="es-CO" sz="1050" u="none" strike="noStrike" cap="none" normalizeH="0" baseline="0" noProof="0" dirty="0" err="1" smtClean="0">
                          <a:ln>
                            <a:noFill/>
                          </a:ln>
                          <a:effectLst/>
                          <a:latin typeface="Georgia" pitchFamily="18" charset="0"/>
                        </a:rPr>
                        <a:t>model</a:t>
                      </a:r>
                      <a:r>
                        <a:rPr kumimoji="0" lang="es-CO" sz="1050" u="none" strike="noStrike" cap="none" normalizeH="0" baseline="0" noProof="0" dirty="0" smtClean="0">
                          <a:ln>
                            <a:noFill/>
                          </a:ln>
                          <a:effectLst/>
                          <a:latin typeface="Georgia" pitchFamily="18" charset="0"/>
                        </a:rPr>
                        <a:t>).</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es-CO" sz="1050" b="0" i="1" u="none" strike="noStrike" cap="none" normalizeH="0" baseline="0" noProof="0" dirty="0" smtClean="0">
                        <a:ln>
                          <a:noFill/>
                        </a:ln>
                        <a:solidFill>
                          <a:schemeClr val="tx1">
                            <a:lumMod val="95000"/>
                            <a:lumOff val="5000"/>
                          </a:schemeClr>
                        </a:solidFill>
                        <a:effectLst/>
                        <a:latin typeface="Georgia" pitchFamily="18" charset="0"/>
                        <a:cs typeface="Arial" charset="0"/>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es-CO" sz="1050" b="0" i="1" u="none" strike="noStrike" cap="none" normalizeH="0" baseline="0" noProof="0" dirty="0" smtClean="0">
                          <a:ln>
                            <a:noFill/>
                          </a:ln>
                          <a:solidFill>
                            <a:schemeClr val="tx1">
                              <a:lumMod val="95000"/>
                              <a:lumOff val="5000"/>
                            </a:schemeClr>
                          </a:solidFill>
                          <a:effectLst/>
                          <a:latin typeface="Georgia" pitchFamily="18" charset="0"/>
                          <a:cs typeface="Arial" charset="0"/>
                        </a:rPr>
                        <a:t>No se requieren </a:t>
                      </a:r>
                      <a:r>
                        <a:rPr kumimoji="0" lang="es-CO" sz="1050" b="0" i="1" u="none" strike="noStrike" cap="none" normalizeH="0" baseline="0" noProof="0" dirty="0" err="1" smtClean="0">
                          <a:ln>
                            <a:noFill/>
                          </a:ln>
                          <a:solidFill>
                            <a:schemeClr val="tx1">
                              <a:lumMod val="95000"/>
                              <a:lumOff val="5000"/>
                            </a:schemeClr>
                          </a:solidFill>
                          <a:effectLst/>
                          <a:latin typeface="Georgia" pitchFamily="18" charset="0"/>
                          <a:cs typeface="Arial" charset="0"/>
                        </a:rPr>
                        <a:t>Efs</a:t>
                      </a:r>
                      <a:r>
                        <a:rPr kumimoji="0" lang="es-CO" sz="1050" b="0" i="1" u="none" strike="noStrike" cap="none" normalizeH="0" baseline="0" noProof="0" dirty="0" smtClean="0">
                          <a:ln>
                            <a:noFill/>
                          </a:ln>
                          <a:solidFill>
                            <a:schemeClr val="tx1">
                              <a:lumMod val="95000"/>
                              <a:lumOff val="5000"/>
                            </a:schemeClr>
                          </a:solidFill>
                          <a:effectLst/>
                          <a:latin typeface="Georgia" pitchFamily="18" charset="0"/>
                          <a:cs typeface="Arial" charset="0"/>
                        </a:rPr>
                        <a:t> separados.</a:t>
                      </a: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Las inversiones en sociedades son contabilizadas usando el método de participación.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50" u="none" strike="noStrike" cap="none" normalizeH="0" baseline="0" noProof="0" dirty="0" smtClean="0">
                        <a:ln>
                          <a:noFill/>
                        </a:ln>
                        <a:effectLst/>
                        <a:latin typeface="Georg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En los  </a:t>
                      </a:r>
                      <a:r>
                        <a:rPr kumimoji="0" lang="es-CO" sz="1050" u="none" strike="noStrike" cap="none" normalizeH="0" baseline="0" noProof="0" dirty="0" err="1" smtClean="0">
                          <a:ln>
                            <a:noFill/>
                          </a:ln>
                          <a:effectLst/>
                          <a:latin typeface="Georgia" pitchFamily="18" charset="0"/>
                        </a:rPr>
                        <a:t>Efs</a:t>
                      </a:r>
                      <a:r>
                        <a:rPr kumimoji="0" lang="es-CO" sz="1050" u="none" strike="noStrike" cap="none" normalizeH="0" baseline="0" noProof="0" dirty="0" smtClean="0">
                          <a:ln>
                            <a:noFill/>
                          </a:ln>
                          <a:effectLst/>
                          <a:latin typeface="Georgia" pitchFamily="18" charset="0"/>
                        </a:rPr>
                        <a:t> separados, las inversiones en asociadas se pueden contabilizar bajo  el método del costo o valor de mercado.</a:t>
                      </a:r>
                      <a:endParaRPr kumimoji="0" lang="es-CO" sz="1050" b="0" i="1" u="none" strike="noStrike" cap="none" normalizeH="0" baseline="0" noProof="0" dirty="0" smtClean="0">
                        <a:ln>
                          <a:noFill/>
                        </a:ln>
                        <a:solidFill>
                          <a:schemeClr val="tx1">
                            <a:lumMod val="95000"/>
                            <a:lumOff val="5000"/>
                          </a:schemeClr>
                        </a:solidFill>
                        <a:effectLst/>
                        <a:latin typeface="Georgia" pitchFamily="18" charset="0"/>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714">
                <a:tc>
                  <a:txBody>
                    <a:bodyPr/>
                    <a:lstStyle/>
                    <a:p>
                      <a:pPr marL="0" marR="0" lvl="0" indent="0" algn="l" defTabSz="914400" rtl="0" eaLnBrk="1" fontAlgn="base" latinLnBrk="0" hangingPunct="1">
                        <a:lnSpc>
                          <a:spcPct val="100000"/>
                        </a:lnSpc>
                        <a:spcBef>
                          <a:spcPct val="20000"/>
                        </a:spcBef>
                        <a:spcAft>
                          <a:spcPct val="20000"/>
                        </a:spcAft>
                        <a:buClrTx/>
                        <a:buSzPct val="90000"/>
                        <a:buFontTx/>
                        <a:buNone/>
                        <a:tabLst/>
                      </a:pPr>
                      <a:r>
                        <a:rPr kumimoji="0" lang="es-CO" sz="1050" u="none" strike="noStrike" kern="1200" cap="none" normalizeH="0" baseline="0" noProof="0" dirty="0" smtClean="0">
                          <a:ln>
                            <a:noFill/>
                          </a:ln>
                          <a:effectLst/>
                          <a:latin typeface="Georgia" pitchFamily="18" charset="0"/>
                        </a:rPr>
                        <a:t>Costos asociados con la combinación de negocios</a:t>
                      </a:r>
                      <a:endParaRPr kumimoji="0" lang="es-CO" sz="1050" b="0" i="0" u="none" strike="noStrike" kern="1200" cap="none" normalizeH="0" baseline="0" noProof="0" dirty="0" smtClean="0">
                        <a:ln>
                          <a:noFill/>
                        </a:ln>
                        <a:solidFill>
                          <a:schemeClr val="bg1"/>
                        </a:solidFill>
                        <a:effectLst/>
                        <a:latin typeface="Georgia" pitchFamily="18" charset="0"/>
                        <a:ea typeface="+mn-ea"/>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Costos asociados son incluidos en los costos de adquisición.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50" u="none" strike="noStrike" cap="none" normalizeH="0" baseline="0" noProof="0" dirty="0" smtClean="0">
                        <a:ln>
                          <a:noFill/>
                        </a:ln>
                        <a:effectLst/>
                        <a:latin typeface="Georg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Las contingencias son incluidas si es probable que el valor será pagado y el “fair value” puede ser medido.</a:t>
                      </a:r>
                      <a:endParaRPr kumimoji="0" lang="es-CO" sz="1050" b="0" i="1" u="none" strike="noStrike" cap="none" normalizeH="0" baseline="0" noProof="0" dirty="0" smtClean="0">
                        <a:ln>
                          <a:noFill/>
                        </a:ln>
                        <a:solidFill>
                          <a:schemeClr val="tx1">
                            <a:lumMod val="95000"/>
                            <a:lumOff val="5000"/>
                          </a:schemeClr>
                        </a:solidFill>
                        <a:effectLst/>
                        <a:latin typeface="Georgia" pitchFamily="18" charset="0"/>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Costos asociados son excluidos.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50" u="none" strike="noStrike" cap="none" normalizeH="0" baseline="0" noProof="0" dirty="0" smtClean="0">
                        <a:ln>
                          <a:noFill/>
                        </a:ln>
                        <a:effectLst/>
                        <a:latin typeface="Georg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Georgia" pitchFamily="18" charset="0"/>
                        </a:rPr>
                        <a:t>Las contingencias son reconocidas a pesar de la probabilidad de pago.</a:t>
                      </a:r>
                      <a:endParaRPr kumimoji="0" lang="es-CO" sz="1050" b="0" i="1" u="none" strike="noStrike" cap="none" normalizeH="0" baseline="0" noProof="0" dirty="0" smtClean="0">
                        <a:ln>
                          <a:noFill/>
                        </a:ln>
                        <a:solidFill>
                          <a:schemeClr val="tx1">
                            <a:lumMod val="95000"/>
                            <a:lumOff val="5000"/>
                          </a:schemeClr>
                        </a:solidFill>
                        <a:effectLst/>
                        <a:latin typeface="Georgia" pitchFamily="18" charset="0"/>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26"/>
          <p:cNvSpPr>
            <a:spLocks noGrp="1" noChangeArrowheads="1"/>
          </p:cNvSpPr>
          <p:nvPr>
            <p:ph type="title"/>
          </p:nvPr>
        </p:nvSpPr>
        <p:spPr>
          <a:xfrm>
            <a:off x="179512" y="332656"/>
            <a:ext cx="8610600" cy="914400"/>
          </a:xfrm>
          <a:solidFill>
            <a:schemeClr val="bg1"/>
          </a:solidFill>
        </p:spPr>
        <p:txBody>
          <a:bodyPr/>
          <a:lstStyle/>
          <a:p>
            <a:r>
              <a:rPr lang="en-GB" sz="3200" b="1" dirty="0" smtClean="0"/>
              <a:t> </a:t>
            </a:r>
            <a:r>
              <a:rPr lang="es-CO" sz="3200" b="1" dirty="0" smtClean="0"/>
              <a:t>Diferencias entre IFRS para Pymes e IFRS completas en relación con normas a modificar de COLGAAP</a:t>
            </a:r>
            <a:endParaRPr lang="en-GB" sz="3200" b="1" dirty="0" smtClean="0"/>
          </a:p>
        </p:txBody>
      </p:sp>
      <p:graphicFrame>
        <p:nvGraphicFramePr>
          <p:cNvPr id="43066" name="Group 58"/>
          <p:cNvGraphicFramePr>
            <a:graphicFrameLocks noGrp="1"/>
          </p:cNvGraphicFramePr>
          <p:nvPr>
            <p:ph idx="4294967295"/>
          </p:nvPr>
        </p:nvGraphicFramePr>
        <p:xfrm>
          <a:off x="755576" y="1772816"/>
          <a:ext cx="7848872" cy="3219677"/>
        </p:xfrm>
        <a:graphic>
          <a:graphicData uri="http://schemas.openxmlformats.org/drawingml/2006/table">
            <a:tbl>
              <a:tblPr>
                <a:tableStyleId>{2D5ABB26-0587-4C30-8999-92F81FD0307C}</a:tableStyleId>
              </a:tblPr>
              <a:tblGrid>
                <a:gridCol w="2453193"/>
                <a:gridCol w="2666843"/>
                <a:gridCol w="2728836"/>
              </a:tblGrid>
              <a:tr h="285925">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solidFill>
                            <a:schemeClr val="tx1"/>
                          </a:solidFill>
                          <a:effectLst/>
                          <a:latin typeface="+mn-lt"/>
                        </a:rPr>
                        <a:t>Descripción</a:t>
                      </a:r>
                      <a:endParaRPr kumimoji="0" lang="nl-NL" sz="1050" b="1" i="0" u="none" strike="noStrike" cap="none" normalizeH="0" baseline="0" dirty="0" smtClean="0">
                        <a:ln>
                          <a:noFill/>
                        </a:ln>
                        <a:solidFill>
                          <a:schemeClr val="tx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solidFill>
                            <a:schemeClr val="tx1"/>
                          </a:solidFill>
                          <a:effectLst/>
                          <a:latin typeface="+mn-lt"/>
                        </a:rPr>
                        <a:t>IFRS para Pymes</a:t>
                      </a:r>
                      <a:endParaRPr kumimoji="0" lang="nl-NL" sz="1050" b="1" i="1" u="none" strike="noStrike" cap="none" normalizeH="0" baseline="0" dirty="0" smtClean="0">
                        <a:ln>
                          <a:noFill/>
                        </a:ln>
                        <a:solidFill>
                          <a:schemeClr val="tx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95325" rtl="0" eaLnBrk="1" fontAlgn="base" latinLnBrk="0" hangingPunct="1">
                        <a:lnSpc>
                          <a:spcPct val="100000"/>
                        </a:lnSpc>
                        <a:spcBef>
                          <a:spcPct val="20000"/>
                        </a:spcBef>
                        <a:spcAft>
                          <a:spcPct val="20000"/>
                        </a:spcAft>
                        <a:buClrTx/>
                        <a:buSzPct val="90000"/>
                        <a:buFontTx/>
                        <a:buNone/>
                        <a:tabLst/>
                      </a:pPr>
                      <a:r>
                        <a:rPr kumimoji="0" lang="nl-NL" sz="1050" b="1" u="none" strike="noStrike" cap="none" normalizeH="0" baseline="0" dirty="0" smtClean="0">
                          <a:ln>
                            <a:noFill/>
                          </a:ln>
                          <a:solidFill>
                            <a:schemeClr val="tx1"/>
                          </a:solidFill>
                          <a:effectLst/>
                          <a:latin typeface="+mn-lt"/>
                        </a:rPr>
                        <a:t>IFRS plenas</a:t>
                      </a:r>
                      <a:endParaRPr kumimoji="0" lang="nl-NL" sz="1050" b="1" i="1" u="none" strike="noStrike" cap="none" normalizeH="0" baseline="0" dirty="0" smtClean="0">
                        <a:ln>
                          <a:noFill/>
                        </a:ln>
                        <a:solidFill>
                          <a:schemeClr val="tx1"/>
                        </a:solidFill>
                        <a:effectLst/>
                        <a:latin typeface="+mn-lt"/>
                        <a:cs typeface="Arial" charset="0"/>
                      </a:endParaRPr>
                    </a:p>
                  </a:txBody>
                  <a:tcPr marL="63500" marR="64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Componentes de los estados financieros</a:t>
                      </a:r>
                      <a:endParaRPr kumimoji="0" lang="es-CO" sz="1050" b="0" i="0" u="none" strike="noStrike" cap="none" normalizeH="0" baseline="0" noProof="0" dirty="0" smtClean="0">
                        <a:ln>
                          <a:noFill/>
                        </a:ln>
                        <a:solidFill>
                          <a:schemeClr val="bg1"/>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Los </a:t>
                      </a:r>
                      <a:r>
                        <a:rPr kumimoji="0" lang="es-CO" sz="1050" u="none" strike="noStrike" cap="none" normalizeH="0" baseline="0" noProof="0" dirty="0" err="1" smtClean="0">
                          <a:ln>
                            <a:noFill/>
                          </a:ln>
                          <a:effectLst/>
                          <a:latin typeface="+mn-lt"/>
                        </a:rPr>
                        <a:t>EFs</a:t>
                      </a:r>
                      <a:r>
                        <a:rPr kumimoji="0" lang="es-CO" sz="1050" u="none" strike="noStrike" cap="none" normalizeH="0" baseline="0" noProof="0" dirty="0" smtClean="0">
                          <a:ln>
                            <a:noFill/>
                          </a:ln>
                          <a:effectLst/>
                          <a:latin typeface="+mn-lt"/>
                        </a:rPr>
                        <a:t> incluyen:</a:t>
                      </a:r>
                    </a:p>
                    <a:p>
                      <a:pPr marL="355600" marR="0" lvl="0" indent="-355600" algn="l" defTabSz="914400" rtl="0" eaLnBrk="1" fontAlgn="base" latinLnBrk="0" hangingPunct="1">
                        <a:lnSpc>
                          <a:spcPct val="100000"/>
                        </a:lnSpc>
                        <a:spcBef>
                          <a:spcPct val="0"/>
                        </a:spcBef>
                        <a:spcAft>
                          <a:spcPct val="0"/>
                        </a:spcAft>
                        <a:buClrTx/>
                        <a:buSzTx/>
                        <a:buFontTx/>
                        <a:buNone/>
                        <a:tabLst/>
                      </a:pPr>
                      <a:endParaRPr kumimoji="0" lang="es-CO" sz="1050" u="none" strike="noStrike" cap="none" normalizeH="0" baseline="0" noProof="0" dirty="0" smtClean="0">
                        <a:ln>
                          <a:noFill/>
                        </a:ln>
                        <a:effectLst/>
                        <a:latin typeface="+mn-lt"/>
                      </a:endParaRPr>
                    </a:p>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(a) 	Estado de posición financiera.</a:t>
                      </a:r>
                    </a:p>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(b) 	Estado de </a:t>
                      </a:r>
                      <a:r>
                        <a:rPr kumimoji="0" lang="es-CO" sz="1050" u="none" strike="noStrike" cap="none" normalizeH="0" baseline="0" noProof="0" dirty="0" err="1" smtClean="0">
                          <a:ln>
                            <a:noFill/>
                          </a:ln>
                          <a:effectLst/>
                          <a:latin typeface="+mn-lt"/>
                        </a:rPr>
                        <a:t>comprehensive</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income</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PyG</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including</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items</a:t>
                      </a:r>
                      <a:r>
                        <a:rPr kumimoji="0" lang="es-CO" sz="1050" u="none" strike="noStrike" cap="none" normalizeH="0" baseline="0" noProof="0" dirty="0" smtClean="0">
                          <a:ln>
                            <a:noFill/>
                          </a:ln>
                          <a:effectLst/>
                          <a:latin typeface="+mn-lt"/>
                        </a:rPr>
                        <a:t> of </a:t>
                      </a:r>
                      <a:r>
                        <a:rPr kumimoji="0" lang="es-CO" sz="1050" u="none" strike="noStrike" cap="none" normalizeH="0" baseline="0" noProof="0" dirty="0" err="1" smtClean="0">
                          <a:ln>
                            <a:noFill/>
                          </a:ln>
                          <a:effectLst/>
                          <a:latin typeface="+mn-lt"/>
                        </a:rPr>
                        <a:t>other</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comprehensive</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income</a:t>
                      </a:r>
                      <a:r>
                        <a:rPr kumimoji="0" lang="es-CO" sz="1050" u="none" strike="noStrike" cap="none" normalizeH="0" baseline="0" noProof="0" dirty="0" smtClean="0">
                          <a:ln>
                            <a:noFill/>
                          </a:ln>
                          <a:effectLst/>
                          <a:latin typeface="+mn-lt"/>
                        </a:rPr>
                        <a:t>), o un estado separado de </a:t>
                      </a:r>
                      <a:r>
                        <a:rPr kumimoji="0" lang="es-CO" sz="1050" u="none" strike="noStrike" cap="none" normalizeH="0" baseline="0" noProof="0" dirty="0" err="1" smtClean="0">
                          <a:ln>
                            <a:noFill/>
                          </a:ln>
                          <a:effectLst/>
                          <a:latin typeface="+mn-lt"/>
                        </a:rPr>
                        <a:t>comprehensive</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income</a:t>
                      </a:r>
                      <a:r>
                        <a:rPr kumimoji="0" lang="es-CO" sz="1050" u="none" strike="noStrike" cap="none" normalizeH="0" baseline="0" noProof="0" dirty="0" smtClean="0">
                          <a:ln>
                            <a:noFill/>
                          </a:ln>
                          <a:effectLst/>
                          <a:latin typeface="+mn-lt"/>
                        </a:rPr>
                        <a:t>.</a:t>
                      </a:r>
                    </a:p>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(c)  	Estado de cambios en el patrimonio.</a:t>
                      </a:r>
                    </a:p>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(d) 	Estado de flujo de caja.</a:t>
                      </a:r>
                    </a:p>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(e) 	Notas.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050" u="none" strike="noStrike" cap="none" normalizeH="0" baseline="0" noProof="0" dirty="0" smtClean="0">
                        <a:ln>
                          <a:noFill/>
                        </a:ln>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1050" u="none" strike="noStrike" cap="none" normalizeH="0" baseline="0" noProof="0" dirty="0" smtClean="0">
                          <a:ln>
                            <a:noFill/>
                          </a:ln>
                          <a:effectLst/>
                          <a:latin typeface="+mn-lt"/>
                        </a:rPr>
                        <a:t>En ciertas circunstancias los estados en (b) y (c) pueden ser combinados en el estado de ganancias y ganancias retenidas.</a:t>
                      </a:r>
                      <a:endParaRPr kumimoji="0" lang="es-CO" sz="1050" b="0" i="1" u="none" strike="noStrike" cap="none" normalizeH="0" baseline="0" noProof="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050" u="none" strike="noStrike" cap="none" normalizeH="0" baseline="0" noProof="0" dirty="0" smtClean="0">
                          <a:ln>
                            <a:noFill/>
                          </a:ln>
                          <a:effectLst/>
                          <a:latin typeface="+mn-lt"/>
                        </a:rPr>
                        <a:t>Similar a IFRS para Pymes.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50" u="none" strike="noStrike" cap="none" normalizeH="0" baseline="0" noProof="0" dirty="0" smtClean="0">
                        <a:ln>
                          <a:noFill/>
                        </a:ln>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050" u="none" strike="noStrike" cap="none" normalizeH="0" baseline="0" noProof="0" dirty="0" smtClean="0">
                          <a:ln>
                            <a:noFill/>
                          </a:ln>
                          <a:effectLst/>
                          <a:latin typeface="+mn-lt"/>
                        </a:rPr>
                        <a:t>Se pueden utilizar títulos adicionales en los estados financieros, tal es el caso cuando existe “</a:t>
                      </a:r>
                      <a:r>
                        <a:rPr kumimoji="0" lang="es-CO" sz="1050" u="none" strike="noStrike" cap="none" normalizeH="0" baseline="0" noProof="0" dirty="0" err="1" smtClean="0">
                          <a:ln>
                            <a:noFill/>
                          </a:ln>
                          <a:effectLst/>
                          <a:latin typeface="+mn-lt"/>
                        </a:rPr>
                        <a:t>Restatement</a:t>
                      </a:r>
                      <a:r>
                        <a:rPr kumimoji="0" lang="es-CO" sz="1050" u="none" strike="noStrike" cap="none" normalizeH="0" baseline="0" noProof="0" dirty="0" smtClean="0">
                          <a:ln>
                            <a:noFill/>
                          </a:ln>
                          <a:effectLst/>
                          <a:latin typeface="+mn-lt"/>
                        </a:rPr>
                        <a:t> of </a:t>
                      </a:r>
                      <a:r>
                        <a:rPr kumimoji="0" lang="es-CO" sz="1050" u="none" strike="noStrike" cap="none" normalizeH="0" baseline="0" noProof="0" dirty="0" err="1" smtClean="0">
                          <a:ln>
                            <a:noFill/>
                          </a:ln>
                          <a:effectLst/>
                          <a:latin typeface="+mn-lt"/>
                        </a:rPr>
                        <a:t>Financial</a:t>
                      </a:r>
                      <a:r>
                        <a:rPr kumimoji="0" lang="es-CO" sz="1050" u="none" strike="noStrike" cap="none" normalizeH="0" baseline="0" noProof="0" dirty="0" smtClean="0">
                          <a:ln>
                            <a:noFill/>
                          </a:ln>
                          <a:effectLst/>
                          <a:latin typeface="+mn-lt"/>
                        </a:rPr>
                        <a:t> </a:t>
                      </a:r>
                      <a:r>
                        <a:rPr kumimoji="0" lang="es-CO" sz="1050" u="none" strike="noStrike" cap="none" normalizeH="0" baseline="0" noProof="0" dirty="0" err="1" smtClean="0">
                          <a:ln>
                            <a:noFill/>
                          </a:ln>
                          <a:effectLst/>
                          <a:latin typeface="+mn-lt"/>
                        </a:rPr>
                        <a:t>Statmenets</a:t>
                      </a:r>
                      <a:r>
                        <a:rPr kumimoji="0" lang="es-CO" sz="1050" u="none" strike="noStrike" cap="none" normalizeH="0" baseline="0" noProof="0" dirty="0" smtClean="0">
                          <a:ln>
                            <a:noFill/>
                          </a:ln>
                          <a:effectLst/>
                          <a:latin typeface="+mn-lt"/>
                        </a:rPr>
                        <a:t>”. Reestructuración de estados financieros.</a:t>
                      </a:r>
                      <a:endParaRPr kumimoji="0" lang="es-CO" sz="1050" b="0" i="1" u="none" strike="noStrike" cap="none" normalizeH="0" baseline="0" noProof="0" dirty="0" smtClean="0">
                        <a:ln>
                          <a:noFill/>
                        </a:ln>
                        <a:solidFill>
                          <a:schemeClr val="tx1">
                            <a:lumMod val="95000"/>
                            <a:lumOff val="5000"/>
                          </a:schemeClr>
                        </a:solidFill>
                        <a:effectLst/>
                        <a:latin typeface="+mn-lt"/>
                        <a:cs typeface="Arial" charset="0"/>
                      </a:endParaRPr>
                    </a:p>
                  </a:txBody>
                  <a:tcPr marL="63500" marR="648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188640"/>
            <a:ext cx="8077200" cy="914400"/>
          </a:xfrm>
        </p:spPr>
        <p:txBody>
          <a:bodyPr/>
          <a:lstStyle/>
          <a:p>
            <a:pPr eaLnBrk="1" hangingPunct="1"/>
            <a:r>
              <a:rPr lang="en-GB" sz="3200" b="1" dirty="0" smtClean="0"/>
              <a:t>Agenda</a:t>
            </a:r>
          </a:p>
        </p:txBody>
      </p:sp>
      <p:sp>
        <p:nvSpPr>
          <p:cNvPr id="27651" name="Rectangle 3"/>
          <p:cNvSpPr>
            <a:spLocks noGrp="1" noChangeArrowheads="1"/>
          </p:cNvSpPr>
          <p:nvPr>
            <p:ph sz="quarter" idx="15"/>
          </p:nvPr>
        </p:nvSpPr>
        <p:spPr>
          <a:xfrm>
            <a:off x="510540" y="1428736"/>
            <a:ext cx="8077200" cy="3800464"/>
          </a:xfrm>
        </p:spPr>
        <p:txBody>
          <a:bodyPr>
            <a:normAutofit/>
          </a:bodyPr>
          <a:lstStyle/>
          <a:p>
            <a:pPr marL="360363" indent="-360363">
              <a:spcBef>
                <a:spcPct val="95000"/>
              </a:spcBef>
              <a:buFont typeface="Arial" pitchFamily="34" charset="0"/>
              <a:buChar char="•"/>
            </a:pPr>
            <a:r>
              <a:rPr lang="es-CO" sz="2000" dirty="0" smtClean="0"/>
              <a:t>Generalidades sobre las NIIF Plenas y las NIIF para Pymes. </a:t>
            </a:r>
          </a:p>
          <a:p>
            <a:pPr marL="357188" indent="-357188">
              <a:spcBef>
                <a:spcPct val="95000"/>
              </a:spcBef>
              <a:buFont typeface="Arial" pitchFamily="34" charset="0"/>
              <a:buChar char="•"/>
            </a:pPr>
            <a:r>
              <a:rPr lang="es-CO" sz="2000" dirty="0" smtClean="0"/>
              <a:t>NIIF en Colombia. (grupos de empresas y cronograma).</a:t>
            </a:r>
          </a:p>
          <a:p>
            <a:pPr marL="360363" indent="-360363">
              <a:spcBef>
                <a:spcPct val="95000"/>
              </a:spcBef>
              <a:buFont typeface="Arial" pitchFamily="34" charset="0"/>
              <a:buChar char="•"/>
            </a:pPr>
            <a:r>
              <a:rPr lang="es-CO" sz="2000" dirty="0" smtClean="0"/>
              <a:t>Diferencias importantes entre COLGAAP, IFRS Plenas e IFRS para Pymes. </a:t>
            </a:r>
          </a:p>
          <a:p>
            <a:pPr marL="355600" indent="-273050">
              <a:spcBef>
                <a:spcPct val="95000"/>
              </a:spcBef>
              <a:buFont typeface="Arial" pitchFamily="34" charset="0"/>
              <a:buChar char="•"/>
            </a:pPr>
            <a:r>
              <a:rPr lang="es-CO" sz="2000" b="1" dirty="0" smtClean="0"/>
              <a:t>Impactos importantes previsibles en el balance de apertura.	</a:t>
            </a:r>
          </a:p>
          <a:p>
            <a:pPr marL="357188" indent="-357188">
              <a:spcBef>
                <a:spcPct val="95000"/>
              </a:spcBef>
              <a:buFont typeface="Arial" pitchFamily="34" charset="0"/>
              <a:buChar char="•"/>
            </a:pPr>
            <a:r>
              <a:rPr lang="es-CO" sz="2000" dirty="0" smtClean="0"/>
              <a:t>Pasos para la implementación. (fases, diagnóstico, capacitación, áreas implicadas, impactos en los sistemas)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27584" y="0"/>
            <a:ext cx="8077200" cy="621792"/>
          </a:xfrm>
        </p:spPr>
        <p:txBody>
          <a:bodyPr/>
          <a:lstStyle/>
          <a:p>
            <a:pPr eaLnBrk="1" hangingPunct="1"/>
            <a:r>
              <a:rPr lang="es-CO" sz="1800" b="1" dirty="0" smtClean="0"/>
              <a:t>Efectos de la conversión de algunas compañías internacionales en julio 2005</a:t>
            </a:r>
          </a:p>
        </p:txBody>
      </p:sp>
      <p:sp>
        <p:nvSpPr>
          <p:cNvPr id="59" name="Rectangle 2"/>
          <p:cNvSpPr>
            <a:spLocks noChangeArrowheads="1"/>
          </p:cNvSpPr>
          <p:nvPr/>
        </p:nvSpPr>
        <p:spPr bwMode="auto">
          <a:xfrm>
            <a:off x="5887988" y="4841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113%</a:t>
            </a:r>
          </a:p>
        </p:txBody>
      </p:sp>
      <p:sp>
        <p:nvSpPr>
          <p:cNvPr id="60" name="Rectangle 3"/>
          <p:cNvSpPr>
            <a:spLocks noChangeArrowheads="1"/>
          </p:cNvSpPr>
          <p:nvPr/>
        </p:nvSpPr>
        <p:spPr bwMode="auto">
          <a:xfrm>
            <a:off x="3563888" y="4841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11%</a:t>
            </a:r>
          </a:p>
        </p:txBody>
      </p:sp>
      <p:sp>
        <p:nvSpPr>
          <p:cNvPr id="61" name="Rectangle 4"/>
          <p:cNvSpPr>
            <a:spLocks noChangeArrowheads="1"/>
          </p:cNvSpPr>
          <p:nvPr/>
        </p:nvSpPr>
        <p:spPr bwMode="auto">
          <a:xfrm>
            <a:off x="868313" y="4841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a:t>Volkswagen</a:t>
            </a:r>
          </a:p>
        </p:txBody>
      </p:sp>
      <p:sp>
        <p:nvSpPr>
          <p:cNvPr id="62" name="Rectangle 5"/>
          <p:cNvSpPr>
            <a:spLocks noChangeArrowheads="1"/>
          </p:cNvSpPr>
          <p:nvPr/>
        </p:nvSpPr>
        <p:spPr bwMode="auto">
          <a:xfrm>
            <a:off x="5887988" y="4460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3%</a:t>
            </a:r>
          </a:p>
        </p:txBody>
      </p:sp>
      <p:sp>
        <p:nvSpPr>
          <p:cNvPr id="63" name="Rectangle 6"/>
          <p:cNvSpPr>
            <a:spLocks noChangeArrowheads="1"/>
          </p:cNvSpPr>
          <p:nvPr/>
        </p:nvSpPr>
        <p:spPr bwMode="auto">
          <a:xfrm>
            <a:off x="3563888" y="4460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(7%)</a:t>
            </a:r>
          </a:p>
        </p:txBody>
      </p:sp>
      <p:sp>
        <p:nvSpPr>
          <p:cNvPr id="64" name="Rectangle 7"/>
          <p:cNvSpPr>
            <a:spLocks noChangeArrowheads="1"/>
          </p:cNvSpPr>
          <p:nvPr/>
        </p:nvSpPr>
        <p:spPr bwMode="auto">
          <a:xfrm>
            <a:off x="868313" y="4460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dirty="0"/>
              <a:t>T-Online</a:t>
            </a:r>
          </a:p>
        </p:txBody>
      </p:sp>
      <p:sp>
        <p:nvSpPr>
          <p:cNvPr id="65" name="Rectangle 8"/>
          <p:cNvSpPr>
            <a:spLocks noChangeArrowheads="1"/>
          </p:cNvSpPr>
          <p:nvPr/>
        </p:nvSpPr>
        <p:spPr bwMode="auto">
          <a:xfrm>
            <a:off x="5887988" y="4079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158%</a:t>
            </a:r>
          </a:p>
        </p:txBody>
      </p:sp>
      <p:sp>
        <p:nvSpPr>
          <p:cNvPr id="66" name="Rectangle 9"/>
          <p:cNvSpPr>
            <a:spLocks noChangeArrowheads="1"/>
          </p:cNvSpPr>
          <p:nvPr/>
        </p:nvSpPr>
        <p:spPr bwMode="auto">
          <a:xfrm>
            <a:off x="3563888" y="4079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96%</a:t>
            </a:r>
          </a:p>
        </p:txBody>
      </p:sp>
      <p:sp>
        <p:nvSpPr>
          <p:cNvPr id="67" name="Rectangle 10"/>
          <p:cNvSpPr>
            <a:spLocks noChangeArrowheads="1"/>
          </p:cNvSpPr>
          <p:nvPr/>
        </p:nvSpPr>
        <p:spPr bwMode="auto">
          <a:xfrm>
            <a:off x="868313" y="4079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dirty="0"/>
              <a:t>Munich Re</a:t>
            </a:r>
          </a:p>
        </p:txBody>
      </p:sp>
      <p:sp>
        <p:nvSpPr>
          <p:cNvPr id="68" name="Rectangle 11"/>
          <p:cNvSpPr>
            <a:spLocks noChangeArrowheads="1"/>
          </p:cNvSpPr>
          <p:nvPr/>
        </p:nvSpPr>
        <p:spPr bwMode="auto">
          <a:xfrm>
            <a:off x="5887988" y="3698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3%</a:t>
            </a:r>
          </a:p>
        </p:txBody>
      </p:sp>
      <p:sp>
        <p:nvSpPr>
          <p:cNvPr id="69" name="Rectangle 12"/>
          <p:cNvSpPr>
            <a:spLocks noChangeArrowheads="1"/>
          </p:cNvSpPr>
          <p:nvPr/>
        </p:nvSpPr>
        <p:spPr bwMode="auto">
          <a:xfrm>
            <a:off x="3563888" y="3698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3%</a:t>
            </a:r>
          </a:p>
        </p:txBody>
      </p:sp>
      <p:sp>
        <p:nvSpPr>
          <p:cNvPr id="70" name="Rectangle 13"/>
          <p:cNvSpPr>
            <a:spLocks noChangeArrowheads="1"/>
          </p:cNvSpPr>
          <p:nvPr/>
        </p:nvSpPr>
        <p:spPr bwMode="auto">
          <a:xfrm>
            <a:off x="868313" y="3698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a:t>Man</a:t>
            </a:r>
          </a:p>
        </p:txBody>
      </p:sp>
      <p:sp>
        <p:nvSpPr>
          <p:cNvPr id="71" name="Rectangle 14"/>
          <p:cNvSpPr>
            <a:spLocks noChangeArrowheads="1"/>
          </p:cNvSpPr>
          <p:nvPr/>
        </p:nvSpPr>
        <p:spPr bwMode="auto">
          <a:xfrm>
            <a:off x="5887988" y="3317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8%</a:t>
            </a:r>
          </a:p>
        </p:txBody>
      </p:sp>
      <p:sp>
        <p:nvSpPr>
          <p:cNvPr id="72" name="Rectangle 15"/>
          <p:cNvSpPr>
            <a:spLocks noChangeArrowheads="1"/>
          </p:cNvSpPr>
          <p:nvPr/>
        </p:nvSpPr>
        <p:spPr bwMode="auto">
          <a:xfrm>
            <a:off x="3563888" y="3317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(16%)</a:t>
            </a:r>
          </a:p>
        </p:txBody>
      </p:sp>
      <p:sp>
        <p:nvSpPr>
          <p:cNvPr id="73" name="Rectangle 16"/>
          <p:cNvSpPr>
            <a:spLocks noChangeArrowheads="1"/>
          </p:cNvSpPr>
          <p:nvPr/>
        </p:nvSpPr>
        <p:spPr bwMode="auto">
          <a:xfrm>
            <a:off x="868313" y="3317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a:t>Metro</a:t>
            </a:r>
          </a:p>
        </p:txBody>
      </p:sp>
      <p:sp>
        <p:nvSpPr>
          <p:cNvPr id="74" name="Rectangle 17"/>
          <p:cNvSpPr>
            <a:spLocks noChangeArrowheads="1"/>
          </p:cNvSpPr>
          <p:nvPr/>
        </p:nvSpPr>
        <p:spPr bwMode="auto">
          <a:xfrm>
            <a:off x="5887988" y="2936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2%</a:t>
            </a:r>
          </a:p>
        </p:txBody>
      </p:sp>
      <p:sp>
        <p:nvSpPr>
          <p:cNvPr id="75" name="Rectangle 18"/>
          <p:cNvSpPr>
            <a:spLocks noChangeArrowheads="1"/>
          </p:cNvSpPr>
          <p:nvPr/>
        </p:nvSpPr>
        <p:spPr bwMode="auto">
          <a:xfrm>
            <a:off x="3563888" y="2936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(15%)</a:t>
            </a:r>
          </a:p>
        </p:txBody>
      </p:sp>
      <p:sp>
        <p:nvSpPr>
          <p:cNvPr id="76" name="Rectangle 19"/>
          <p:cNvSpPr>
            <a:spLocks noChangeArrowheads="1"/>
          </p:cNvSpPr>
          <p:nvPr/>
        </p:nvSpPr>
        <p:spPr bwMode="auto">
          <a:xfrm>
            <a:off x="868313" y="2936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a:t>Linde</a:t>
            </a:r>
          </a:p>
        </p:txBody>
      </p:sp>
      <p:sp>
        <p:nvSpPr>
          <p:cNvPr id="77" name="Rectangle 20"/>
          <p:cNvSpPr>
            <a:spLocks noChangeArrowheads="1"/>
          </p:cNvSpPr>
          <p:nvPr/>
        </p:nvSpPr>
        <p:spPr bwMode="auto">
          <a:xfrm>
            <a:off x="5887988" y="2555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4%</a:t>
            </a:r>
          </a:p>
        </p:txBody>
      </p:sp>
      <p:sp>
        <p:nvSpPr>
          <p:cNvPr id="78" name="Rectangle 21"/>
          <p:cNvSpPr>
            <a:spLocks noChangeArrowheads="1"/>
          </p:cNvSpPr>
          <p:nvPr/>
        </p:nvSpPr>
        <p:spPr bwMode="auto">
          <a:xfrm>
            <a:off x="3563888" y="2555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(35%)</a:t>
            </a:r>
          </a:p>
        </p:txBody>
      </p:sp>
      <p:sp>
        <p:nvSpPr>
          <p:cNvPr id="79" name="Rectangle 22"/>
          <p:cNvSpPr>
            <a:spLocks noChangeArrowheads="1"/>
          </p:cNvSpPr>
          <p:nvPr/>
        </p:nvSpPr>
        <p:spPr bwMode="auto">
          <a:xfrm>
            <a:off x="868313" y="2555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a:t>Interbrew</a:t>
            </a:r>
          </a:p>
        </p:txBody>
      </p:sp>
      <p:sp>
        <p:nvSpPr>
          <p:cNvPr id="80" name="Rectangle 23"/>
          <p:cNvSpPr>
            <a:spLocks noChangeArrowheads="1"/>
          </p:cNvSpPr>
          <p:nvPr/>
        </p:nvSpPr>
        <p:spPr bwMode="auto">
          <a:xfrm>
            <a:off x="5887988" y="2174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93%</a:t>
            </a:r>
          </a:p>
        </p:txBody>
      </p:sp>
      <p:sp>
        <p:nvSpPr>
          <p:cNvPr id="81" name="Rectangle 24"/>
          <p:cNvSpPr>
            <a:spLocks noChangeArrowheads="1"/>
          </p:cNvSpPr>
          <p:nvPr/>
        </p:nvSpPr>
        <p:spPr bwMode="auto">
          <a:xfrm>
            <a:off x="3563888" y="2174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18%</a:t>
            </a:r>
          </a:p>
        </p:txBody>
      </p:sp>
      <p:sp>
        <p:nvSpPr>
          <p:cNvPr id="82" name="Rectangle 25"/>
          <p:cNvSpPr>
            <a:spLocks noChangeArrowheads="1"/>
          </p:cNvSpPr>
          <p:nvPr/>
        </p:nvSpPr>
        <p:spPr bwMode="auto">
          <a:xfrm>
            <a:off x="868313" y="2174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a:t>BMW</a:t>
            </a:r>
          </a:p>
        </p:txBody>
      </p:sp>
      <p:sp>
        <p:nvSpPr>
          <p:cNvPr id="83" name="Rectangle 26"/>
          <p:cNvSpPr>
            <a:spLocks noChangeArrowheads="1"/>
          </p:cNvSpPr>
          <p:nvPr/>
        </p:nvSpPr>
        <p:spPr bwMode="auto">
          <a:xfrm>
            <a:off x="5887988" y="1793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12%</a:t>
            </a:r>
          </a:p>
        </p:txBody>
      </p:sp>
      <p:sp>
        <p:nvSpPr>
          <p:cNvPr id="84" name="Rectangle 27"/>
          <p:cNvSpPr>
            <a:spLocks noChangeArrowheads="1"/>
          </p:cNvSpPr>
          <p:nvPr/>
        </p:nvSpPr>
        <p:spPr bwMode="auto">
          <a:xfrm>
            <a:off x="3563888" y="1793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(4%)</a:t>
            </a:r>
          </a:p>
        </p:txBody>
      </p:sp>
      <p:sp>
        <p:nvSpPr>
          <p:cNvPr id="85" name="Rectangle 28"/>
          <p:cNvSpPr>
            <a:spLocks noChangeArrowheads="1"/>
          </p:cNvSpPr>
          <p:nvPr/>
        </p:nvSpPr>
        <p:spPr bwMode="auto">
          <a:xfrm>
            <a:off x="868313" y="1793776"/>
            <a:ext cx="2595563" cy="381000"/>
          </a:xfrm>
          <a:prstGeom prst="rect">
            <a:avLst/>
          </a:prstGeom>
          <a:solidFill>
            <a:schemeClr val="bg1">
              <a:lumMod val="85000"/>
            </a:schemeClr>
          </a:solidFill>
          <a:ln w="9525" algn="ctr">
            <a:solidFill>
              <a:schemeClr val="tx2"/>
            </a:solidFill>
            <a:miter lim="800000"/>
            <a:headEnd/>
            <a:tailEnd/>
          </a:ln>
        </p:spPr>
        <p:txBody>
          <a:bodyPr/>
          <a:lstStyle/>
          <a:p>
            <a:pPr>
              <a:spcAft>
                <a:spcPct val="20000"/>
              </a:spcAft>
              <a:buSzPct val="90000"/>
              <a:buFont typeface="Arial" pitchFamily="34" charset="0"/>
              <a:buNone/>
            </a:pPr>
            <a:r>
              <a:rPr lang="en-GB" sz="1800" b="1"/>
              <a:t>Beiersdorf</a:t>
            </a:r>
          </a:p>
        </p:txBody>
      </p:sp>
      <p:sp>
        <p:nvSpPr>
          <p:cNvPr id="86" name="Rectangle 29"/>
          <p:cNvSpPr>
            <a:spLocks noChangeArrowheads="1"/>
          </p:cNvSpPr>
          <p:nvPr/>
        </p:nvSpPr>
        <p:spPr bwMode="auto">
          <a:xfrm>
            <a:off x="5887988" y="1412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dirty="0"/>
              <a:t>(21%)</a:t>
            </a:r>
          </a:p>
        </p:txBody>
      </p:sp>
      <p:sp>
        <p:nvSpPr>
          <p:cNvPr id="87" name="Rectangle 30"/>
          <p:cNvSpPr>
            <a:spLocks noChangeArrowheads="1"/>
          </p:cNvSpPr>
          <p:nvPr/>
        </p:nvSpPr>
        <p:spPr bwMode="auto">
          <a:xfrm>
            <a:off x="3563888" y="1412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73%</a:t>
            </a:r>
          </a:p>
        </p:txBody>
      </p:sp>
      <p:sp>
        <p:nvSpPr>
          <p:cNvPr id="88" name="Rectangle 31"/>
          <p:cNvSpPr>
            <a:spLocks noChangeArrowheads="1"/>
          </p:cNvSpPr>
          <p:nvPr/>
        </p:nvSpPr>
        <p:spPr bwMode="auto">
          <a:xfrm>
            <a:off x="868313" y="1412776"/>
            <a:ext cx="2595563" cy="381000"/>
          </a:xfrm>
          <a:prstGeom prst="rect">
            <a:avLst/>
          </a:prstGeom>
          <a:solidFill>
            <a:schemeClr val="bg1">
              <a:lumMod val="85000"/>
            </a:schemeClr>
          </a:solidFill>
          <a:ln w="9525">
            <a:solidFill>
              <a:schemeClr val="tx2"/>
            </a:solidFill>
            <a:miter lim="800000"/>
            <a:headEnd/>
            <a:tailEnd/>
          </a:ln>
        </p:spPr>
        <p:txBody>
          <a:bodyPr/>
          <a:lstStyle/>
          <a:p>
            <a:pPr>
              <a:spcAft>
                <a:spcPct val="20000"/>
              </a:spcAft>
              <a:buSzPct val="90000"/>
              <a:buFont typeface="Arial" pitchFamily="34" charset="0"/>
              <a:buNone/>
            </a:pPr>
            <a:r>
              <a:rPr lang="en-GB" sz="1800" b="1" dirty="0"/>
              <a:t>Amadeus</a:t>
            </a:r>
          </a:p>
        </p:txBody>
      </p:sp>
      <p:sp>
        <p:nvSpPr>
          <p:cNvPr id="89" name="Rectangle 32"/>
          <p:cNvSpPr>
            <a:spLocks noChangeArrowheads="1"/>
          </p:cNvSpPr>
          <p:nvPr/>
        </p:nvSpPr>
        <p:spPr bwMode="auto">
          <a:xfrm>
            <a:off x="5887988" y="1031776"/>
            <a:ext cx="24384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45%</a:t>
            </a:r>
          </a:p>
        </p:txBody>
      </p:sp>
      <p:sp>
        <p:nvSpPr>
          <p:cNvPr id="90" name="Rectangle 33"/>
          <p:cNvSpPr>
            <a:spLocks noChangeArrowheads="1"/>
          </p:cNvSpPr>
          <p:nvPr/>
        </p:nvSpPr>
        <p:spPr bwMode="auto">
          <a:xfrm>
            <a:off x="3563888" y="1031776"/>
            <a:ext cx="2209800" cy="381000"/>
          </a:xfrm>
          <a:prstGeom prst="rect">
            <a:avLst/>
          </a:prstGeom>
          <a:solidFill>
            <a:schemeClr val="bg1">
              <a:lumMod val="85000"/>
            </a:schemeClr>
          </a:solidFill>
          <a:ln w="9525">
            <a:solidFill>
              <a:schemeClr val="tx2"/>
            </a:solidFill>
            <a:miter lim="800000"/>
            <a:headEnd/>
            <a:tailEnd/>
          </a:ln>
        </p:spPr>
        <p:txBody>
          <a:bodyPr/>
          <a:lstStyle/>
          <a:p>
            <a:pPr algn="ctr">
              <a:spcAft>
                <a:spcPct val="20000"/>
              </a:spcAft>
              <a:buSzPct val="90000"/>
              <a:buFont typeface="Arial" pitchFamily="34" charset="0"/>
              <a:buNone/>
            </a:pPr>
            <a:r>
              <a:rPr lang="en-GB" sz="1800" b="1"/>
              <a:t>33%</a:t>
            </a:r>
          </a:p>
        </p:txBody>
      </p:sp>
      <p:sp>
        <p:nvSpPr>
          <p:cNvPr id="91" name="Rectangle 34"/>
          <p:cNvSpPr>
            <a:spLocks noChangeArrowheads="1"/>
          </p:cNvSpPr>
          <p:nvPr/>
        </p:nvSpPr>
        <p:spPr bwMode="auto">
          <a:xfrm>
            <a:off x="868313" y="1031776"/>
            <a:ext cx="2595563" cy="381000"/>
          </a:xfrm>
          <a:prstGeom prst="rect">
            <a:avLst/>
          </a:prstGeom>
          <a:solidFill>
            <a:schemeClr val="bg1">
              <a:lumMod val="85000"/>
            </a:schemeClr>
          </a:solidFill>
          <a:ln w="9525" algn="ctr">
            <a:solidFill>
              <a:schemeClr val="tx2"/>
            </a:solidFill>
            <a:miter lim="800000"/>
            <a:headEnd/>
            <a:tailEnd/>
          </a:ln>
        </p:spPr>
        <p:txBody>
          <a:bodyPr/>
          <a:lstStyle/>
          <a:p>
            <a:pPr>
              <a:spcAft>
                <a:spcPct val="20000"/>
              </a:spcAft>
              <a:buSzPct val="90000"/>
              <a:buFont typeface="Arial" pitchFamily="34" charset="0"/>
              <a:buNone/>
            </a:pPr>
            <a:r>
              <a:rPr lang="en-GB" sz="1800" b="1"/>
              <a:t>Allianz</a:t>
            </a:r>
          </a:p>
        </p:txBody>
      </p:sp>
      <p:sp>
        <p:nvSpPr>
          <p:cNvPr id="92" name="Rectangle 35"/>
          <p:cNvSpPr>
            <a:spLocks noChangeArrowheads="1"/>
          </p:cNvSpPr>
          <p:nvPr/>
        </p:nvSpPr>
        <p:spPr bwMode="auto">
          <a:xfrm>
            <a:off x="5887988" y="650776"/>
            <a:ext cx="2438400" cy="381000"/>
          </a:xfrm>
          <a:prstGeom prst="rect">
            <a:avLst/>
          </a:prstGeom>
          <a:solidFill>
            <a:srgbClr val="FF0000"/>
          </a:solidFill>
          <a:ln w="9525">
            <a:solidFill>
              <a:schemeClr val="tx2"/>
            </a:solidFill>
            <a:miter lim="800000"/>
            <a:headEnd/>
            <a:tailEnd/>
          </a:ln>
        </p:spPr>
        <p:txBody>
          <a:bodyPr/>
          <a:lstStyle/>
          <a:p>
            <a:pPr algn="ctr">
              <a:spcAft>
                <a:spcPct val="20000"/>
              </a:spcAft>
              <a:buSzPct val="90000"/>
              <a:buFont typeface="Arial" pitchFamily="34" charset="0"/>
              <a:buNone/>
            </a:pPr>
            <a:r>
              <a:rPr lang="en-GB" sz="1500" b="1" dirty="0" err="1">
                <a:solidFill>
                  <a:schemeClr val="bg1"/>
                </a:solidFill>
                <a:latin typeface="Georgia" pitchFamily="18" charset="0"/>
              </a:rPr>
              <a:t>Patrimonio</a:t>
            </a:r>
            <a:r>
              <a:rPr lang="en-GB" sz="1500" b="1" dirty="0">
                <a:solidFill>
                  <a:schemeClr val="bg1"/>
                </a:solidFill>
                <a:latin typeface="Georgia" pitchFamily="18" charset="0"/>
              </a:rPr>
              <a:t> – Dif.%</a:t>
            </a:r>
          </a:p>
        </p:txBody>
      </p:sp>
      <p:sp>
        <p:nvSpPr>
          <p:cNvPr id="93" name="Rectangle 36"/>
          <p:cNvSpPr>
            <a:spLocks noChangeArrowheads="1"/>
          </p:cNvSpPr>
          <p:nvPr/>
        </p:nvSpPr>
        <p:spPr bwMode="auto">
          <a:xfrm>
            <a:off x="3563888" y="650776"/>
            <a:ext cx="2209800" cy="381000"/>
          </a:xfrm>
          <a:prstGeom prst="rect">
            <a:avLst/>
          </a:prstGeom>
          <a:solidFill>
            <a:srgbClr val="FF0000"/>
          </a:solidFill>
          <a:ln w="9525">
            <a:solidFill>
              <a:schemeClr val="tx2"/>
            </a:solidFill>
            <a:miter lim="800000"/>
            <a:headEnd/>
            <a:tailEnd/>
          </a:ln>
        </p:spPr>
        <p:txBody>
          <a:bodyPr/>
          <a:lstStyle/>
          <a:p>
            <a:pPr algn="ctr">
              <a:spcAft>
                <a:spcPct val="20000"/>
              </a:spcAft>
              <a:buSzPct val="90000"/>
              <a:buFont typeface="Arial" pitchFamily="34" charset="0"/>
              <a:buNone/>
            </a:pPr>
            <a:r>
              <a:rPr lang="en-GB" sz="1500" b="1" dirty="0" err="1">
                <a:solidFill>
                  <a:schemeClr val="bg1"/>
                </a:solidFill>
                <a:latin typeface="Georgia" pitchFamily="18" charset="0"/>
              </a:rPr>
              <a:t>Resultado</a:t>
            </a:r>
            <a:r>
              <a:rPr lang="en-GB" sz="1500" b="1" dirty="0">
                <a:solidFill>
                  <a:schemeClr val="bg1"/>
                </a:solidFill>
                <a:latin typeface="Georgia" pitchFamily="18" charset="0"/>
              </a:rPr>
              <a:t>-Dif.%</a:t>
            </a:r>
          </a:p>
        </p:txBody>
      </p:sp>
      <p:sp>
        <p:nvSpPr>
          <p:cNvPr id="94" name="Rectangle 37"/>
          <p:cNvSpPr>
            <a:spLocks noChangeArrowheads="1"/>
          </p:cNvSpPr>
          <p:nvPr/>
        </p:nvSpPr>
        <p:spPr bwMode="auto">
          <a:xfrm>
            <a:off x="868313" y="650776"/>
            <a:ext cx="2595563" cy="381000"/>
          </a:xfrm>
          <a:prstGeom prst="rect">
            <a:avLst/>
          </a:prstGeom>
          <a:solidFill>
            <a:srgbClr val="FF0000"/>
          </a:solidFill>
          <a:ln w="9525">
            <a:solidFill>
              <a:schemeClr val="tx2"/>
            </a:solidFill>
            <a:miter lim="800000"/>
            <a:headEnd/>
            <a:tailEnd/>
          </a:ln>
        </p:spPr>
        <p:txBody>
          <a:bodyPr/>
          <a:lstStyle/>
          <a:p>
            <a:pPr algn="ctr">
              <a:spcAft>
                <a:spcPct val="20000"/>
              </a:spcAft>
              <a:buSzPct val="90000"/>
              <a:buFont typeface="Arial" pitchFamily="34" charset="0"/>
              <a:buNone/>
            </a:pPr>
            <a:r>
              <a:rPr lang="en-GB" sz="1500" b="1" dirty="0">
                <a:solidFill>
                  <a:schemeClr val="bg1"/>
                </a:solidFill>
                <a:latin typeface="Georgia" pitchFamily="18" charset="0"/>
              </a:rPr>
              <a:t>(€ mill.)</a:t>
            </a:r>
          </a:p>
        </p:txBody>
      </p:sp>
      <p:sp>
        <p:nvSpPr>
          <p:cNvPr id="95" name="Line 52"/>
          <p:cNvSpPr>
            <a:spLocks noChangeShapeType="1"/>
          </p:cNvSpPr>
          <p:nvPr/>
        </p:nvSpPr>
        <p:spPr bwMode="auto">
          <a:xfrm>
            <a:off x="5887988" y="650776"/>
            <a:ext cx="0" cy="4572000"/>
          </a:xfrm>
          <a:prstGeom prst="line">
            <a:avLst/>
          </a:prstGeom>
          <a:noFill/>
          <a:ln w="12700">
            <a:solidFill>
              <a:schemeClr val="tx2"/>
            </a:solidFill>
            <a:round/>
            <a:headEnd/>
            <a:tailEnd/>
          </a:ln>
        </p:spPr>
        <p:txBody>
          <a:bodyPr anchor="ctr"/>
          <a:lstStyle/>
          <a:p>
            <a:endParaRPr lang="es-CO"/>
          </a:p>
        </p:txBody>
      </p:sp>
      <p:sp>
        <p:nvSpPr>
          <p:cNvPr id="96" name="Line 53"/>
          <p:cNvSpPr>
            <a:spLocks noChangeShapeType="1"/>
          </p:cNvSpPr>
          <p:nvPr/>
        </p:nvSpPr>
        <p:spPr bwMode="auto">
          <a:xfrm>
            <a:off x="8326388" y="650776"/>
            <a:ext cx="0" cy="381000"/>
          </a:xfrm>
          <a:prstGeom prst="line">
            <a:avLst/>
          </a:prstGeom>
          <a:noFill/>
          <a:ln w="12700" cap="sq">
            <a:solidFill>
              <a:schemeClr val="tx2"/>
            </a:solidFill>
            <a:round/>
            <a:headEnd/>
            <a:tailEnd/>
          </a:ln>
        </p:spPr>
        <p:txBody>
          <a:bodyPr anchor="ctr"/>
          <a:lstStyle/>
          <a:p>
            <a:endParaRPr lang="es-CO"/>
          </a:p>
        </p:txBody>
      </p:sp>
      <p:sp>
        <p:nvSpPr>
          <p:cNvPr id="97" name="Line 54"/>
          <p:cNvSpPr>
            <a:spLocks noChangeShapeType="1"/>
          </p:cNvSpPr>
          <p:nvPr/>
        </p:nvSpPr>
        <p:spPr bwMode="auto">
          <a:xfrm>
            <a:off x="2497088" y="650776"/>
            <a:ext cx="1181100" cy="0"/>
          </a:xfrm>
          <a:prstGeom prst="line">
            <a:avLst/>
          </a:prstGeom>
          <a:noFill/>
          <a:ln w="12700" cap="sq">
            <a:solidFill>
              <a:schemeClr val="tx2"/>
            </a:solidFill>
            <a:round/>
            <a:headEnd/>
            <a:tailEnd/>
          </a:ln>
        </p:spPr>
        <p:txBody>
          <a:bodyPr anchor="ctr"/>
          <a:lstStyle/>
          <a:p>
            <a:endParaRPr lang="es-CO"/>
          </a:p>
        </p:txBody>
      </p:sp>
      <p:sp>
        <p:nvSpPr>
          <p:cNvPr id="98" name="Line 56"/>
          <p:cNvSpPr>
            <a:spLocks noChangeShapeType="1"/>
          </p:cNvSpPr>
          <p:nvPr/>
        </p:nvSpPr>
        <p:spPr bwMode="auto">
          <a:xfrm>
            <a:off x="3678188" y="650776"/>
            <a:ext cx="2209800" cy="0"/>
          </a:xfrm>
          <a:prstGeom prst="line">
            <a:avLst/>
          </a:prstGeom>
          <a:noFill/>
          <a:ln w="12700" cap="sq">
            <a:solidFill>
              <a:schemeClr val="tx2"/>
            </a:solidFill>
            <a:round/>
            <a:headEnd/>
            <a:tailEnd/>
          </a:ln>
        </p:spPr>
        <p:txBody>
          <a:bodyPr anchor="ctr"/>
          <a:lstStyle/>
          <a:p>
            <a:endParaRPr lang="es-CO"/>
          </a:p>
        </p:txBody>
      </p:sp>
      <p:sp>
        <p:nvSpPr>
          <p:cNvPr id="99" name="Line 57"/>
          <p:cNvSpPr>
            <a:spLocks noChangeShapeType="1"/>
          </p:cNvSpPr>
          <p:nvPr/>
        </p:nvSpPr>
        <p:spPr bwMode="auto">
          <a:xfrm>
            <a:off x="5887988" y="650776"/>
            <a:ext cx="2438400" cy="0"/>
          </a:xfrm>
          <a:prstGeom prst="line">
            <a:avLst/>
          </a:prstGeom>
          <a:noFill/>
          <a:ln w="12700" cap="sq">
            <a:solidFill>
              <a:schemeClr val="tx2"/>
            </a:solidFill>
            <a:round/>
            <a:headEnd/>
            <a:tailEnd/>
          </a:ln>
        </p:spPr>
        <p:txBody>
          <a:bodyPr anchor="ctr"/>
          <a:lstStyle/>
          <a:p>
            <a:endParaRPr lang="es-CO"/>
          </a:p>
        </p:txBody>
      </p:sp>
      <p:sp>
        <p:nvSpPr>
          <p:cNvPr id="100" name="Line 58"/>
          <p:cNvSpPr>
            <a:spLocks noChangeShapeType="1"/>
          </p:cNvSpPr>
          <p:nvPr/>
        </p:nvSpPr>
        <p:spPr bwMode="auto">
          <a:xfrm>
            <a:off x="8326388" y="1031776"/>
            <a:ext cx="0" cy="381000"/>
          </a:xfrm>
          <a:prstGeom prst="line">
            <a:avLst/>
          </a:prstGeom>
          <a:noFill/>
          <a:ln w="12700" cap="sq">
            <a:solidFill>
              <a:schemeClr val="tx2"/>
            </a:solidFill>
            <a:round/>
            <a:headEnd/>
            <a:tailEnd/>
          </a:ln>
        </p:spPr>
        <p:txBody>
          <a:bodyPr anchor="ctr"/>
          <a:lstStyle/>
          <a:p>
            <a:endParaRPr lang="es-CO"/>
          </a:p>
        </p:txBody>
      </p:sp>
      <p:sp>
        <p:nvSpPr>
          <p:cNvPr id="101" name="Line 60"/>
          <p:cNvSpPr>
            <a:spLocks noChangeShapeType="1"/>
          </p:cNvSpPr>
          <p:nvPr/>
        </p:nvSpPr>
        <p:spPr bwMode="auto">
          <a:xfrm>
            <a:off x="8326388" y="1412776"/>
            <a:ext cx="0" cy="381000"/>
          </a:xfrm>
          <a:prstGeom prst="line">
            <a:avLst/>
          </a:prstGeom>
          <a:noFill/>
          <a:ln w="12700" cap="sq">
            <a:solidFill>
              <a:schemeClr val="tx2"/>
            </a:solidFill>
            <a:round/>
            <a:headEnd/>
            <a:tailEnd/>
          </a:ln>
        </p:spPr>
        <p:txBody>
          <a:bodyPr anchor="ctr"/>
          <a:lstStyle/>
          <a:p>
            <a:endParaRPr lang="es-CO"/>
          </a:p>
        </p:txBody>
      </p:sp>
      <p:sp>
        <p:nvSpPr>
          <p:cNvPr id="102" name="Line 62"/>
          <p:cNvSpPr>
            <a:spLocks noChangeShapeType="1"/>
          </p:cNvSpPr>
          <p:nvPr/>
        </p:nvSpPr>
        <p:spPr bwMode="auto">
          <a:xfrm>
            <a:off x="8326388" y="1793776"/>
            <a:ext cx="0" cy="381000"/>
          </a:xfrm>
          <a:prstGeom prst="line">
            <a:avLst/>
          </a:prstGeom>
          <a:noFill/>
          <a:ln w="12700" cap="sq">
            <a:solidFill>
              <a:schemeClr val="tx2"/>
            </a:solidFill>
            <a:round/>
            <a:headEnd/>
            <a:tailEnd/>
          </a:ln>
        </p:spPr>
        <p:txBody>
          <a:bodyPr anchor="ctr"/>
          <a:lstStyle/>
          <a:p>
            <a:endParaRPr lang="es-CO"/>
          </a:p>
        </p:txBody>
      </p:sp>
      <p:sp>
        <p:nvSpPr>
          <p:cNvPr id="103" name="Line 64"/>
          <p:cNvSpPr>
            <a:spLocks noChangeShapeType="1"/>
          </p:cNvSpPr>
          <p:nvPr/>
        </p:nvSpPr>
        <p:spPr bwMode="auto">
          <a:xfrm>
            <a:off x="8326388" y="2174776"/>
            <a:ext cx="0" cy="381000"/>
          </a:xfrm>
          <a:prstGeom prst="line">
            <a:avLst/>
          </a:prstGeom>
          <a:noFill/>
          <a:ln w="12700" cap="sq">
            <a:solidFill>
              <a:schemeClr val="tx2"/>
            </a:solidFill>
            <a:round/>
            <a:headEnd/>
            <a:tailEnd/>
          </a:ln>
        </p:spPr>
        <p:txBody>
          <a:bodyPr anchor="ctr"/>
          <a:lstStyle/>
          <a:p>
            <a:endParaRPr lang="es-CO"/>
          </a:p>
        </p:txBody>
      </p:sp>
      <p:sp>
        <p:nvSpPr>
          <p:cNvPr id="104" name="Line 66"/>
          <p:cNvSpPr>
            <a:spLocks noChangeShapeType="1"/>
          </p:cNvSpPr>
          <p:nvPr/>
        </p:nvSpPr>
        <p:spPr bwMode="auto">
          <a:xfrm>
            <a:off x="8326388" y="2555776"/>
            <a:ext cx="0" cy="381000"/>
          </a:xfrm>
          <a:prstGeom prst="line">
            <a:avLst/>
          </a:prstGeom>
          <a:noFill/>
          <a:ln w="12700" cap="sq">
            <a:solidFill>
              <a:schemeClr val="tx2"/>
            </a:solidFill>
            <a:round/>
            <a:headEnd/>
            <a:tailEnd/>
          </a:ln>
        </p:spPr>
        <p:txBody>
          <a:bodyPr anchor="ctr"/>
          <a:lstStyle/>
          <a:p>
            <a:endParaRPr lang="es-CO"/>
          </a:p>
        </p:txBody>
      </p:sp>
      <p:sp>
        <p:nvSpPr>
          <p:cNvPr id="105" name="Line 68"/>
          <p:cNvSpPr>
            <a:spLocks noChangeShapeType="1"/>
          </p:cNvSpPr>
          <p:nvPr/>
        </p:nvSpPr>
        <p:spPr bwMode="auto">
          <a:xfrm>
            <a:off x="8326388" y="2936776"/>
            <a:ext cx="0" cy="381000"/>
          </a:xfrm>
          <a:prstGeom prst="line">
            <a:avLst/>
          </a:prstGeom>
          <a:noFill/>
          <a:ln w="12700" cap="sq">
            <a:solidFill>
              <a:schemeClr val="tx2"/>
            </a:solidFill>
            <a:round/>
            <a:headEnd/>
            <a:tailEnd/>
          </a:ln>
        </p:spPr>
        <p:txBody>
          <a:bodyPr anchor="ctr"/>
          <a:lstStyle/>
          <a:p>
            <a:endParaRPr lang="es-CO"/>
          </a:p>
        </p:txBody>
      </p:sp>
      <p:sp>
        <p:nvSpPr>
          <p:cNvPr id="106" name="Line 70"/>
          <p:cNvSpPr>
            <a:spLocks noChangeShapeType="1"/>
          </p:cNvSpPr>
          <p:nvPr/>
        </p:nvSpPr>
        <p:spPr bwMode="auto">
          <a:xfrm>
            <a:off x="8326388" y="3317776"/>
            <a:ext cx="0" cy="381000"/>
          </a:xfrm>
          <a:prstGeom prst="line">
            <a:avLst/>
          </a:prstGeom>
          <a:noFill/>
          <a:ln w="12700" cap="sq">
            <a:solidFill>
              <a:schemeClr val="tx2"/>
            </a:solidFill>
            <a:round/>
            <a:headEnd/>
            <a:tailEnd/>
          </a:ln>
        </p:spPr>
        <p:txBody>
          <a:bodyPr anchor="ctr"/>
          <a:lstStyle/>
          <a:p>
            <a:endParaRPr lang="es-CO"/>
          </a:p>
        </p:txBody>
      </p:sp>
      <p:sp>
        <p:nvSpPr>
          <p:cNvPr id="107" name="Line 72"/>
          <p:cNvSpPr>
            <a:spLocks noChangeShapeType="1"/>
          </p:cNvSpPr>
          <p:nvPr/>
        </p:nvSpPr>
        <p:spPr bwMode="auto">
          <a:xfrm>
            <a:off x="8326388" y="3698776"/>
            <a:ext cx="0" cy="381000"/>
          </a:xfrm>
          <a:prstGeom prst="line">
            <a:avLst/>
          </a:prstGeom>
          <a:noFill/>
          <a:ln w="12700" cap="sq">
            <a:solidFill>
              <a:schemeClr val="tx2"/>
            </a:solidFill>
            <a:round/>
            <a:headEnd/>
            <a:tailEnd/>
          </a:ln>
        </p:spPr>
        <p:txBody>
          <a:bodyPr anchor="ctr"/>
          <a:lstStyle/>
          <a:p>
            <a:endParaRPr lang="es-CO"/>
          </a:p>
        </p:txBody>
      </p:sp>
      <p:sp>
        <p:nvSpPr>
          <p:cNvPr id="108" name="Line 74"/>
          <p:cNvSpPr>
            <a:spLocks noChangeShapeType="1"/>
          </p:cNvSpPr>
          <p:nvPr/>
        </p:nvSpPr>
        <p:spPr bwMode="auto">
          <a:xfrm>
            <a:off x="8326388" y="4079776"/>
            <a:ext cx="0" cy="381000"/>
          </a:xfrm>
          <a:prstGeom prst="line">
            <a:avLst/>
          </a:prstGeom>
          <a:noFill/>
          <a:ln w="12700" cap="sq">
            <a:solidFill>
              <a:schemeClr val="tx2"/>
            </a:solidFill>
            <a:round/>
            <a:headEnd/>
            <a:tailEnd/>
          </a:ln>
        </p:spPr>
        <p:txBody>
          <a:bodyPr anchor="ctr"/>
          <a:lstStyle/>
          <a:p>
            <a:endParaRPr lang="es-CO"/>
          </a:p>
        </p:txBody>
      </p:sp>
      <p:sp>
        <p:nvSpPr>
          <p:cNvPr id="109" name="Line 76"/>
          <p:cNvSpPr>
            <a:spLocks noChangeShapeType="1"/>
          </p:cNvSpPr>
          <p:nvPr/>
        </p:nvSpPr>
        <p:spPr bwMode="auto">
          <a:xfrm>
            <a:off x="8326388" y="4460776"/>
            <a:ext cx="0" cy="381000"/>
          </a:xfrm>
          <a:prstGeom prst="line">
            <a:avLst/>
          </a:prstGeom>
          <a:noFill/>
          <a:ln w="12700" cap="sq">
            <a:solidFill>
              <a:schemeClr val="tx2"/>
            </a:solidFill>
            <a:round/>
            <a:headEnd/>
            <a:tailEnd/>
          </a:ln>
        </p:spPr>
        <p:txBody>
          <a:bodyPr anchor="ctr"/>
          <a:lstStyle/>
          <a:p>
            <a:endParaRPr lang="es-CO"/>
          </a:p>
        </p:txBody>
      </p:sp>
      <p:sp>
        <p:nvSpPr>
          <p:cNvPr id="110" name="Line 78"/>
          <p:cNvSpPr>
            <a:spLocks noChangeShapeType="1"/>
          </p:cNvSpPr>
          <p:nvPr/>
        </p:nvSpPr>
        <p:spPr bwMode="auto">
          <a:xfrm>
            <a:off x="8326388" y="4841776"/>
            <a:ext cx="0" cy="381000"/>
          </a:xfrm>
          <a:prstGeom prst="line">
            <a:avLst/>
          </a:prstGeom>
          <a:noFill/>
          <a:ln w="12700" cap="sq">
            <a:solidFill>
              <a:schemeClr val="tx2"/>
            </a:solidFill>
            <a:round/>
            <a:headEnd/>
            <a:tailEnd/>
          </a:ln>
        </p:spPr>
        <p:txBody>
          <a:bodyPr anchor="ctr"/>
          <a:lstStyle/>
          <a:p>
            <a:endParaRPr lang="es-CO"/>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332656"/>
            <a:ext cx="8077200" cy="914400"/>
          </a:xfrm>
        </p:spPr>
        <p:txBody>
          <a:bodyPr/>
          <a:lstStyle/>
          <a:p>
            <a:pPr algn="ctr" eaLnBrk="1" hangingPunct="1"/>
            <a:r>
              <a:rPr lang="es-CO" sz="2800" b="1" dirty="0" smtClean="0"/>
              <a:t>Efectos previsibles de la aplicación de IFRS plenas</a:t>
            </a:r>
          </a:p>
        </p:txBody>
      </p:sp>
      <p:sp>
        <p:nvSpPr>
          <p:cNvPr id="27651" name="Rectangle 3"/>
          <p:cNvSpPr>
            <a:spLocks noGrp="1" noChangeArrowheads="1"/>
          </p:cNvSpPr>
          <p:nvPr>
            <p:ph sz="quarter" idx="4294967295"/>
          </p:nvPr>
        </p:nvSpPr>
        <p:spPr>
          <a:xfrm>
            <a:off x="467544" y="1340768"/>
            <a:ext cx="8077200" cy="3291421"/>
          </a:xfrm>
        </p:spPr>
        <p:txBody>
          <a:bodyPr/>
          <a:lstStyle/>
          <a:p>
            <a:pPr marL="342900" lvl="1" indent="-342900" algn="ctr">
              <a:spcBef>
                <a:spcPct val="75000"/>
              </a:spcBef>
              <a:buNone/>
            </a:pPr>
            <a:r>
              <a:rPr lang="es-ES_tradnl" b="1" dirty="0" smtClean="0"/>
              <a:t>	</a:t>
            </a:r>
          </a:p>
          <a:p>
            <a:pPr marL="342900" lvl="1" indent="-342900" algn="ctr">
              <a:spcBef>
                <a:spcPct val="75000"/>
              </a:spcBef>
              <a:buNone/>
            </a:pPr>
            <a:r>
              <a:rPr lang="es-ES_tradnl" sz="8000" b="1" dirty="0" smtClean="0"/>
              <a:t>Caso de estudio</a:t>
            </a:r>
            <a:endParaRPr lang="es-ES_tradnl" sz="80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260648"/>
            <a:ext cx="8077200" cy="914400"/>
          </a:xfrm>
        </p:spPr>
        <p:txBody>
          <a:bodyPr/>
          <a:lstStyle/>
          <a:p>
            <a:pPr eaLnBrk="1" hangingPunct="1"/>
            <a:r>
              <a:rPr lang="es-CO" sz="3200" b="1" dirty="0" smtClean="0"/>
              <a:t>Efectos previsibles de la aplicación de IFRS para Pymes, en comparación con IFRS plenas</a:t>
            </a:r>
          </a:p>
        </p:txBody>
      </p:sp>
      <p:sp>
        <p:nvSpPr>
          <p:cNvPr id="27651" name="Rectangle 3"/>
          <p:cNvSpPr>
            <a:spLocks noGrp="1" noChangeArrowheads="1"/>
          </p:cNvSpPr>
          <p:nvPr>
            <p:ph sz="quarter" idx="4294967295"/>
          </p:nvPr>
        </p:nvSpPr>
        <p:spPr>
          <a:xfrm>
            <a:off x="539552" y="1412776"/>
            <a:ext cx="8077200" cy="3723469"/>
          </a:xfrm>
        </p:spPr>
        <p:txBody>
          <a:bodyPr/>
          <a:lstStyle/>
          <a:p>
            <a:pPr marL="342900" lvl="1" indent="-342900" algn="just">
              <a:spcBef>
                <a:spcPct val="75000"/>
              </a:spcBef>
              <a:buNone/>
            </a:pPr>
            <a:r>
              <a:rPr lang="es-ES_tradnl" sz="2000" b="1" dirty="0" smtClean="0"/>
              <a:t>	</a:t>
            </a:r>
          </a:p>
          <a:p>
            <a:pPr marL="342900" lvl="1" indent="-342900" algn="just">
              <a:spcBef>
                <a:spcPct val="75000"/>
              </a:spcBef>
              <a:buNone/>
            </a:pPr>
            <a:r>
              <a:rPr lang="es-ES_tradnl" sz="2000" b="1" dirty="0" smtClean="0"/>
              <a:t>Disminución del patrimonio y de los resultados del período debido a la aceleración del reconocimiento de costos y gastos en el estado de resultados y retardar incrementos patrimoniales. Ejemplos:</a:t>
            </a:r>
          </a:p>
          <a:p>
            <a:pPr lvl="2"/>
            <a:endParaRPr lang="es-ES_tradnl" sz="2000" dirty="0" smtClean="0"/>
          </a:p>
          <a:p>
            <a:pPr marL="623888" lvl="2" indent="-268288"/>
            <a:r>
              <a:rPr lang="es-ES_tradnl" sz="2000" dirty="0" smtClean="0"/>
              <a:t>Costos de intereses a resultados</a:t>
            </a:r>
          </a:p>
          <a:p>
            <a:pPr marL="623888" lvl="2" indent="-268288"/>
            <a:r>
              <a:rPr lang="es-ES_tradnl" sz="2000" dirty="0" smtClean="0"/>
              <a:t>Costos de desarrollo a resultados</a:t>
            </a:r>
          </a:p>
          <a:p>
            <a:pPr marL="623888" lvl="2" indent="-268288"/>
            <a:r>
              <a:rPr lang="es-ES_tradnl" sz="2000" dirty="0" err="1" smtClean="0"/>
              <a:t>Good</a:t>
            </a:r>
            <a:r>
              <a:rPr lang="es-ES_tradnl" sz="2000" dirty="0" smtClean="0"/>
              <a:t> </a:t>
            </a:r>
            <a:r>
              <a:rPr lang="es-ES_tradnl" sz="2000" dirty="0" err="1" smtClean="0"/>
              <a:t>Will</a:t>
            </a:r>
            <a:r>
              <a:rPr lang="es-ES_tradnl" sz="2000" dirty="0" smtClean="0"/>
              <a:t> amortizable en 10 años. No </a:t>
            </a:r>
            <a:r>
              <a:rPr lang="es-ES_tradnl" sz="2000" dirty="0" err="1" smtClean="0"/>
              <a:t>impairment</a:t>
            </a:r>
            <a:r>
              <a:rPr lang="es-ES_tradnl" sz="2000" dirty="0" smtClean="0"/>
              <a:t>.</a:t>
            </a:r>
          </a:p>
          <a:p>
            <a:pPr marL="623888" lvl="2" indent="-268288"/>
            <a:r>
              <a:rPr lang="es-ES_tradnl" sz="2000" dirty="0" smtClean="0"/>
              <a:t>Solamente se acepta la opción de costo para la valuación de </a:t>
            </a:r>
            <a:r>
              <a:rPr lang="es-ES_tradnl" sz="2000" dirty="0" err="1" smtClean="0"/>
              <a:t>PPyE</a:t>
            </a:r>
            <a:endParaRPr lang="es-ES_tradnl" sz="2000" dirty="0" smtClean="0"/>
          </a:p>
          <a:p>
            <a:pPr marL="623888" lvl="2" indent="-268288"/>
            <a:r>
              <a:rPr lang="es-ES_tradnl" sz="2000" dirty="0" smtClean="0"/>
              <a:t>Estudios actuariales hechos por personal interno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188640"/>
            <a:ext cx="8077200" cy="914400"/>
          </a:xfrm>
        </p:spPr>
        <p:txBody>
          <a:bodyPr/>
          <a:lstStyle/>
          <a:p>
            <a:pPr eaLnBrk="1" hangingPunct="1"/>
            <a:r>
              <a:rPr lang="en-GB" sz="3200" b="1" dirty="0" smtClean="0"/>
              <a:t>Agenda</a:t>
            </a:r>
          </a:p>
        </p:txBody>
      </p:sp>
      <p:sp>
        <p:nvSpPr>
          <p:cNvPr id="27651" name="Rectangle 3"/>
          <p:cNvSpPr>
            <a:spLocks noGrp="1" noChangeArrowheads="1"/>
          </p:cNvSpPr>
          <p:nvPr>
            <p:ph sz="quarter" idx="15"/>
          </p:nvPr>
        </p:nvSpPr>
        <p:spPr>
          <a:xfrm>
            <a:off x="510540" y="1428736"/>
            <a:ext cx="8077200" cy="3656448"/>
          </a:xfrm>
        </p:spPr>
        <p:txBody>
          <a:bodyPr>
            <a:normAutofit/>
          </a:bodyPr>
          <a:lstStyle/>
          <a:p>
            <a:pPr marL="360363" indent="-360363">
              <a:spcBef>
                <a:spcPct val="95000"/>
              </a:spcBef>
              <a:buFont typeface="Arial" pitchFamily="34" charset="0"/>
              <a:buChar char="•"/>
            </a:pPr>
            <a:r>
              <a:rPr lang="es-CO" sz="2000" dirty="0" smtClean="0">
                <a:latin typeface="+mj-lt"/>
              </a:rPr>
              <a:t>Generalidades sobre las NIIF Plenas y las NIIF para Pymes. </a:t>
            </a:r>
          </a:p>
          <a:p>
            <a:pPr marL="357188" indent="-357188">
              <a:spcBef>
                <a:spcPct val="95000"/>
              </a:spcBef>
              <a:buFont typeface="Arial" pitchFamily="34" charset="0"/>
              <a:buChar char="•"/>
            </a:pPr>
            <a:r>
              <a:rPr lang="es-CO" sz="2000" dirty="0" smtClean="0">
                <a:latin typeface="+mj-lt"/>
              </a:rPr>
              <a:t>NIIF en Colombia. (grupos de empresas, cronograma).</a:t>
            </a:r>
          </a:p>
          <a:p>
            <a:pPr marL="360363" indent="-360363">
              <a:spcBef>
                <a:spcPct val="95000"/>
              </a:spcBef>
              <a:buFont typeface="Arial" pitchFamily="34" charset="0"/>
              <a:buChar char="•"/>
            </a:pPr>
            <a:r>
              <a:rPr lang="es-CO" sz="2000" dirty="0" smtClean="0">
                <a:latin typeface="+mj-lt"/>
              </a:rPr>
              <a:t>Diferencias importantes entre COLGAAP, IFRS Plenas e IFRS para Pymes. </a:t>
            </a:r>
          </a:p>
          <a:p>
            <a:pPr marL="355600" indent="-273050">
              <a:spcBef>
                <a:spcPct val="95000"/>
              </a:spcBef>
              <a:buFont typeface="Arial" pitchFamily="34" charset="0"/>
              <a:buChar char="•"/>
            </a:pPr>
            <a:r>
              <a:rPr lang="es-CO" sz="2000" dirty="0" smtClean="0">
                <a:latin typeface="+mj-lt"/>
              </a:rPr>
              <a:t>Impactos importantes previsibles en el balance de apertura.	</a:t>
            </a:r>
          </a:p>
          <a:p>
            <a:pPr marL="357188" indent="-357188" eaLnBrk="1" hangingPunct="1">
              <a:spcBef>
                <a:spcPct val="95000"/>
              </a:spcBef>
              <a:buFont typeface="Arial" pitchFamily="34" charset="0"/>
              <a:buChar char="•"/>
            </a:pPr>
            <a:r>
              <a:rPr lang="es-CO" sz="2000" dirty="0" smtClean="0">
                <a:latin typeface="+mj-lt"/>
              </a:rPr>
              <a:t>Pasos para la implementación. (fases, diagnóstico, capacitación, áreas implicadas, impactos en los sistemas)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5536" y="260648"/>
            <a:ext cx="8077200" cy="914400"/>
          </a:xfrm>
        </p:spPr>
        <p:txBody>
          <a:bodyPr anchor="t"/>
          <a:lstStyle/>
          <a:p>
            <a:r>
              <a:rPr lang="es-CO" sz="3200" b="1" dirty="0" smtClean="0"/>
              <a:t>Metodología de implantación de las IFRS</a:t>
            </a:r>
          </a:p>
        </p:txBody>
      </p:sp>
      <p:pic>
        <p:nvPicPr>
          <p:cNvPr id="79876" name="Picture 4"/>
          <p:cNvPicPr>
            <a:picLocks noGrp="1" noChangeAspect="1" noChangeArrowheads="1"/>
          </p:cNvPicPr>
          <p:nvPr>
            <p:ph idx="4294967295"/>
          </p:nvPr>
        </p:nvPicPr>
        <p:blipFill>
          <a:blip r:embed="rId3" cstate="print"/>
          <a:srcRect/>
          <a:stretch>
            <a:fillRect/>
          </a:stretch>
        </p:blipFill>
        <p:spPr>
          <a:xfrm>
            <a:off x="1043608" y="1340768"/>
            <a:ext cx="7386706" cy="3206502"/>
          </a:xfrm>
          <a:solidFill>
            <a:schemeClr val="accent1">
              <a:lumMod val="20000"/>
              <a:lumOff val="80000"/>
            </a:schemeClr>
          </a:solidFill>
        </p:spPr>
      </p:pic>
      <p:sp>
        <p:nvSpPr>
          <p:cNvPr id="1122307" name="Text Box 3"/>
          <p:cNvSpPr txBox="1">
            <a:spLocks noChangeArrowheads="1"/>
          </p:cNvSpPr>
          <p:nvPr/>
        </p:nvSpPr>
        <p:spPr bwMode="auto">
          <a:xfrm>
            <a:off x="2606352" y="1447800"/>
            <a:ext cx="6934200" cy="1462088"/>
          </a:xfrm>
          <a:prstGeom prst="rect">
            <a:avLst/>
          </a:prstGeom>
          <a:noFill/>
          <a:ln w="9525">
            <a:noFill/>
            <a:miter lim="800000"/>
            <a:headEnd/>
            <a:tailEnd/>
          </a:ln>
          <a:effectLst/>
        </p:spPr>
        <p:txBody>
          <a:bodyPr>
            <a:spAutoFit/>
          </a:bodyPr>
          <a:lstStyle/>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AR">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11560" y="116632"/>
            <a:ext cx="4896544" cy="585418"/>
          </a:xfrm>
        </p:spPr>
        <p:txBody>
          <a:bodyPr wrap="square" lIns="92075" tIns="46038" rIns="92075" bIns="46038">
            <a:spAutoFit/>
          </a:bodyPr>
          <a:lstStyle/>
          <a:p>
            <a:pPr marL="463550" indent="-463550"/>
            <a:r>
              <a:rPr lang="es-CO" sz="3200" b="1" dirty="0" smtClean="0"/>
              <a:t>Terminología </a:t>
            </a:r>
          </a:p>
        </p:txBody>
      </p:sp>
      <p:sp>
        <p:nvSpPr>
          <p:cNvPr id="32771" name="Rectangle 3"/>
          <p:cNvSpPr>
            <a:spLocks noGrp="1" noChangeArrowheads="1"/>
          </p:cNvSpPr>
          <p:nvPr>
            <p:ph type="body" idx="4294967295"/>
          </p:nvPr>
        </p:nvSpPr>
        <p:spPr>
          <a:xfrm>
            <a:off x="4572000" y="332656"/>
            <a:ext cx="3933796" cy="4824536"/>
          </a:xfrm>
        </p:spPr>
        <p:txBody>
          <a:bodyPr lIns="0" tIns="0" rIns="0" bIns="0"/>
          <a:lstStyle/>
          <a:p>
            <a:pPr marL="0" lvl="1" indent="0" defTabSz="695325">
              <a:spcBef>
                <a:spcPct val="0"/>
              </a:spcBef>
              <a:spcAft>
                <a:spcPts val="300"/>
              </a:spcAft>
              <a:buNone/>
            </a:pPr>
            <a:r>
              <a:rPr lang="es-ES_tradnl" sz="1100" b="1" dirty="0" smtClean="0">
                <a:solidFill>
                  <a:schemeClr val="accent2">
                    <a:lumMod val="75000"/>
                  </a:schemeClr>
                </a:solidFill>
              </a:rPr>
              <a:t>IAS B</a:t>
            </a:r>
          </a:p>
          <a:p>
            <a:pPr marL="0" lvl="1" indent="0" defTabSz="695325">
              <a:spcBef>
                <a:spcPct val="0"/>
              </a:spcBef>
              <a:spcAft>
                <a:spcPts val="300"/>
              </a:spcAft>
              <a:buNone/>
            </a:pPr>
            <a:r>
              <a:rPr lang="es-ES_tradnl" sz="1100" dirty="0" smtClean="0">
                <a:solidFill>
                  <a:schemeClr val="accent2">
                    <a:lumMod val="75000"/>
                  </a:schemeClr>
                </a:solidFill>
              </a:rPr>
              <a:t>International </a:t>
            </a:r>
            <a:r>
              <a:rPr lang="es-ES_tradnl" sz="1100" dirty="0" err="1" smtClean="0">
                <a:solidFill>
                  <a:schemeClr val="accent2">
                    <a:lumMod val="75000"/>
                  </a:schemeClr>
                </a:solidFill>
              </a:rPr>
              <a:t>Accounting</a:t>
            </a:r>
            <a:r>
              <a:rPr lang="es-ES_tradnl" sz="1100" dirty="0" smtClean="0">
                <a:solidFill>
                  <a:schemeClr val="accent2">
                    <a:lumMod val="75000"/>
                  </a:schemeClr>
                </a:solidFill>
              </a:rPr>
              <a:t> Standard </a:t>
            </a:r>
            <a:r>
              <a:rPr lang="es-ES_tradnl" sz="1100" dirty="0" err="1" smtClean="0">
                <a:solidFill>
                  <a:schemeClr val="accent2">
                    <a:lumMod val="75000"/>
                  </a:schemeClr>
                </a:solidFill>
              </a:rPr>
              <a:t>Board</a:t>
            </a:r>
            <a:r>
              <a:rPr lang="es-ES_tradnl" sz="1100" dirty="0" smtClean="0">
                <a:solidFill>
                  <a:schemeClr val="accent2">
                    <a:lumMod val="75000"/>
                  </a:schemeClr>
                </a:solidFill>
              </a:rPr>
              <a:t> (2001)</a:t>
            </a:r>
          </a:p>
          <a:p>
            <a:pPr marL="0" lvl="1" indent="0" defTabSz="695325">
              <a:spcBef>
                <a:spcPct val="0"/>
              </a:spcBef>
              <a:spcAft>
                <a:spcPts val="300"/>
              </a:spcAft>
              <a:buFontTx/>
              <a:buNone/>
            </a:pPr>
            <a:endParaRPr lang="es-ES_tradnl" sz="1100" dirty="0" smtClean="0">
              <a:solidFill>
                <a:schemeClr val="accent2">
                  <a:lumMod val="75000"/>
                </a:schemeClr>
              </a:solidFill>
            </a:endParaRPr>
          </a:p>
          <a:p>
            <a:pPr marL="0" lvl="1" indent="0" defTabSz="695325">
              <a:spcBef>
                <a:spcPct val="0"/>
              </a:spcBef>
              <a:spcAft>
                <a:spcPts val="300"/>
              </a:spcAft>
              <a:buFontTx/>
              <a:buNone/>
            </a:pPr>
            <a:r>
              <a:rPr lang="es-ES_tradnl" sz="1100" b="1" dirty="0" smtClean="0">
                <a:solidFill>
                  <a:schemeClr val="accent2">
                    <a:lumMod val="75000"/>
                  </a:schemeClr>
                </a:solidFill>
              </a:rPr>
              <a:t>IFRS = NIIF</a:t>
            </a:r>
          </a:p>
          <a:p>
            <a:pPr marL="0" lvl="1" indent="0" defTabSz="695325">
              <a:spcBef>
                <a:spcPct val="0"/>
              </a:spcBef>
              <a:spcAft>
                <a:spcPts val="300"/>
              </a:spcAft>
              <a:buFontTx/>
              <a:buNone/>
            </a:pPr>
            <a:r>
              <a:rPr lang="es-ES_tradnl" sz="1100" dirty="0" smtClean="0">
                <a:solidFill>
                  <a:schemeClr val="accent2">
                    <a:lumMod val="75000"/>
                  </a:schemeClr>
                </a:solidFill>
              </a:rPr>
              <a:t>International </a:t>
            </a:r>
            <a:r>
              <a:rPr lang="es-ES_tradnl" sz="1100" dirty="0" err="1" smtClean="0">
                <a:solidFill>
                  <a:schemeClr val="accent2">
                    <a:lumMod val="75000"/>
                  </a:schemeClr>
                </a:solidFill>
              </a:rPr>
              <a:t>Financial</a:t>
            </a:r>
            <a:r>
              <a:rPr lang="es-ES_tradnl" sz="1100" dirty="0" smtClean="0">
                <a:solidFill>
                  <a:schemeClr val="accent2">
                    <a:lumMod val="75000"/>
                  </a:schemeClr>
                </a:solidFill>
              </a:rPr>
              <a:t> </a:t>
            </a:r>
            <a:r>
              <a:rPr lang="es-ES_tradnl" sz="1100" dirty="0" err="1" smtClean="0">
                <a:solidFill>
                  <a:schemeClr val="accent2">
                    <a:lumMod val="75000"/>
                  </a:schemeClr>
                </a:solidFill>
              </a:rPr>
              <a:t>Reporting</a:t>
            </a:r>
            <a:r>
              <a:rPr lang="es-ES_tradnl" sz="1100" dirty="0" smtClean="0">
                <a:solidFill>
                  <a:schemeClr val="accent2">
                    <a:lumMod val="75000"/>
                  </a:schemeClr>
                </a:solidFill>
              </a:rPr>
              <a:t> </a:t>
            </a:r>
            <a:r>
              <a:rPr lang="es-ES_tradnl" sz="1100" dirty="0" err="1" smtClean="0">
                <a:solidFill>
                  <a:schemeClr val="accent2">
                    <a:lumMod val="75000"/>
                  </a:schemeClr>
                </a:solidFill>
              </a:rPr>
              <a:t>Standards</a:t>
            </a:r>
            <a:endParaRPr lang="es-ES_tradnl" sz="1100" dirty="0" smtClean="0">
              <a:solidFill>
                <a:schemeClr val="accent2">
                  <a:lumMod val="75000"/>
                </a:schemeClr>
              </a:solidFill>
            </a:endParaRPr>
          </a:p>
          <a:p>
            <a:pPr marL="0" lvl="1" indent="0" defTabSz="695325">
              <a:spcBef>
                <a:spcPct val="0"/>
              </a:spcBef>
              <a:spcAft>
                <a:spcPts val="300"/>
              </a:spcAft>
              <a:buFontTx/>
              <a:buNone/>
            </a:pPr>
            <a:r>
              <a:rPr lang="es-ES_tradnl" sz="1100" dirty="0" smtClean="0">
                <a:solidFill>
                  <a:schemeClr val="accent2">
                    <a:lumMod val="75000"/>
                  </a:schemeClr>
                </a:solidFill>
              </a:rPr>
              <a:t>Normas Internacionales de Información Financiera</a:t>
            </a:r>
          </a:p>
          <a:p>
            <a:pPr marL="0" lvl="1" indent="0" defTabSz="695325">
              <a:spcBef>
                <a:spcPct val="0"/>
              </a:spcBef>
              <a:spcAft>
                <a:spcPts val="300"/>
              </a:spcAft>
              <a:buFontTx/>
              <a:buNone/>
            </a:pPr>
            <a:endParaRPr lang="es-ES_tradnl" sz="1100" dirty="0" smtClean="0">
              <a:solidFill>
                <a:schemeClr val="accent2">
                  <a:lumMod val="75000"/>
                </a:schemeClr>
              </a:solidFill>
            </a:endParaRPr>
          </a:p>
          <a:p>
            <a:pPr marL="0" lvl="1" indent="0" defTabSz="695325">
              <a:spcBef>
                <a:spcPct val="0"/>
              </a:spcBef>
              <a:spcAft>
                <a:spcPts val="300"/>
              </a:spcAft>
              <a:buNone/>
            </a:pPr>
            <a:r>
              <a:rPr lang="es-ES_tradnl" sz="1100" b="1" dirty="0" smtClean="0">
                <a:solidFill>
                  <a:schemeClr val="accent2">
                    <a:lumMod val="75000"/>
                  </a:schemeClr>
                </a:solidFill>
              </a:rPr>
              <a:t>IFRIC</a:t>
            </a:r>
          </a:p>
          <a:p>
            <a:pPr marL="0" lvl="1" indent="0" defTabSz="695325">
              <a:spcBef>
                <a:spcPct val="0"/>
              </a:spcBef>
              <a:spcAft>
                <a:spcPts val="300"/>
              </a:spcAft>
              <a:buNone/>
            </a:pPr>
            <a:r>
              <a:rPr lang="es-ES_tradnl" sz="1100" dirty="0" smtClean="0">
                <a:solidFill>
                  <a:schemeClr val="accent2">
                    <a:lumMod val="75000"/>
                  </a:schemeClr>
                </a:solidFill>
              </a:rPr>
              <a:t>International </a:t>
            </a:r>
            <a:r>
              <a:rPr lang="es-ES_tradnl" sz="1100" dirty="0" err="1" smtClean="0">
                <a:solidFill>
                  <a:schemeClr val="accent2">
                    <a:lumMod val="75000"/>
                  </a:schemeClr>
                </a:solidFill>
              </a:rPr>
              <a:t>Financial</a:t>
            </a:r>
            <a:r>
              <a:rPr lang="es-ES_tradnl" sz="1100" dirty="0" smtClean="0">
                <a:solidFill>
                  <a:schemeClr val="accent2">
                    <a:lumMod val="75000"/>
                  </a:schemeClr>
                </a:solidFill>
              </a:rPr>
              <a:t> </a:t>
            </a:r>
            <a:r>
              <a:rPr lang="es-ES_tradnl" sz="1100" dirty="0" err="1" smtClean="0">
                <a:solidFill>
                  <a:schemeClr val="accent2">
                    <a:lumMod val="75000"/>
                  </a:schemeClr>
                </a:solidFill>
              </a:rPr>
              <a:t>Reporting</a:t>
            </a:r>
            <a:r>
              <a:rPr lang="es-ES_tradnl" sz="1100" dirty="0" smtClean="0">
                <a:solidFill>
                  <a:schemeClr val="accent2">
                    <a:lumMod val="75000"/>
                  </a:schemeClr>
                </a:solidFill>
              </a:rPr>
              <a:t> </a:t>
            </a:r>
            <a:r>
              <a:rPr lang="es-ES_tradnl" sz="1100" dirty="0" err="1" smtClean="0">
                <a:solidFill>
                  <a:schemeClr val="accent2">
                    <a:lumMod val="75000"/>
                  </a:schemeClr>
                </a:solidFill>
              </a:rPr>
              <a:t>Interpretation</a:t>
            </a:r>
            <a:r>
              <a:rPr lang="es-ES_tradnl" sz="1100" dirty="0" smtClean="0">
                <a:solidFill>
                  <a:schemeClr val="accent2">
                    <a:lumMod val="75000"/>
                  </a:schemeClr>
                </a:solidFill>
              </a:rPr>
              <a:t> </a:t>
            </a:r>
            <a:r>
              <a:rPr lang="es-ES_tradnl" sz="1100" dirty="0" err="1" smtClean="0">
                <a:solidFill>
                  <a:schemeClr val="accent2">
                    <a:lumMod val="75000"/>
                  </a:schemeClr>
                </a:solidFill>
              </a:rPr>
              <a:t>Committee</a:t>
            </a:r>
            <a:r>
              <a:rPr lang="es-ES_tradnl" sz="1100" dirty="0" smtClean="0">
                <a:solidFill>
                  <a:schemeClr val="accent2">
                    <a:lumMod val="75000"/>
                  </a:schemeClr>
                </a:solidFill>
              </a:rPr>
              <a:t> (marzo 2002)</a:t>
            </a:r>
          </a:p>
          <a:p>
            <a:pPr marL="0" lvl="1" indent="0" defTabSz="695325">
              <a:spcBef>
                <a:spcPct val="0"/>
              </a:spcBef>
              <a:spcAft>
                <a:spcPts val="300"/>
              </a:spcAft>
              <a:buFontTx/>
              <a:buNone/>
            </a:pPr>
            <a:endParaRPr lang="es-ES_tradnl" sz="1100" dirty="0" smtClean="0"/>
          </a:p>
          <a:p>
            <a:pPr marL="0" lvl="1" indent="0" defTabSz="695325">
              <a:spcBef>
                <a:spcPct val="0"/>
              </a:spcBef>
              <a:spcAft>
                <a:spcPts val="300"/>
              </a:spcAft>
              <a:buNone/>
            </a:pPr>
            <a:r>
              <a:rPr lang="es-ES_tradnl" sz="1100" b="1" dirty="0" smtClean="0"/>
              <a:t>IAS C  </a:t>
            </a:r>
          </a:p>
          <a:p>
            <a:pPr marL="0" lvl="1" indent="0" defTabSz="695325">
              <a:spcBef>
                <a:spcPct val="0"/>
              </a:spcBef>
              <a:spcAft>
                <a:spcPts val="300"/>
              </a:spcAft>
              <a:buNone/>
            </a:pPr>
            <a:r>
              <a:rPr lang="es-ES_tradnl" sz="1100" dirty="0" smtClean="0"/>
              <a:t>International </a:t>
            </a:r>
            <a:r>
              <a:rPr lang="es-ES_tradnl" sz="1100" dirty="0" err="1" smtClean="0"/>
              <a:t>Accounting</a:t>
            </a:r>
            <a:r>
              <a:rPr lang="es-ES_tradnl" sz="1100" dirty="0" smtClean="0"/>
              <a:t> Standard </a:t>
            </a:r>
            <a:r>
              <a:rPr lang="es-ES_tradnl" sz="1100" dirty="0" err="1" smtClean="0"/>
              <a:t>Comittee</a:t>
            </a:r>
            <a:endParaRPr lang="es-ES_tradnl" sz="1100" dirty="0" smtClean="0"/>
          </a:p>
          <a:p>
            <a:pPr marL="0" lvl="1" indent="0" defTabSz="695325">
              <a:spcBef>
                <a:spcPct val="0"/>
              </a:spcBef>
              <a:spcAft>
                <a:spcPts val="300"/>
              </a:spcAft>
              <a:buNone/>
            </a:pPr>
            <a:r>
              <a:rPr lang="es-ES_tradnl" sz="1100" dirty="0" smtClean="0"/>
              <a:t>(junio 1973)</a:t>
            </a:r>
          </a:p>
          <a:p>
            <a:pPr marL="0" lvl="1" indent="0" defTabSz="695325">
              <a:spcBef>
                <a:spcPct val="0"/>
              </a:spcBef>
              <a:spcAft>
                <a:spcPts val="300"/>
              </a:spcAft>
              <a:buFontTx/>
              <a:buNone/>
            </a:pPr>
            <a:endParaRPr lang="es-ES_tradnl" sz="1100" dirty="0" smtClean="0"/>
          </a:p>
          <a:p>
            <a:pPr marL="0" lvl="1" indent="0" defTabSz="695325">
              <a:spcBef>
                <a:spcPct val="0"/>
              </a:spcBef>
              <a:spcAft>
                <a:spcPts val="300"/>
              </a:spcAft>
              <a:buFontTx/>
              <a:buNone/>
            </a:pPr>
            <a:r>
              <a:rPr lang="es-ES_tradnl" sz="1100" b="1" dirty="0" smtClean="0"/>
              <a:t>IAS  = NIC</a:t>
            </a:r>
          </a:p>
          <a:p>
            <a:pPr marL="0" lvl="1" indent="0" defTabSz="695325">
              <a:spcBef>
                <a:spcPct val="0"/>
              </a:spcBef>
              <a:spcAft>
                <a:spcPts val="300"/>
              </a:spcAft>
              <a:buNone/>
            </a:pPr>
            <a:r>
              <a:rPr lang="es-ES_tradnl" sz="1100" dirty="0" smtClean="0"/>
              <a:t>International </a:t>
            </a:r>
            <a:r>
              <a:rPr lang="es-ES_tradnl" sz="1100" dirty="0" err="1" smtClean="0"/>
              <a:t>Accounting</a:t>
            </a:r>
            <a:r>
              <a:rPr lang="es-ES_tradnl" sz="1100" dirty="0" smtClean="0"/>
              <a:t> </a:t>
            </a:r>
            <a:r>
              <a:rPr lang="es-ES_tradnl" sz="1100" dirty="0" err="1" smtClean="0"/>
              <a:t>Standards</a:t>
            </a:r>
            <a:endParaRPr lang="es-ES_tradnl" sz="1100" dirty="0" smtClean="0"/>
          </a:p>
          <a:p>
            <a:pPr marL="0" lvl="1" indent="0" defTabSz="695325">
              <a:spcBef>
                <a:spcPct val="0"/>
              </a:spcBef>
              <a:spcAft>
                <a:spcPts val="300"/>
              </a:spcAft>
              <a:buNone/>
            </a:pPr>
            <a:r>
              <a:rPr lang="es-ES_tradnl" sz="1100" dirty="0" smtClean="0"/>
              <a:t>Normas Internacionales de Contabilidad</a:t>
            </a:r>
          </a:p>
          <a:p>
            <a:pPr marL="0" lvl="1" indent="0" defTabSz="695325">
              <a:spcBef>
                <a:spcPct val="0"/>
              </a:spcBef>
              <a:spcAft>
                <a:spcPts val="300"/>
              </a:spcAft>
              <a:buNone/>
            </a:pPr>
            <a:endParaRPr lang="es-ES_tradnl" sz="1100" b="1" dirty="0" smtClean="0"/>
          </a:p>
          <a:p>
            <a:pPr marL="0" lvl="1" indent="0" defTabSz="695325">
              <a:spcBef>
                <a:spcPct val="0"/>
              </a:spcBef>
              <a:spcAft>
                <a:spcPts val="300"/>
              </a:spcAft>
              <a:buFontTx/>
              <a:buNone/>
            </a:pPr>
            <a:r>
              <a:rPr lang="es-ES_tradnl" sz="1100" b="1" dirty="0" smtClean="0"/>
              <a:t>SIC</a:t>
            </a:r>
          </a:p>
          <a:p>
            <a:pPr marL="0" lvl="1" indent="0" defTabSz="695325">
              <a:spcBef>
                <a:spcPct val="0"/>
              </a:spcBef>
              <a:spcAft>
                <a:spcPts val="300"/>
              </a:spcAft>
              <a:buFontTx/>
              <a:buNone/>
            </a:pPr>
            <a:r>
              <a:rPr lang="es-ES_tradnl" sz="1100" dirty="0" err="1" smtClean="0"/>
              <a:t>Standing</a:t>
            </a:r>
            <a:r>
              <a:rPr lang="es-ES_tradnl" sz="1100" dirty="0" smtClean="0"/>
              <a:t> </a:t>
            </a:r>
            <a:r>
              <a:rPr lang="es-ES_tradnl" sz="1100" dirty="0" err="1" smtClean="0"/>
              <a:t>Interpretation</a:t>
            </a:r>
            <a:r>
              <a:rPr lang="es-ES_tradnl" sz="1100" dirty="0" smtClean="0"/>
              <a:t> </a:t>
            </a:r>
            <a:r>
              <a:rPr lang="es-ES_tradnl" sz="1100" dirty="0" err="1" smtClean="0"/>
              <a:t>Committe</a:t>
            </a:r>
            <a:endParaRPr lang="es-ES_tradnl" sz="1100" dirty="0" smtClean="0"/>
          </a:p>
          <a:p>
            <a:pPr marL="0" lvl="1" indent="0" defTabSz="695325">
              <a:spcBef>
                <a:spcPct val="0"/>
              </a:spcBef>
              <a:spcAft>
                <a:spcPts val="300"/>
              </a:spcAft>
              <a:buFontTx/>
              <a:buNone/>
            </a:pPr>
            <a:r>
              <a:rPr lang="es-ES_tradnl" sz="1100" dirty="0" smtClean="0"/>
              <a:t>Interpretaciones de las IAS </a:t>
            </a:r>
          </a:p>
          <a:p>
            <a:pPr marL="0" lvl="1" indent="0" defTabSz="695325">
              <a:spcBef>
                <a:spcPct val="0"/>
              </a:spcBef>
              <a:spcAft>
                <a:spcPts val="300"/>
              </a:spcAft>
              <a:buNone/>
            </a:pPr>
            <a:r>
              <a:rPr lang="es-ES_tradnl" sz="1100" dirty="0" smtClean="0"/>
              <a:t>Reemplazado por el IFRIC</a:t>
            </a:r>
          </a:p>
        </p:txBody>
      </p:sp>
      <p:pic>
        <p:nvPicPr>
          <p:cNvPr id="32772" name="Picture 3" descr="200190671-004_11.jpg"/>
          <p:cNvPicPr>
            <a:picLocks noChangeAspect="1"/>
          </p:cNvPicPr>
          <p:nvPr/>
        </p:nvPicPr>
        <p:blipFill>
          <a:blip r:embed="rId3" cstate="print"/>
          <a:srcRect/>
          <a:stretch>
            <a:fillRect/>
          </a:stretch>
        </p:blipFill>
        <p:spPr bwMode="auto">
          <a:xfrm>
            <a:off x="753329" y="1196752"/>
            <a:ext cx="2666543" cy="3921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5" name="Text Box 3"/>
          <p:cNvSpPr txBox="1">
            <a:spLocks noChangeArrowheads="1"/>
          </p:cNvSpPr>
          <p:nvPr/>
        </p:nvSpPr>
        <p:spPr bwMode="auto">
          <a:xfrm>
            <a:off x="2209800" y="1447800"/>
            <a:ext cx="6934200" cy="1462088"/>
          </a:xfrm>
          <a:prstGeom prst="rect">
            <a:avLst/>
          </a:prstGeom>
          <a:noFill/>
          <a:ln w="9525">
            <a:noFill/>
            <a:miter lim="800000"/>
            <a:headEnd/>
            <a:tailEnd/>
          </a:ln>
          <a:effectLst/>
        </p:spPr>
        <p:txBody>
          <a:bodyPr>
            <a:spAutoFit/>
          </a:bodyPr>
          <a:lstStyle/>
          <a:p>
            <a:pPr>
              <a:buFontTx/>
              <a:buChar char="•"/>
              <a:defRPr/>
            </a:pPr>
            <a:endParaRPr lang="es-CO" sz="2400" dirty="0">
              <a:effectLst>
                <a:outerShdw blurRad="38100" dist="38100" dir="2700000" algn="tl">
                  <a:srgbClr val="C0C0C0"/>
                </a:outerShdw>
              </a:effectLst>
              <a:latin typeface="Arial" charset="0"/>
            </a:endParaRPr>
          </a:p>
          <a:p>
            <a:pPr>
              <a:buFontTx/>
              <a:buChar char="•"/>
              <a:defRPr/>
            </a:pPr>
            <a:endParaRPr lang="es-CO" sz="2400" dirty="0">
              <a:effectLst>
                <a:outerShdw blurRad="38100" dist="38100" dir="2700000" algn="tl">
                  <a:srgbClr val="C0C0C0"/>
                </a:outerShdw>
              </a:effectLst>
              <a:latin typeface="Arial" charset="0"/>
            </a:endParaRPr>
          </a:p>
          <a:p>
            <a:pPr>
              <a:buFontTx/>
              <a:buChar char="•"/>
              <a:defRPr/>
            </a:pPr>
            <a:endParaRPr lang="es-CO" sz="2400" dirty="0">
              <a:effectLst>
                <a:outerShdw blurRad="38100" dist="38100" dir="2700000" algn="tl">
                  <a:srgbClr val="C0C0C0"/>
                </a:outerShdw>
              </a:effectLst>
              <a:latin typeface="Arial" charset="0"/>
            </a:endParaRPr>
          </a:p>
          <a:p>
            <a:pPr>
              <a:buFontTx/>
              <a:buChar char="•"/>
              <a:defRPr/>
            </a:pPr>
            <a:endParaRPr lang="es-AR" dirty="0">
              <a:latin typeface="Arial" charset="0"/>
            </a:endParaRPr>
          </a:p>
        </p:txBody>
      </p:sp>
      <p:sp>
        <p:nvSpPr>
          <p:cNvPr id="80900" name="Text Box 4"/>
          <p:cNvSpPr txBox="1">
            <a:spLocks noChangeArrowheads="1"/>
          </p:cNvSpPr>
          <p:nvPr/>
        </p:nvSpPr>
        <p:spPr bwMode="auto">
          <a:xfrm>
            <a:off x="4427984" y="908720"/>
            <a:ext cx="4295692" cy="4176464"/>
          </a:xfrm>
          <a:prstGeom prst="rect">
            <a:avLst/>
          </a:prstGeom>
          <a:noFill/>
          <a:ln w="9525" algn="ctr">
            <a:noFill/>
            <a:miter lim="800000"/>
            <a:headEnd/>
            <a:tailEnd/>
          </a:ln>
        </p:spPr>
        <p:txBody>
          <a:bodyPr/>
          <a:lstStyle/>
          <a:p>
            <a:pPr defTabSz="912813">
              <a:buClr>
                <a:schemeClr val="accent2"/>
              </a:buClr>
              <a:buSzPct val="75000"/>
              <a:buFont typeface="Wingdings" pitchFamily="2" charset="2"/>
              <a:buNone/>
            </a:pPr>
            <a:r>
              <a:rPr lang="es-CO" sz="1400" b="1" i="1" dirty="0">
                <a:latin typeface="+mj-lt"/>
              </a:rPr>
              <a:t>Fase 1</a:t>
            </a:r>
          </a:p>
          <a:p>
            <a:pPr defTabSz="912813">
              <a:buClr>
                <a:schemeClr val="accent2"/>
              </a:buClr>
              <a:buSzPct val="75000"/>
              <a:buFont typeface="Wingdings" pitchFamily="2" charset="2"/>
              <a:buBlip>
                <a:blip r:embed="rId3"/>
              </a:buBlip>
            </a:pPr>
            <a:endParaRPr lang="es-CO" sz="1400" dirty="0">
              <a:latin typeface="+mj-lt"/>
            </a:endParaRPr>
          </a:p>
          <a:p>
            <a:pPr marL="261938" lvl="1" indent="-261938" defTabSz="912813">
              <a:buSzPct val="75000"/>
              <a:buFont typeface="Wingdings" pitchFamily="2" charset="2"/>
              <a:buChar char="§"/>
            </a:pPr>
            <a:r>
              <a:rPr lang="es-CO" sz="1400" dirty="0">
                <a:latin typeface="+mj-lt"/>
              </a:rPr>
              <a:t>Definición de equipo de trabajo.</a:t>
            </a:r>
          </a:p>
          <a:p>
            <a:pPr marL="285750" lvl="1" indent="-284163" defTabSz="912813">
              <a:buClr>
                <a:schemeClr val="accent2"/>
              </a:buClr>
              <a:buSzPct val="75000"/>
            </a:pPr>
            <a:endParaRPr lang="es-CO" sz="1400" dirty="0" smtClean="0">
              <a:latin typeface="+mj-lt"/>
            </a:endParaRPr>
          </a:p>
          <a:p>
            <a:pPr marL="285750" lvl="1" indent="-284163" defTabSz="912813">
              <a:buSzPct val="75000"/>
              <a:buFont typeface="Wingdings" pitchFamily="2" charset="2"/>
              <a:buChar char="§"/>
            </a:pPr>
            <a:r>
              <a:rPr lang="es-CO" sz="1400" dirty="0" smtClean="0">
                <a:latin typeface="+mj-lt"/>
              </a:rPr>
              <a:t>Capacitación.</a:t>
            </a:r>
            <a:endParaRPr lang="es-CO" sz="1400" dirty="0">
              <a:latin typeface="+mj-lt"/>
            </a:endParaRPr>
          </a:p>
          <a:p>
            <a:pPr marL="285750" lvl="1" indent="-284163" defTabSz="912813">
              <a:buClr>
                <a:schemeClr val="accent2"/>
              </a:buClr>
              <a:buSzPct val="75000"/>
              <a:buFont typeface="Wingdings" pitchFamily="2" charset="2"/>
              <a:buChar char="§"/>
            </a:pPr>
            <a:endParaRPr lang="es-CO" sz="1400" dirty="0" smtClean="0">
              <a:latin typeface="+mj-lt"/>
            </a:endParaRPr>
          </a:p>
          <a:p>
            <a:pPr marL="285750" lvl="1" indent="-284163" defTabSz="912813">
              <a:buSzPct val="75000"/>
              <a:buFont typeface="Wingdings" pitchFamily="2" charset="2"/>
              <a:buChar char="§"/>
            </a:pPr>
            <a:r>
              <a:rPr lang="es-CO" sz="1400" dirty="0" smtClean="0">
                <a:latin typeface="+mj-lt"/>
              </a:rPr>
              <a:t>Diagnóstico </a:t>
            </a:r>
            <a:r>
              <a:rPr lang="es-CO" sz="1400" dirty="0">
                <a:latin typeface="+mj-lt"/>
              </a:rPr>
              <a:t>contable que permita la identificación de las </a:t>
            </a:r>
            <a:r>
              <a:rPr lang="es-CO" sz="1400" dirty="0" smtClean="0">
                <a:latin typeface="+mj-lt"/>
              </a:rPr>
              <a:t>diferencias.</a:t>
            </a:r>
            <a:endParaRPr lang="es-CO" sz="1400" dirty="0">
              <a:latin typeface="+mj-lt"/>
            </a:endParaRPr>
          </a:p>
          <a:p>
            <a:pPr marL="285750" lvl="1" indent="-284163" defTabSz="912813">
              <a:buClr>
                <a:schemeClr val="accent2"/>
              </a:buClr>
              <a:buSzPct val="75000"/>
              <a:buFont typeface="Wingdings" pitchFamily="2" charset="2"/>
              <a:buChar char="§"/>
            </a:pPr>
            <a:endParaRPr lang="es-CO" sz="1400" dirty="0" smtClean="0">
              <a:latin typeface="+mj-lt"/>
            </a:endParaRPr>
          </a:p>
          <a:p>
            <a:pPr marL="285750" lvl="1" indent="-284163" defTabSz="912813">
              <a:buSzPct val="75000"/>
              <a:buFont typeface="Wingdings" pitchFamily="2" charset="2"/>
              <a:buChar char="§"/>
            </a:pPr>
            <a:r>
              <a:rPr lang="es-CO" sz="1400" dirty="0" smtClean="0">
                <a:latin typeface="+mj-lt"/>
              </a:rPr>
              <a:t>Estimación de necesidades de </a:t>
            </a:r>
            <a:r>
              <a:rPr lang="es-CO" sz="1400" dirty="0" err="1" smtClean="0">
                <a:latin typeface="+mj-lt"/>
              </a:rPr>
              <a:t>parametrización</a:t>
            </a:r>
            <a:r>
              <a:rPr lang="es-CO" sz="1400" dirty="0" smtClean="0">
                <a:latin typeface="+mj-lt"/>
              </a:rPr>
              <a:t> </a:t>
            </a:r>
            <a:r>
              <a:rPr lang="es-CO" sz="1400" dirty="0">
                <a:latin typeface="+mj-lt"/>
              </a:rPr>
              <a:t>de los sistemas de información.</a:t>
            </a:r>
          </a:p>
          <a:p>
            <a:pPr marL="285750" lvl="1" indent="-284163" defTabSz="912813">
              <a:buClr>
                <a:schemeClr val="accent2"/>
              </a:buClr>
              <a:buSzPct val="75000"/>
              <a:buFont typeface="Wingdings" pitchFamily="2" charset="2"/>
              <a:buChar char="§"/>
            </a:pPr>
            <a:endParaRPr lang="es-CO" sz="1400" dirty="0" smtClean="0">
              <a:latin typeface="+mj-lt"/>
            </a:endParaRPr>
          </a:p>
          <a:p>
            <a:pPr marL="285750" lvl="1" indent="-284163" defTabSz="912813">
              <a:buSzPct val="75000"/>
              <a:buFont typeface="Wingdings" pitchFamily="2" charset="2"/>
              <a:buChar char="§"/>
            </a:pPr>
            <a:r>
              <a:rPr lang="es-CO" sz="1400" dirty="0" smtClean="0">
                <a:latin typeface="+mj-lt"/>
              </a:rPr>
              <a:t>Plan detallado </a:t>
            </a:r>
            <a:r>
              <a:rPr lang="es-CO" sz="1400" dirty="0">
                <a:latin typeface="+mj-lt"/>
              </a:rPr>
              <a:t>de una estrategia para soportar los nuevos procesos y procedimientos</a:t>
            </a:r>
            <a:r>
              <a:rPr lang="es-CO" sz="1400" dirty="0" smtClean="0">
                <a:latin typeface="+mj-lt"/>
              </a:rPr>
              <a:t>.</a:t>
            </a:r>
          </a:p>
          <a:p>
            <a:pPr marL="285750" lvl="1" indent="-284163" defTabSz="912813">
              <a:buClr>
                <a:schemeClr val="accent2"/>
              </a:buClr>
              <a:buSzPct val="75000"/>
              <a:buFont typeface="Wingdings" pitchFamily="2" charset="2"/>
              <a:buChar char="§"/>
            </a:pPr>
            <a:endParaRPr lang="es-CO" sz="1400" dirty="0" smtClean="0">
              <a:latin typeface="+mj-lt"/>
            </a:endParaRPr>
          </a:p>
          <a:p>
            <a:pPr marL="285750" lvl="1" indent="-284163" defTabSz="912813">
              <a:buSzPct val="75000"/>
              <a:buFont typeface="Wingdings" pitchFamily="2" charset="2"/>
              <a:buChar char="§"/>
            </a:pPr>
            <a:r>
              <a:rPr lang="es-CO" sz="1400" dirty="0" smtClean="0">
                <a:latin typeface="+mj-lt"/>
              </a:rPr>
              <a:t>Plan de elaboración del nuevo manual de políticas y procedimientos contables.</a:t>
            </a:r>
          </a:p>
          <a:p>
            <a:pPr marL="285750" lvl="1" indent="-284163" defTabSz="912813">
              <a:buSzPct val="75000"/>
              <a:buFont typeface="Wingdings" pitchFamily="2" charset="2"/>
              <a:buChar char="§"/>
            </a:pPr>
            <a:endParaRPr lang="es-CO" sz="1400" dirty="0" smtClean="0">
              <a:latin typeface="+mj-lt"/>
            </a:endParaRPr>
          </a:p>
          <a:p>
            <a:pPr marL="285750" lvl="1" indent="-284163" defTabSz="912813">
              <a:buSzPct val="75000"/>
              <a:buFont typeface="Wingdings" pitchFamily="2" charset="2"/>
              <a:buChar char="§"/>
            </a:pPr>
            <a:endParaRPr lang="es-CO" sz="1400" dirty="0" smtClean="0">
              <a:latin typeface="+mj-lt"/>
            </a:endParaRPr>
          </a:p>
          <a:p>
            <a:pPr marL="285750" lvl="1" indent="-284163" defTabSz="912813">
              <a:buClr>
                <a:schemeClr val="accent2"/>
              </a:buClr>
              <a:buSzPct val="75000"/>
              <a:buFont typeface="Wingdings" pitchFamily="2" charset="2"/>
              <a:buBlip>
                <a:blip r:embed="rId3"/>
              </a:buBlip>
            </a:pPr>
            <a:endParaRPr lang="es-CO" sz="1400" dirty="0">
              <a:latin typeface="+mj-lt"/>
            </a:endParaRPr>
          </a:p>
        </p:txBody>
      </p:sp>
      <p:pic>
        <p:nvPicPr>
          <p:cNvPr id="80901" name="Picture 4" descr="42-15876669.jpg"/>
          <p:cNvPicPr>
            <a:picLocks noChangeAspect="1"/>
          </p:cNvPicPr>
          <p:nvPr/>
        </p:nvPicPr>
        <p:blipFill>
          <a:blip r:embed="rId4" cstate="print"/>
          <a:srcRect/>
          <a:stretch>
            <a:fillRect/>
          </a:stretch>
        </p:blipFill>
        <p:spPr bwMode="auto">
          <a:xfrm>
            <a:off x="285720" y="2174540"/>
            <a:ext cx="3500462" cy="2683220"/>
          </a:xfrm>
          <a:prstGeom prst="rect">
            <a:avLst/>
          </a:prstGeom>
          <a:noFill/>
          <a:ln w="9525">
            <a:noFill/>
            <a:miter lim="800000"/>
            <a:headEnd/>
            <a:tailEnd/>
          </a:ln>
        </p:spPr>
      </p:pic>
      <p:sp>
        <p:nvSpPr>
          <p:cNvPr id="10" name="Rectangle 2"/>
          <p:cNvSpPr txBox="1">
            <a:spLocks noChangeArrowheads="1"/>
          </p:cNvSpPr>
          <p:nvPr/>
        </p:nvSpPr>
        <p:spPr>
          <a:xfrm>
            <a:off x="683568" y="188640"/>
            <a:ext cx="8077200" cy="914400"/>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3200" b="1" u="none" strike="noStrike" kern="1200" cap="none" spc="0" normalizeH="0" baseline="0" noProof="0" dirty="0" smtClean="0">
                <a:ln>
                  <a:noFill/>
                </a:ln>
                <a:solidFill>
                  <a:schemeClr val="tx1"/>
                </a:solidFill>
                <a:effectLst/>
                <a:uLnTx/>
                <a:uFillTx/>
                <a:latin typeface="+mj-lt"/>
                <a:ea typeface="+mj-ea"/>
                <a:cs typeface="+mj-cs"/>
              </a:rPr>
              <a:t>Metodología de implantación de las IFRS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3" name="Text Box 3"/>
          <p:cNvSpPr txBox="1">
            <a:spLocks noChangeArrowheads="1"/>
          </p:cNvSpPr>
          <p:nvPr/>
        </p:nvSpPr>
        <p:spPr bwMode="auto">
          <a:xfrm>
            <a:off x="2209800" y="1447800"/>
            <a:ext cx="6934200" cy="1462088"/>
          </a:xfrm>
          <a:prstGeom prst="rect">
            <a:avLst/>
          </a:prstGeom>
          <a:noFill/>
          <a:ln w="9525">
            <a:noFill/>
            <a:miter lim="800000"/>
            <a:headEnd/>
            <a:tailEnd/>
          </a:ln>
          <a:effectLst/>
        </p:spPr>
        <p:txBody>
          <a:bodyPr>
            <a:spAutoFit/>
          </a:bodyPr>
          <a:lstStyle/>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AR">
              <a:latin typeface="Arial" charset="0"/>
            </a:endParaRPr>
          </a:p>
        </p:txBody>
      </p:sp>
      <p:sp>
        <p:nvSpPr>
          <p:cNvPr id="81924" name="Text Box 4"/>
          <p:cNvSpPr txBox="1">
            <a:spLocks noChangeArrowheads="1"/>
          </p:cNvSpPr>
          <p:nvPr/>
        </p:nvSpPr>
        <p:spPr bwMode="auto">
          <a:xfrm>
            <a:off x="3563888" y="1268760"/>
            <a:ext cx="5124448" cy="3370126"/>
          </a:xfrm>
          <a:prstGeom prst="rect">
            <a:avLst/>
          </a:prstGeom>
          <a:noFill/>
          <a:ln w="9525" algn="ctr">
            <a:noFill/>
            <a:miter lim="800000"/>
            <a:headEnd/>
            <a:tailEnd/>
          </a:ln>
        </p:spPr>
        <p:txBody>
          <a:bodyPr/>
          <a:lstStyle/>
          <a:p>
            <a:pPr defTabSz="912813">
              <a:buClr>
                <a:schemeClr val="accent2"/>
              </a:buClr>
              <a:buSzPct val="75000"/>
              <a:buFont typeface="Wingdings" pitchFamily="2" charset="2"/>
              <a:buNone/>
            </a:pPr>
            <a:r>
              <a:rPr lang="es-CO" sz="1600" b="1" i="1" dirty="0"/>
              <a:t>Fase 2</a:t>
            </a:r>
          </a:p>
          <a:p>
            <a:pPr defTabSz="912813">
              <a:buClr>
                <a:schemeClr val="accent2"/>
              </a:buClr>
              <a:buSzPct val="75000"/>
              <a:buFont typeface="Wingdings" pitchFamily="2" charset="2"/>
              <a:buBlip>
                <a:blip r:embed="rId3"/>
              </a:buBlip>
            </a:pPr>
            <a:endParaRPr lang="es-CO" sz="1600" dirty="0"/>
          </a:p>
          <a:p>
            <a:pPr marL="285750" lvl="1" indent="-284163" defTabSz="912813">
              <a:buSzPct val="75000"/>
              <a:buFont typeface="Wingdings" pitchFamily="2" charset="2"/>
              <a:buChar char="§"/>
            </a:pPr>
            <a:r>
              <a:rPr lang="es-CO" sz="1600" dirty="0"/>
              <a:t>Toma de decisiones sobre políticas contables.</a:t>
            </a:r>
          </a:p>
          <a:p>
            <a:pPr marL="285750" lvl="1" indent="-284163" defTabSz="912813">
              <a:buClr>
                <a:schemeClr val="accent2"/>
              </a:buClr>
              <a:buSzPct val="75000"/>
              <a:buFont typeface="Wingdings" pitchFamily="2" charset="2"/>
              <a:buChar char="§"/>
            </a:pPr>
            <a:endParaRPr lang="es-CO" sz="1600" dirty="0"/>
          </a:p>
          <a:p>
            <a:pPr marL="285750" lvl="1" indent="-284163" defTabSz="912813">
              <a:buSzPct val="75000"/>
              <a:buFont typeface="Wingdings" pitchFamily="2" charset="2"/>
              <a:buChar char="§"/>
            </a:pPr>
            <a:r>
              <a:rPr lang="es-CO" sz="1600" dirty="0" smtClean="0"/>
              <a:t>Elaboración del balance de apertura.</a:t>
            </a:r>
          </a:p>
          <a:p>
            <a:pPr marL="285750" lvl="1" indent="-284163" defTabSz="912813">
              <a:buSzPct val="75000"/>
              <a:buFont typeface="Wingdings" pitchFamily="2" charset="2"/>
              <a:buChar char="§"/>
            </a:pPr>
            <a:endParaRPr lang="es-CO" sz="1600" dirty="0" smtClean="0"/>
          </a:p>
          <a:p>
            <a:pPr marL="285750" lvl="1" indent="-284163" defTabSz="912813">
              <a:buSzPct val="75000"/>
              <a:buFont typeface="Wingdings" pitchFamily="2" charset="2"/>
              <a:buChar char="§"/>
            </a:pPr>
            <a:r>
              <a:rPr lang="es-CO" sz="1600" dirty="0" smtClean="0"/>
              <a:t>Elaboración </a:t>
            </a:r>
            <a:r>
              <a:rPr lang="es-CO" sz="1600" dirty="0"/>
              <a:t>de los estados financieros de transición.</a:t>
            </a:r>
          </a:p>
          <a:p>
            <a:pPr marL="285750" lvl="1" indent="-284163" defTabSz="912813">
              <a:buClr>
                <a:schemeClr val="accent2"/>
              </a:buClr>
              <a:buSzPct val="75000"/>
              <a:buFont typeface="Wingdings" pitchFamily="2" charset="2"/>
              <a:buChar char="§"/>
            </a:pPr>
            <a:endParaRPr lang="es-CO" sz="1600" dirty="0"/>
          </a:p>
          <a:p>
            <a:pPr marL="285750" lvl="1" indent="-284163" defTabSz="912813">
              <a:buSzPct val="75000"/>
              <a:buFont typeface="Wingdings" pitchFamily="2" charset="2"/>
              <a:buChar char="§"/>
            </a:pPr>
            <a:r>
              <a:rPr lang="es-CO" sz="1600" dirty="0"/>
              <a:t>Elaboración de los estados financieros de adopción.</a:t>
            </a:r>
          </a:p>
          <a:p>
            <a:pPr marL="285750" lvl="1" indent="-284163" defTabSz="912813">
              <a:buClr>
                <a:schemeClr val="accent2"/>
              </a:buClr>
              <a:buSzPct val="75000"/>
              <a:buFont typeface="Wingdings" pitchFamily="2" charset="2"/>
              <a:buBlip>
                <a:blip r:embed="rId3"/>
              </a:buBlip>
            </a:pPr>
            <a:endParaRPr lang="es-CO" sz="1600" dirty="0"/>
          </a:p>
        </p:txBody>
      </p:sp>
      <p:pic>
        <p:nvPicPr>
          <p:cNvPr id="81925" name="Picture 4" descr="4-6[2].tif"/>
          <p:cNvPicPr>
            <a:picLocks noChangeAspect="1"/>
          </p:cNvPicPr>
          <p:nvPr/>
        </p:nvPicPr>
        <p:blipFill>
          <a:blip r:embed="rId4" cstate="print"/>
          <a:srcRect/>
          <a:stretch>
            <a:fillRect/>
          </a:stretch>
        </p:blipFill>
        <p:spPr bwMode="auto">
          <a:xfrm>
            <a:off x="467544" y="1052736"/>
            <a:ext cx="2592288" cy="3885760"/>
          </a:xfrm>
          <a:prstGeom prst="rect">
            <a:avLst/>
          </a:prstGeom>
          <a:noFill/>
          <a:ln w="9525">
            <a:noFill/>
            <a:miter lim="800000"/>
            <a:headEnd/>
            <a:tailEnd/>
          </a:ln>
        </p:spPr>
      </p:pic>
      <p:sp>
        <p:nvSpPr>
          <p:cNvPr id="9" name="Rectangle 2"/>
          <p:cNvSpPr>
            <a:spLocks noGrp="1" noChangeArrowheads="1"/>
          </p:cNvSpPr>
          <p:nvPr>
            <p:ph type="title"/>
          </p:nvPr>
        </p:nvSpPr>
        <p:spPr>
          <a:xfrm>
            <a:off x="539552" y="260648"/>
            <a:ext cx="8077200" cy="914400"/>
          </a:xfrm>
        </p:spPr>
        <p:txBody>
          <a:bodyPr anchor="t"/>
          <a:lstStyle/>
          <a:p>
            <a:r>
              <a:rPr lang="es-CO" sz="3200" b="1" dirty="0" smtClean="0"/>
              <a:t>Metodología de implantación de las IFRS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9552" y="260648"/>
            <a:ext cx="8077200" cy="914400"/>
          </a:xfrm>
        </p:spPr>
        <p:txBody>
          <a:bodyPr anchor="t"/>
          <a:lstStyle/>
          <a:p>
            <a:r>
              <a:rPr lang="es-CO" sz="3200" b="1" dirty="0" smtClean="0"/>
              <a:t>Metodología de implantación de “IFRS”</a:t>
            </a:r>
          </a:p>
        </p:txBody>
      </p:sp>
      <p:sp>
        <p:nvSpPr>
          <p:cNvPr id="1128451" name="Text Box 3"/>
          <p:cNvSpPr txBox="1">
            <a:spLocks noChangeArrowheads="1"/>
          </p:cNvSpPr>
          <p:nvPr/>
        </p:nvSpPr>
        <p:spPr bwMode="auto">
          <a:xfrm>
            <a:off x="2209800" y="1447800"/>
            <a:ext cx="6934200" cy="1462088"/>
          </a:xfrm>
          <a:prstGeom prst="rect">
            <a:avLst/>
          </a:prstGeom>
          <a:noFill/>
          <a:ln w="9525">
            <a:noFill/>
            <a:miter lim="800000"/>
            <a:headEnd/>
            <a:tailEnd/>
          </a:ln>
          <a:effectLst/>
        </p:spPr>
        <p:txBody>
          <a:bodyPr>
            <a:spAutoFit/>
          </a:bodyPr>
          <a:lstStyle/>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CO" sz="2400">
              <a:effectLst>
                <a:outerShdw blurRad="38100" dist="38100" dir="2700000" algn="tl">
                  <a:srgbClr val="C0C0C0"/>
                </a:outerShdw>
              </a:effectLst>
              <a:latin typeface="Arial" charset="0"/>
            </a:endParaRPr>
          </a:p>
          <a:p>
            <a:pPr>
              <a:buFontTx/>
              <a:buChar char="•"/>
              <a:defRPr/>
            </a:pPr>
            <a:endParaRPr lang="es-AR">
              <a:latin typeface="Arial" charset="0"/>
            </a:endParaRPr>
          </a:p>
        </p:txBody>
      </p:sp>
      <p:sp>
        <p:nvSpPr>
          <p:cNvPr id="82948" name="Text Box 4"/>
          <p:cNvSpPr txBox="1">
            <a:spLocks noChangeArrowheads="1"/>
          </p:cNvSpPr>
          <p:nvPr/>
        </p:nvSpPr>
        <p:spPr bwMode="auto">
          <a:xfrm>
            <a:off x="3995936" y="1412776"/>
            <a:ext cx="4800600" cy="3744416"/>
          </a:xfrm>
          <a:prstGeom prst="rect">
            <a:avLst/>
          </a:prstGeom>
          <a:noFill/>
          <a:ln w="9525" algn="ctr">
            <a:noFill/>
            <a:miter lim="800000"/>
            <a:headEnd/>
            <a:tailEnd/>
          </a:ln>
        </p:spPr>
        <p:txBody>
          <a:bodyPr/>
          <a:lstStyle/>
          <a:p>
            <a:pPr defTabSz="912813">
              <a:buClr>
                <a:schemeClr val="accent2"/>
              </a:buClr>
              <a:buSzPct val="75000"/>
              <a:buFont typeface="Wingdings" pitchFamily="2" charset="2"/>
              <a:buNone/>
            </a:pPr>
            <a:r>
              <a:rPr lang="es-CO" sz="1600" b="1" i="1" dirty="0">
                <a:latin typeface="+mj-lt"/>
              </a:rPr>
              <a:t>Fase 3</a:t>
            </a:r>
            <a:endParaRPr lang="es-CO" sz="1600" i="1" dirty="0">
              <a:latin typeface="+mj-lt"/>
            </a:endParaRPr>
          </a:p>
          <a:p>
            <a:pPr defTabSz="912813">
              <a:buClr>
                <a:schemeClr val="accent2"/>
              </a:buClr>
              <a:buSzPct val="75000"/>
              <a:buFont typeface="Wingdings" pitchFamily="2" charset="2"/>
              <a:buNone/>
            </a:pPr>
            <a:endParaRPr lang="es-CO" altLang="ko-KR" sz="1600" dirty="0">
              <a:latin typeface="+mj-lt"/>
              <a:ea typeface="굴림"/>
              <a:cs typeface="굴림"/>
            </a:endParaRPr>
          </a:p>
          <a:p>
            <a:pPr marL="285750" lvl="1" indent="-284163" defTabSz="912813">
              <a:buSzPct val="75000"/>
              <a:buFont typeface="Wingdings" pitchFamily="2" charset="2"/>
              <a:buChar char="§"/>
            </a:pPr>
            <a:r>
              <a:rPr lang="es-CO" sz="1600" dirty="0">
                <a:latin typeface="+mj-lt"/>
              </a:rPr>
              <a:t>Gestión del cambio de las nuevas normas contables dentro de los procesos.</a:t>
            </a:r>
          </a:p>
          <a:p>
            <a:pPr marL="285750" lvl="1" indent="-284163" defTabSz="912813">
              <a:buClr>
                <a:schemeClr val="accent2"/>
              </a:buClr>
              <a:buSzPct val="75000"/>
              <a:buFont typeface="Wingdings" pitchFamily="2" charset="2"/>
              <a:buChar char="§"/>
            </a:pPr>
            <a:endParaRPr lang="es-CO" sz="1600" dirty="0">
              <a:latin typeface="+mj-lt"/>
            </a:endParaRPr>
          </a:p>
          <a:p>
            <a:pPr marL="285750" lvl="1" indent="-284163" defTabSz="912813">
              <a:buSzPct val="75000"/>
              <a:buFont typeface="Wingdings" pitchFamily="2" charset="2"/>
              <a:buChar char="§"/>
            </a:pPr>
            <a:r>
              <a:rPr lang="es-CO" sz="1600" dirty="0">
                <a:latin typeface="+mj-lt"/>
              </a:rPr>
              <a:t>Cambios en los reportes de la administración necesarios para el logro de los nuevos requerimientos.</a:t>
            </a:r>
          </a:p>
          <a:p>
            <a:pPr marL="285750" lvl="1" indent="-284163" defTabSz="912813">
              <a:buClr>
                <a:schemeClr val="accent2"/>
              </a:buClr>
              <a:buSzPct val="75000"/>
              <a:buFont typeface="Wingdings" pitchFamily="2" charset="2"/>
              <a:buChar char="§"/>
            </a:pPr>
            <a:endParaRPr lang="es-CO" sz="1600" dirty="0">
              <a:latin typeface="+mj-lt"/>
            </a:endParaRPr>
          </a:p>
          <a:p>
            <a:pPr marL="285750" lvl="1" indent="-284163" defTabSz="912813">
              <a:buSzPct val="75000"/>
              <a:buFont typeface="Wingdings" pitchFamily="2" charset="2"/>
              <a:buChar char="§"/>
            </a:pPr>
            <a:r>
              <a:rPr lang="es-CO" sz="1600" dirty="0">
                <a:latin typeface="+mj-lt"/>
              </a:rPr>
              <a:t>Transferencia del conocimiento acumulado dentro de los niveles operacionales y ejecutivos.</a:t>
            </a:r>
          </a:p>
        </p:txBody>
      </p:sp>
      <p:pic>
        <p:nvPicPr>
          <p:cNvPr id="82949" name="Picture 4" descr="_MG_8095 adj5.jpg"/>
          <p:cNvPicPr>
            <a:picLocks noChangeAspect="1"/>
          </p:cNvPicPr>
          <p:nvPr/>
        </p:nvPicPr>
        <p:blipFill>
          <a:blip r:embed="rId3" cstate="print"/>
          <a:srcRect/>
          <a:stretch>
            <a:fillRect/>
          </a:stretch>
        </p:blipFill>
        <p:spPr bwMode="auto">
          <a:xfrm>
            <a:off x="395536" y="1340768"/>
            <a:ext cx="3219450" cy="34432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669097"/>
            <a:ext cx="8396318" cy="1938992"/>
          </a:xfrm>
          <a:prstGeom prst="rect">
            <a:avLst/>
          </a:prstGeom>
        </p:spPr>
        <p:txBody>
          <a:bodyPr wrap="square">
            <a:spAutoFit/>
          </a:bodyPr>
          <a:lstStyle/>
          <a:p>
            <a:pPr marL="355600" indent="-355600" algn="ctr">
              <a:spcBef>
                <a:spcPct val="75000"/>
              </a:spcBef>
              <a:buFont typeface="Arial" pitchFamily="34" charset="0"/>
              <a:buChar char="•"/>
            </a:pPr>
            <a:endParaRPr lang="es-CO" sz="3200" b="1" dirty="0" smtClean="0">
              <a:latin typeface="+mj-lt"/>
            </a:endParaRPr>
          </a:p>
          <a:p>
            <a:pPr algn="ctr">
              <a:spcBef>
                <a:spcPct val="75000"/>
              </a:spcBef>
            </a:pPr>
            <a:r>
              <a:rPr lang="es-CO" sz="3200" b="1" dirty="0" smtClean="0">
                <a:latin typeface="+mj-lt"/>
              </a:rPr>
              <a:t>ahora veamos algunas asuntos relacionados con el impacto en los sistemas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B4_Section_header"/>
          <p:cNvSpPr txBox="1">
            <a:spLocks noChangeArrowheads="1"/>
          </p:cNvSpPr>
          <p:nvPr/>
        </p:nvSpPr>
        <p:spPr bwMode="auto">
          <a:xfrm>
            <a:off x="179388" y="179388"/>
            <a:ext cx="6551612" cy="203200"/>
          </a:xfrm>
          <a:prstGeom prst="rect">
            <a:avLst/>
          </a:prstGeom>
          <a:noFill/>
          <a:ln w="9525">
            <a:noFill/>
            <a:miter lim="800000"/>
            <a:headEnd/>
            <a:tailEnd/>
          </a:ln>
        </p:spPr>
        <p:txBody>
          <a:bodyPr wrap="none" lIns="0" tIns="0" rIns="0" bIns="0" anchor="b"/>
          <a:lstStyle/>
          <a:p>
            <a:endParaRPr lang="es-AR">
              <a:solidFill>
                <a:schemeClr val="bg2"/>
              </a:solidFill>
            </a:endParaRPr>
          </a:p>
        </p:txBody>
      </p:sp>
      <p:sp>
        <p:nvSpPr>
          <p:cNvPr id="68611" name="Rectangle 124"/>
          <p:cNvSpPr>
            <a:spLocks noGrp="1" noChangeArrowheads="1"/>
          </p:cNvSpPr>
          <p:nvPr>
            <p:ph type="ctrTitle"/>
          </p:nvPr>
        </p:nvSpPr>
        <p:spPr>
          <a:xfrm>
            <a:off x="539552" y="188640"/>
            <a:ext cx="8077200" cy="1066799"/>
          </a:xfrm>
        </p:spPr>
        <p:txBody>
          <a:bodyPr/>
          <a:lstStyle/>
          <a:p>
            <a:r>
              <a:rPr lang="en-GB" b="1" dirty="0" smtClean="0"/>
              <a:t>¿</a:t>
            </a:r>
            <a:r>
              <a:rPr lang="es-AR" b="1" dirty="0" smtClean="0"/>
              <a:t>Qué implica un proceso de conversión, a nivel de los sistemas?</a:t>
            </a:r>
          </a:p>
        </p:txBody>
      </p:sp>
      <p:sp>
        <p:nvSpPr>
          <p:cNvPr id="68612" name="AutoShape 129"/>
          <p:cNvSpPr>
            <a:spLocks noChangeArrowheads="1"/>
          </p:cNvSpPr>
          <p:nvPr/>
        </p:nvSpPr>
        <p:spPr bwMode="auto">
          <a:xfrm>
            <a:off x="251520" y="1196752"/>
            <a:ext cx="5097462" cy="3960813"/>
          </a:xfrm>
          <a:prstGeom prst="triangle">
            <a:avLst>
              <a:gd name="adj" fmla="val 50000"/>
            </a:avLst>
          </a:prstGeom>
          <a:solidFill>
            <a:schemeClr val="accent2"/>
          </a:solidFill>
          <a:ln w="9525" algn="ctr">
            <a:solidFill>
              <a:schemeClr val="tx1"/>
            </a:solidFill>
            <a:miter lim="800000"/>
            <a:headEnd/>
            <a:tailEnd/>
          </a:ln>
        </p:spPr>
        <p:txBody>
          <a:bodyPr wrap="none" lIns="18000" rIns="18000" anchor="ctr"/>
          <a:lstStyle/>
          <a:p>
            <a:pPr marL="185738" indent="-185738" algn="ctr"/>
            <a:endParaRPr lang="es-AR">
              <a:latin typeface="Georgia" pitchFamily="18" charset="0"/>
            </a:endParaRPr>
          </a:p>
          <a:p>
            <a:pPr marL="185738" indent="-185738" algn="ctr"/>
            <a:endParaRPr lang="es-AR">
              <a:latin typeface="Georgia" pitchFamily="18" charset="0"/>
            </a:endParaRPr>
          </a:p>
          <a:p>
            <a:pPr marL="185738" indent="-185738" algn="ctr"/>
            <a:endParaRPr lang="es-AR">
              <a:latin typeface="Georgia" pitchFamily="18" charset="0"/>
            </a:endParaRPr>
          </a:p>
          <a:p>
            <a:pPr marL="185738" indent="-185738" algn="ctr"/>
            <a:r>
              <a:rPr lang="es-AR">
                <a:latin typeface="Georgia" pitchFamily="18" charset="0"/>
              </a:rPr>
              <a:t>TRANSACCIONAL</a:t>
            </a:r>
          </a:p>
        </p:txBody>
      </p:sp>
      <p:sp>
        <p:nvSpPr>
          <p:cNvPr id="68613" name="AutoShape 130"/>
          <p:cNvSpPr>
            <a:spLocks noChangeArrowheads="1"/>
          </p:cNvSpPr>
          <p:nvPr/>
        </p:nvSpPr>
        <p:spPr bwMode="auto">
          <a:xfrm>
            <a:off x="1042988" y="3551238"/>
            <a:ext cx="3887787" cy="468312"/>
          </a:xfrm>
          <a:prstGeom prst="flowChartProcess">
            <a:avLst/>
          </a:prstGeom>
          <a:solidFill>
            <a:schemeClr val="bg1"/>
          </a:solidFill>
          <a:ln w="9525" algn="ctr">
            <a:noFill/>
            <a:miter lim="800000"/>
            <a:headEnd/>
            <a:tailEnd/>
          </a:ln>
        </p:spPr>
        <p:txBody>
          <a:bodyPr wrap="none" lIns="18000" rIns="18000" anchor="ctr"/>
          <a:lstStyle/>
          <a:p>
            <a:endParaRPr lang="es-CO">
              <a:latin typeface="Georgia" pitchFamily="18" charset="0"/>
            </a:endParaRPr>
          </a:p>
        </p:txBody>
      </p:sp>
      <p:sp>
        <p:nvSpPr>
          <p:cNvPr id="68614" name="Text Box 133"/>
          <p:cNvSpPr txBox="1">
            <a:spLocks noChangeArrowheads="1"/>
          </p:cNvSpPr>
          <p:nvPr/>
        </p:nvSpPr>
        <p:spPr bwMode="auto">
          <a:xfrm>
            <a:off x="1981200" y="2722563"/>
            <a:ext cx="1398904" cy="369332"/>
          </a:xfrm>
          <a:prstGeom prst="rect">
            <a:avLst/>
          </a:prstGeom>
          <a:noFill/>
          <a:ln w="9525" algn="ctr">
            <a:noFill/>
            <a:miter lim="800000"/>
            <a:headEnd/>
            <a:tailEnd/>
          </a:ln>
        </p:spPr>
        <p:txBody>
          <a:bodyPr wrap="none" lIns="18000" rIns="18000">
            <a:spAutoFit/>
          </a:bodyPr>
          <a:lstStyle/>
          <a:p>
            <a:pPr marL="185738" indent="-185738"/>
            <a:r>
              <a:rPr lang="es-AR">
                <a:latin typeface="Georgia" pitchFamily="18" charset="0"/>
              </a:rPr>
              <a:t>REPORTING</a:t>
            </a:r>
          </a:p>
        </p:txBody>
      </p:sp>
      <p:sp>
        <p:nvSpPr>
          <p:cNvPr id="68615" name="Text Box 134"/>
          <p:cNvSpPr txBox="1">
            <a:spLocks noChangeArrowheads="1"/>
          </p:cNvSpPr>
          <p:nvPr/>
        </p:nvSpPr>
        <p:spPr bwMode="auto">
          <a:xfrm>
            <a:off x="4067944" y="1916832"/>
            <a:ext cx="3383743" cy="1169551"/>
          </a:xfrm>
          <a:prstGeom prst="rect">
            <a:avLst/>
          </a:prstGeom>
          <a:noFill/>
          <a:ln w="9525" algn="ctr">
            <a:noFill/>
            <a:miter lim="800000"/>
            <a:headEnd/>
            <a:tailEnd/>
          </a:ln>
        </p:spPr>
        <p:txBody>
          <a:bodyPr wrap="none" lIns="18000" rIns="18000">
            <a:spAutoFit/>
          </a:bodyPr>
          <a:lstStyle/>
          <a:p>
            <a:pPr marL="185738" indent="-185738">
              <a:buFontTx/>
              <a:buChar char="•"/>
            </a:pPr>
            <a:r>
              <a:rPr lang="es-AR" sz="1400" dirty="0">
                <a:latin typeface="Georgia" pitchFamily="18" charset="0"/>
              </a:rPr>
              <a:t>Contabilidad </a:t>
            </a:r>
            <a:r>
              <a:rPr lang="es-AR" sz="1400" dirty="0" err="1">
                <a:latin typeface="Georgia" pitchFamily="18" charset="0"/>
              </a:rPr>
              <a:t>Multi</a:t>
            </a:r>
            <a:r>
              <a:rPr lang="es-AR" sz="1400" dirty="0">
                <a:latin typeface="Georgia" pitchFamily="18" charset="0"/>
              </a:rPr>
              <a:t>-Gap</a:t>
            </a:r>
          </a:p>
          <a:p>
            <a:pPr marL="185738" indent="-185738">
              <a:buFontTx/>
              <a:buChar char="•"/>
            </a:pPr>
            <a:r>
              <a:rPr lang="es-AR" sz="1400" dirty="0">
                <a:latin typeface="Georgia" pitchFamily="18" charset="0"/>
              </a:rPr>
              <a:t>Readecuación Plan de Cuentas</a:t>
            </a:r>
          </a:p>
          <a:p>
            <a:pPr marL="185738" indent="-185738">
              <a:buFontTx/>
              <a:buChar char="•"/>
            </a:pPr>
            <a:r>
              <a:rPr lang="es-AR" sz="1400" dirty="0">
                <a:latin typeface="Georgia" pitchFamily="18" charset="0"/>
              </a:rPr>
              <a:t>Mayor cantidad de ajustes de cierre</a:t>
            </a:r>
          </a:p>
          <a:p>
            <a:pPr marL="185738" indent="-185738">
              <a:buFontTx/>
              <a:buChar char="•"/>
            </a:pPr>
            <a:r>
              <a:rPr lang="es-AR" sz="1400" dirty="0">
                <a:latin typeface="Georgia" pitchFamily="18" charset="0"/>
              </a:rPr>
              <a:t>Mas complejidad en el proceso de cierre</a:t>
            </a:r>
          </a:p>
          <a:p>
            <a:pPr marL="185738" indent="-185738">
              <a:buFontTx/>
              <a:buChar char="•"/>
            </a:pPr>
            <a:r>
              <a:rPr lang="es-AR" sz="1400" dirty="0">
                <a:latin typeface="Georgia" pitchFamily="18" charset="0"/>
              </a:rPr>
              <a:t>Readecuación Reportes de Gestión</a:t>
            </a:r>
          </a:p>
        </p:txBody>
      </p:sp>
      <p:sp>
        <p:nvSpPr>
          <p:cNvPr id="68616" name="Text Box 135"/>
          <p:cNvSpPr txBox="1">
            <a:spLocks noChangeArrowheads="1"/>
          </p:cNvSpPr>
          <p:nvPr/>
        </p:nvSpPr>
        <p:spPr bwMode="auto">
          <a:xfrm>
            <a:off x="5220072" y="3501008"/>
            <a:ext cx="3616325" cy="1600438"/>
          </a:xfrm>
          <a:prstGeom prst="rect">
            <a:avLst/>
          </a:prstGeom>
          <a:noFill/>
          <a:ln w="9525" algn="ctr">
            <a:noFill/>
            <a:miter lim="800000"/>
            <a:headEnd/>
            <a:tailEnd/>
          </a:ln>
        </p:spPr>
        <p:txBody>
          <a:bodyPr wrap="square" lIns="18000" rIns="18000">
            <a:spAutoFit/>
          </a:bodyPr>
          <a:lstStyle/>
          <a:p>
            <a:pPr marL="185738" indent="-185738">
              <a:buFontTx/>
              <a:buChar char="•"/>
            </a:pPr>
            <a:r>
              <a:rPr lang="es-AR" sz="1400" dirty="0">
                <a:latin typeface="Georgia" pitchFamily="18" charset="0"/>
              </a:rPr>
              <a:t>Definir nuevos criterios / políticas</a:t>
            </a:r>
          </a:p>
          <a:p>
            <a:pPr marL="185738" indent="-185738">
              <a:buFontTx/>
              <a:buChar char="•"/>
            </a:pPr>
            <a:r>
              <a:rPr lang="es-AR" sz="1400" dirty="0">
                <a:latin typeface="Georgia" pitchFamily="18" charset="0"/>
              </a:rPr>
              <a:t>Re-adecuar procesos</a:t>
            </a:r>
          </a:p>
          <a:p>
            <a:pPr marL="185738" indent="-185738">
              <a:buFontTx/>
              <a:buChar char="•"/>
            </a:pPr>
            <a:r>
              <a:rPr lang="es-AR" sz="1400" dirty="0">
                <a:latin typeface="Georgia" pitchFamily="18" charset="0"/>
              </a:rPr>
              <a:t>Modificar sistemas</a:t>
            </a:r>
          </a:p>
          <a:p>
            <a:pPr marL="185738" indent="-185738">
              <a:buFontTx/>
              <a:buChar char="•"/>
            </a:pPr>
            <a:r>
              <a:rPr lang="es-AR" sz="1400" dirty="0">
                <a:latin typeface="Georgia" pitchFamily="18" charset="0"/>
              </a:rPr>
              <a:t>Adecuar / Reconstruir saldos iniciales</a:t>
            </a:r>
          </a:p>
          <a:p>
            <a:pPr marL="185738" indent="-185738">
              <a:buFontTx/>
              <a:buChar char="•"/>
            </a:pPr>
            <a:r>
              <a:rPr lang="es-AR" sz="1400" dirty="0">
                <a:latin typeface="Georgia" pitchFamily="18" charset="0"/>
              </a:rPr>
              <a:t>Coordinar sub-proyectos (ej. </a:t>
            </a:r>
            <a:r>
              <a:rPr lang="es-AR" sz="1400" dirty="0" err="1">
                <a:latin typeface="Georgia" pitchFamily="18" charset="0"/>
              </a:rPr>
              <a:t>Componentización</a:t>
            </a:r>
            <a:r>
              <a:rPr lang="es-AR" sz="1400" dirty="0">
                <a:latin typeface="Georgia" pitchFamily="18" charset="0"/>
              </a:rPr>
              <a:t> / valuación activos)</a:t>
            </a:r>
          </a:p>
          <a:p>
            <a:pPr marL="185738" indent="-185738">
              <a:buFontTx/>
              <a:buChar char="•"/>
            </a:pPr>
            <a:endParaRPr lang="es-AR" sz="1400" dirty="0">
              <a:latin typeface="Georgia" pitchFamily="18" charset="0"/>
            </a:endParaRPr>
          </a:p>
        </p:txBody>
      </p:sp>
    </p:spTree>
  </p:cSld>
  <p:clrMapOvr>
    <a:masterClrMapping/>
  </p:clrMapOvr>
  <p:transition spd="slow">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4294967295"/>
          </p:nvPr>
        </p:nvSpPr>
        <p:spPr>
          <a:xfrm>
            <a:off x="2667000" y="1676400"/>
            <a:ext cx="6477000" cy="4724400"/>
          </a:xfrm>
        </p:spPr>
        <p:txBody>
          <a:bodyPr/>
          <a:lstStyle/>
          <a:p>
            <a:pPr marL="285750" lvl="1" indent="-284163" defTabSz="912813">
              <a:lnSpc>
                <a:spcPct val="9000"/>
              </a:lnSpc>
              <a:spcBef>
                <a:spcPct val="0"/>
              </a:spcBef>
              <a:buFontTx/>
              <a:buNone/>
              <a:tabLst>
                <a:tab pos="850900" algn="l"/>
              </a:tabLst>
            </a:pPr>
            <a:endParaRPr lang="es-CO" sz="1600" b="1" dirty="0" smtClean="0"/>
          </a:p>
          <a:p>
            <a:pPr marL="285750" lvl="1" indent="-284163" defTabSz="912813">
              <a:lnSpc>
                <a:spcPct val="89000"/>
              </a:lnSpc>
              <a:spcBef>
                <a:spcPct val="0"/>
              </a:spcBef>
              <a:tabLst>
                <a:tab pos="850900" algn="l"/>
              </a:tabLst>
            </a:pPr>
            <a:endParaRPr lang="es-ES_tradnl" sz="1400" b="1" i="1" dirty="0" smtClean="0"/>
          </a:p>
        </p:txBody>
      </p:sp>
      <p:sp>
        <p:nvSpPr>
          <p:cNvPr id="620548" name="Text Box 4"/>
          <p:cNvSpPr txBox="1">
            <a:spLocks noChangeArrowheads="1"/>
          </p:cNvSpPr>
          <p:nvPr/>
        </p:nvSpPr>
        <p:spPr bwMode="auto">
          <a:xfrm>
            <a:off x="2209800" y="1447800"/>
            <a:ext cx="6934200" cy="1462088"/>
          </a:xfrm>
          <a:prstGeom prst="rect">
            <a:avLst/>
          </a:prstGeom>
          <a:noFill/>
          <a:ln w="9525">
            <a:noFill/>
            <a:miter lim="800000"/>
            <a:headEnd/>
            <a:tailEnd/>
          </a:ln>
          <a:effectLst/>
        </p:spPr>
        <p:txBody>
          <a:bodyPr>
            <a:spAutoFit/>
          </a:bodyPr>
          <a:lstStyle/>
          <a:p>
            <a:pPr>
              <a:buFontTx/>
              <a:buChar char="•"/>
              <a:defRPr/>
            </a:pPr>
            <a:endParaRPr lang="es-CO" sz="2400">
              <a:effectLst>
                <a:outerShdw blurRad="38100" dist="38100" dir="2700000" algn="tl">
                  <a:srgbClr val="000000"/>
                </a:outerShdw>
              </a:effectLst>
              <a:latin typeface="Arial" charset="0"/>
            </a:endParaRPr>
          </a:p>
          <a:p>
            <a:pPr>
              <a:buFontTx/>
              <a:buChar char="•"/>
              <a:defRPr/>
            </a:pPr>
            <a:endParaRPr lang="es-CO" sz="2400">
              <a:effectLst>
                <a:outerShdw blurRad="38100" dist="38100" dir="2700000" algn="tl">
                  <a:srgbClr val="000000"/>
                </a:outerShdw>
              </a:effectLst>
              <a:latin typeface="Arial" charset="0"/>
            </a:endParaRPr>
          </a:p>
          <a:p>
            <a:pPr>
              <a:buFontTx/>
              <a:buChar char="•"/>
              <a:defRPr/>
            </a:pPr>
            <a:endParaRPr lang="es-CO" sz="2400">
              <a:effectLst>
                <a:outerShdw blurRad="38100" dist="38100" dir="2700000" algn="tl">
                  <a:srgbClr val="000000"/>
                </a:outerShdw>
              </a:effectLst>
              <a:latin typeface="Arial" charset="0"/>
            </a:endParaRPr>
          </a:p>
          <a:p>
            <a:pPr>
              <a:buFontTx/>
              <a:buChar char="•"/>
              <a:defRPr/>
            </a:pPr>
            <a:endParaRPr lang="es-AR">
              <a:latin typeface="Arial" charset="0"/>
            </a:endParaRPr>
          </a:p>
        </p:txBody>
      </p:sp>
      <p:pic>
        <p:nvPicPr>
          <p:cNvPr id="71689" name="Picture 15" descr="MM91505-006_H.jpg"/>
          <p:cNvPicPr>
            <a:picLocks noChangeAspect="1"/>
          </p:cNvPicPr>
          <p:nvPr/>
        </p:nvPicPr>
        <p:blipFill>
          <a:blip r:embed="rId3" cstate="print"/>
          <a:srcRect/>
          <a:stretch>
            <a:fillRect/>
          </a:stretch>
        </p:blipFill>
        <p:spPr bwMode="auto">
          <a:xfrm>
            <a:off x="285750" y="2071688"/>
            <a:ext cx="3048000" cy="2286000"/>
          </a:xfrm>
          <a:prstGeom prst="rect">
            <a:avLst/>
          </a:prstGeom>
          <a:noFill/>
          <a:ln w="9525">
            <a:noFill/>
            <a:miter lim="800000"/>
            <a:headEnd/>
            <a:tailEnd/>
          </a:ln>
        </p:spPr>
      </p:pic>
      <p:sp>
        <p:nvSpPr>
          <p:cNvPr id="10" name="Rectangle 9"/>
          <p:cNvSpPr/>
          <p:nvPr/>
        </p:nvSpPr>
        <p:spPr>
          <a:xfrm>
            <a:off x="251520" y="260648"/>
            <a:ext cx="8715406" cy="1077218"/>
          </a:xfrm>
          <a:prstGeom prst="rect">
            <a:avLst/>
          </a:prstGeom>
        </p:spPr>
        <p:txBody>
          <a:bodyPr wrap="square">
            <a:spAutoFit/>
          </a:bodyPr>
          <a:lstStyle/>
          <a:p>
            <a:pPr algn="ctr"/>
            <a:r>
              <a:rPr lang="en-GB" sz="3200" b="1" dirty="0" smtClean="0">
                <a:latin typeface="+mj-lt"/>
                <a:ea typeface="+mj-ea"/>
                <a:cs typeface="+mj-cs"/>
              </a:rPr>
              <a:t>¿</a:t>
            </a:r>
            <a:r>
              <a:rPr lang="es-AR" sz="3200" b="1" dirty="0" smtClean="0">
                <a:latin typeface="+mj-lt"/>
                <a:ea typeface="+mj-ea"/>
                <a:cs typeface="+mj-cs"/>
              </a:rPr>
              <a:t>Qué implica un proceso de conversión, a nivel de los sistemas?</a:t>
            </a:r>
            <a:endParaRPr lang="en-US" sz="3200" b="1" dirty="0" smtClean="0">
              <a:latin typeface="+mj-lt"/>
              <a:ea typeface="+mj-ea"/>
              <a:cs typeface="+mj-cs"/>
            </a:endParaRPr>
          </a:p>
        </p:txBody>
      </p:sp>
      <p:sp>
        <p:nvSpPr>
          <p:cNvPr id="15" name="Text Box 5"/>
          <p:cNvSpPr txBox="1">
            <a:spLocks noChangeArrowheads="1"/>
          </p:cNvSpPr>
          <p:nvPr/>
        </p:nvSpPr>
        <p:spPr bwMode="auto">
          <a:xfrm>
            <a:off x="3491880" y="1556792"/>
            <a:ext cx="5491162" cy="2862322"/>
          </a:xfrm>
          <a:prstGeom prst="rect">
            <a:avLst/>
          </a:prstGeom>
          <a:noFill/>
          <a:ln w="9525">
            <a:noFill/>
            <a:miter lim="800000"/>
            <a:headEnd/>
            <a:tailEnd/>
          </a:ln>
        </p:spPr>
        <p:txBody>
          <a:bodyPr wrap="square">
            <a:spAutoFit/>
          </a:bodyPr>
          <a:lstStyle/>
          <a:p>
            <a:pPr marL="287338" indent="-287338"/>
            <a:endParaRPr lang="es-CO" sz="2000" dirty="0"/>
          </a:p>
          <a:p>
            <a:pPr marL="287338" indent="-287338">
              <a:buFont typeface="Wingdings" pitchFamily="2" charset="2"/>
              <a:buChar char="§"/>
            </a:pPr>
            <a:r>
              <a:rPr lang="es-CO" sz="2000" dirty="0"/>
              <a:t>Identificación de las “</a:t>
            </a:r>
            <a:r>
              <a:rPr lang="es-CO" sz="2000" b="1" dirty="0"/>
              <a:t>vacios</a:t>
            </a:r>
            <a:r>
              <a:rPr lang="es-CO" sz="2000" dirty="0"/>
              <a:t>” </a:t>
            </a:r>
            <a:r>
              <a:rPr lang="es-CO" sz="2000" b="1" dirty="0"/>
              <a:t>en los sistemas</a:t>
            </a:r>
            <a:r>
              <a:rPr lang="es-CO" sz="2000" dirty="0"/>
              <a:t> de información por la introducción de IFRS</a:t>
            </a:r>
            <a:r>
              <a:rPr lang="es-CO" sz="2000" dirty="0" smtClean="0"/>
              <a:t>.</a:t>
            </a:r>
          </a:p>
          <a:p>
            <a:pPr marL="287338" indent="-287338"/>
            <a:endParaRPr lang="es-CO" sz="2000" dirty="0"/>
          </a:p>
          <a:p>
            <a:pPr marL="287338" indent="-287338" algn="just">
              <a:buFont typeface="Wingdings" pitchFamily="2" charset="2"/>
              <a:buChar char="§"/>
            </a:pPr>
            <a:r>
              <a:rPr lang="es-CO" sz="2000" dirty="0"/>
              <a:t>Implantar una </a:t>
            </a:r>
            <a:r>
              <a:rPr lang="es-CO" sz="2000" b="1" dirty="0"/>
              <a:t>fase de introducción de las adecuaciones</a:t>
            </a:r>
            <a:r>
              <a:rPr lang="es-CO" sz="2000" dirty="0"/>
              <a:t> a los sistemas para asegurar que el equipo de trabajo tiene clara las nuevas responsabilidades, y que el negocio no se afecte en cada una de las etapas de implantación</a:t>
            </a:r>
            <a:r>
              <a:rPr lang="es-CO" sz="2000" dirty="0" smtClean="0"/>
              <a:t>.</a:t>
            </a:r>
            <a:endParaRPr lang="es-AR" sz="2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6" name="Text Box 4"/>
          <p:cNvSpPr txBox="1">
            <a:spLocks noChangeArrowheads="1"/>
          </p:cNvSpPr>
          <p:nvPr/>
        </p:nvSpPr>
        <p:spPr bwMode="auto">
          <a:xfrm>
            <a:off x="2209800" y="908720"/>
            <a:ext cx="6934200" cy="1462088"/>
          </a:xfrm>
          <a:prstGeom prst="rect">
            <a:avLst/>
          </a:prstGeom>
          <a:noFill/>
          <a:ln w="9525">
            <a:noFill/>
            <a:miter lim="800000"/>
            <a:headEnd/>
            <a:tailEnd/>
          </a:ln>
          <a:effectLst/>
        </p:spPr>
        <p:txBody>
          <a:bodyPr>
            <a:spAutoFit/>
          </a:bodyPr>
          <a:lstStyle/>
          <a:p>
            <a:pPr>
              <a:buFontTx/>
              <a:buChar char="•"/>
              <a:defRPr/>
            </a:pPr>
            <a:endParaRPr lang="es-CO" sz="2400" dirty="0">
              <a:effectLst>
                <a:outerShdw blurRad="38100" dist="38100" dir="2700000" algn="tl">
                  <a:srgbClr val="000000"/>
                </a:outerShdw>
              </a:effectLst>
              <a:latin typeface="Arial" charset="0"/>
            </a:endParaRPr>
          </a:p>
          <a:p>
            <a:pPr>
              <a:buFontTx/>
              <a:buChar char="•"/>
              <a:defRPr/>
            </a:pPr>
            <a:endParaRPr lang="es-CO" sz="2400" dirty="0">
              <a:effectLst>
                <a:outerShdw blurRad="38100" dist="38100" dir="2700000" algn="tl">
                  <a:srgbClr val="000000"/>
                </a:outerShdw>
              </a:effectLst>
              <a:latin typeface="Arial" charset="0"/>
            </a:endParaRPr>
          </a:p>
          <a:p>
            <a:pPr>
              <a:buFontTx/>
              <a:buChar char="•"/>
              <a:defRPr/>
            </a:pPr>
            <a:endParaRPr lang="es-CO" sz="2400" dirty="0">
              <a:effectLst>
                <a:outerShdw blurRad="38100" dist="38100" dir="2700000" algn="tl">
                  <a:srgbClr val="000000"/>
                </a:outerShdw>
              </a:effectLst>
              <a:latin typeface="Arial" charset="0"/>
            </a:endParaRPr>
          </a:p>
          <a:p>
            <a:pPr>
              <a:buFontTx/>
              <a:buChar char="•"/>
              <a:defRPr/>
            </a:pPr>
            <a:endParaRPr lang="es-AR" dirty="0">
              <a:latin typeface="Arial" charset="0"/>
            </a:endParaRPr>
          </a:p>
        </p:txBody>
      </p:sp>
      <p:sp>
        <p:nvSpPr>
          <p:cNvPr id="622597" name="Text Box 5"/>
          <p:cNvSpPr txBox="1">
            <a:spLocks noChangeArrowheads="1"/>
          </p:cNvSpPr>
          <p:nvPr/>
        </p:nvSpPr>
        <p:spPr bwMode="auto">
          <a:xfrm>
            <a:off x="467544" y="1196752"/>
            <a:ext cx="7704856" cy="4031873"/>
          </a:xfrm>
          <a:prstGeom prst="rect">
            <a:avLst/>
          </a:prstGeom>
          <a:noFill/>
          <a:ln w="9525">
            <a:noFill/>
            <a:miter lim="800000"/>
            <a:headEnd/>
            <a:tailEnd/>
          </a:ln>
          <a:effectLst/>
        </p:spPr>
        <p:txBody>
          <a:bodyPr wrap="square">
            <a:spAutoFit/>
          </a:bodyPr>
          <a:lstStyle/>
          <a:p>
            <a:pPr marL="511175" indent="-457200">
              <a:buFont typeface="+mj-lt"/>
              <a:buAutoNum type="arabicPeriod"/>
              <a:tabLst>
                <a:tab pos="287338" algn="l"/>
              </a:tabLst>
              <a:defRPr/>
            </a:pPr>
            <a:r>
              <a:rPr lang="es-CO" sz="1600" b="1" dirty="0">
                <a:latin typeface="Georgia" pitchFamily="18" charset="0"/>
              </a:rPr>
              <a:t>Consolidación/Reportes</a:t>
            </a:r>
          </a:p>
          <a:p>
            <a:pPr marL="287338" indent="-233363">
              <a:buFontTx/>
              <a:buBlip>
                <a:blip r:embed="rId3"/>
              </a:buBlip>
              <a:tabLst>
                <a:tab pos="287338" algn="l"/>
              </a:tabLst>
              <a:defRPr/>
            </a:pPr>
            <a:endParaRPr lang="es-CO" sz="1600" dirty="0">
              <a:latin typeface="Georgia" pitchFamily="18" charset="0"/>
            </a:endParaRPr>
          </a:p>
          <a:p>
            <a:pPr marL="968375" lvl="1" indent="-457200">
              <a:buFontTx/>
              <a:buAutoNum type="alphaLcParenR"/>
              <a:tabLst>
                <a:tab pos="287338" algn="l"/>
              </a:tabLst>
              <a:defRPr/>
            </a:pPr>
            <a:r>
              <a:rPr lang="es-CO" sz="1600" dirty="0">
                <a:latin typeface="Georgia" pitchFamily="18" charset="0"/>
              </a:rPr>
              <a:t>Conformación de los ajustes </a:t>
            </a:r>
            <a:r>
              <a:rPr lang="es-CO" sz="1600" dirty="0" smtClean="0">
                <a:latin typeface="Georgia" pitchFamily="18" charset="0"/>
              </a:rPr>
              <a:t>manuales. </a:t>
            </a:r>
            <a:endParaRPr lang="es-CO" sz="1600" dirty="0">
              <a:latin typeface="Georgia" pitchFamily="18" charset="0"/>
            </a:endParaRPr>
          </a:p>
          <a:p>
            <a:pPr marL="968375" lvl="1" indent="-457200">
              <a:buFontTx/>
              <a:buAutoNum type="alphaLcParenR"/>
              <a:tabLst>
                <a:tab pos="287338" algn="l"/>
              </a:tabLst>
              <a:defRPr/>
            </a:pPr>
            <a:endParaRPr lang="es-CO" sz="1600" dirty="0">
              <a:latin typeface="Georgia" pitchFamily="18" charset="0"/>
            </a:endParaRPr>
          </a:p>
          <a:p>
            <a:pPr marL="968375" lvl="1" indent="-457200">
              <a:buFontTx/>
              <a:buAutoNum type="alphaLcParenR"/>
              <a:tabLst>
                <a:tab pos="287338" algn="l"/>
              </a:tabLst>
              <a:defRPr/>
            </a:pPr>
            <a:r>
              <a:rPr lang="es-CO" sz="1600" dirty="0">
                <a:latin typeface="Georgia" pitchFamily="18" charset="0"/>
              </a:rPr>
              <a:t>Requerimientos detallados de </a:t>
            </a:r>
            <a:r>
              <a:rPr lang="es-CO" sz="1600" dirty="0" smtClean="0">
                <a:latin typeface="Georgia" pitchFamily="18" charset="0"/>
              </a:rPr>
              <a:t>revelaciones.</a:t>
            </a:r>
            <a:endParaRPr lang="es-CO" sz="1600" dirty="0">
              <a:latin typeface="Georgia" pitchFamily="18" charset="0"/>
            </a:endParaRPr>
          </a:p>
          <a:p>
            <a:pPr marL="968375" lvl="1" indent="-457200">
              <a:buFontTx/>
              <a:buAutoNum type="alphaLcParenR"/>
              <a:tabLst>
                <a:tab pos="287338" algn="l"/>
              </a:tabLst>
              <a:defRPr/>
            </a:pPr>
            <a:endParaRPr lang="es-CO" sz="1600" dirty="0">
              <a:latin typeface="Georgia" pitchFamily="18" charset="0"/>
            </a:endParaRPr>
          </a:p>
          <a:p>
            <a:pPr marL="968375" lvl="1" indent="-457200">
              <a:buFontTx/>
              <a:buAutoNum type="alphaLcParenR"/>
              <a:tabLst>
                <a:tab pos="287338" algn="l"/>
              </a:tabLst>
              <a:defRPr/>
            </a:pPr>
            <a:r>
              <a:rPr lang="es-CO" sz="1600" dirty="0">
                <a:latin typeface="Georgia" pitchFamily="18" charset="0"/>
              </a:rPr>
              <a:t>Restatement de </a:t>
            </a:r>
            <a:r>
              <a:rPr lang="es-CO" sz="1600" dirty="0" smtClean="0">
                <a:latin typeface="Georgia" pitchFamily="18" charset="0"/>
              </a:rPr>
              <a:t>períodos </a:t>
            </a:r>
            <a:r>
              <a:rPr lang="es-CO" sz="1600" dirty="0">
                <a:latin typeface="Georgia" pitchFamily="18" charset="0"/>
              </a:rPr>
              <a:t>anteriores para efectos </a:t>
            </a:r>
            <a:r>
              <a:rPr lang="es-CO" sz="1600" dirty="0" smtClean="0">
                <a:latin typeface="Georgia" pitchFamily="18" charset="0"/>
              </a:rPr>
              <a:t>comparativos.</a:t>
            </a:r>
            <a:endParaRPr lang="es-CO" sz="1600" dirty="0">
              <a:latin typeface="Georgia" pitchFamily="18" charset="0"/>
            </a:endParaRPr>
          </a:p>
          <a:p>
            <a:pPr marL="968375" lvl="1" indent="-457200">
              <a:buFontTx/>
              <a:buAutoNum type="alphaLcParenR"/>
              <a:tabLst>
                <a:tab pos="287338" algn="l"/>
              </a:tabLst>
              <a:defRPr/>
            </a:pPr>
            <a:endParaRPr lang="es-CO" sz="1600" dirty="0">
              <a:latin typeface="Georgia" pitchFamily="18" charset="0"/>
            </a:endParaRPr>
          </a:p>
          <a:p>
            <a:pPr marL="968375" lvl="1" indent="-457200">
              <a:buFontTx/>
              <a:buAutoNum type="alphaLcParenR"/>
              <a:tabLst>
                <a:tab pos="287338" algn="l"/>
              </a:tabLst>
              <a:defRPr/>
            </a:pPr>
            <a:r>
              <a:rPr lang="es-CO" sz="1600" dirty="0">
                <a:latin typeface="Georgia" pitchFamily="18" charset="0"/>
              </a:rPr>
              <a:t>Algunas compañías pueden requerir ajustes a nivel de cada compañía del grupo, otras a nivel del </a:t>
            </a:r>
            <a:r>
              <a:rPr lang="es-CO" sz="1600" dirty="0" smtClean="0">
                <a:latin typeface="Georgia" pitchFamily="18" charset="0"/>
              </a:rPr>
              <a:t>consolidado.</a:t>
            </a:r>
            <a:endParaRPr lang="es-CO" sz="1600" dirty="0">
              <a:latin typeface="Georgia" pitchFamily="18" charset="0"/>
            </a:endParaRPr>
          </a:p>
          <a:p>
            <a:pPr marL="968375" lvl="1" indent="-457200">
              <a:buFontTx/>
              <a:buAutoNum type="alphaLcParenR"/>
              <a:tabLst>
                <a:tab pos="287338" algn="l"/>
              </a:tabLst>
              <a:defRPr/>
            </a:pPr>
            <a:endParaRPr lang="es-CO" sz="1600" dirty="0">
              <a:latin typeface="Georgia" pitchFamily="18" charset="0"/>
            </a:endParaRPr>
          </a:p>
          <a:p>
            <a:pPr marL="968375" lvl="1" indent="-457200">
              <a:buFontTx/>
              <a:buAutoNum type="alphaLcParenR"/>
              <a:tabLst>
                <a:tab pos="287338" algn="l"/>
              </a:tabLst>
              <a:defRPr/>
            </a:pPr>
            <a:r>
              <a:rPr lang="es-CO" sz="1600" dirty="0">
                <a:latin typeface="Georgia" pitchFamily="18" charset="0"/>
              </a:rPr>
              <a:t>Podría ser necesario expandir herramientas de </a:t>
            </a:r>
            <a:r>
              <a:rPr lang="es-CO" sz="1600" dirty="0" err="1">
                <a:latin typeface="Georgia" pitchFamily="18" charset="0"/>
              </a:rPr>
              <a:t>datamining</a:t>
            </a:r>
            <a:r>
              <a:rPr lang="es-CO" sz="1600" dirty="0">
                <a:latin typeface="Georgia" pitchFamily="18" charset="0"/>
              </a:rPr>
              <a:t> </a:t>
            </a:r>
            <a:r>
              <a:rPr lang="es-CO" sz="1600" dirty="0" smtClean="0">
                <a:latin typeface="Georgia" pitchFamily="18" charset="0"/>
              </a:rPr>
              <a:t>automático.</a:t>
            </a:r>
            <a:endParaRPr lang="es-CO" sz="1600" dirty="0">
              <a:latin typeface="Georgia" pitchFamily="18" charset="0"/>
            </a:endParaRPr>
          </a:p>
          <a:p>
            <a:pPr marL="968375" lvl="1" indent="-457200">
              <a:buFontTx/>
              <a:buAutoNum type="alphaLcParenR"/>
              <a:tabLst>
                <a:tab pos="287338" algn="l"/>
              </a:tabLst>
              <a:defRPr/>
            </a:pPr>
            <a:endParaRPr lang="es-CO" sz="1600" dirty="0">
              <a:latin typeface="Georgia" pitchFamily="18" charset="0"/>
            </a:endParaRPr>
          </a:p>
          <a:p>
            <a:pPr marL="968375" lvl="1" indent="-457200" algn="just">
              <a:buFontTx/>
              <a:buAutoNum type="alphaLcParenR"/>
              <a:tabLst>
                <a:tab pos="287338" algn="l"/>
              </a:tabLst>
              <a:defRPr/>
            </a:pPr>
            <a:r>
              <a:rPr lang="es-CO" sz="1600" dirty="0">
                <a:latin typeface="Georgia" pitchFamily="18" charset="0"/>
              </a:rPr>
              <a:t>Desarrollar herramientas que permitan analizar el impacto de IFRS en el performance de la Compañía, ya que esto será requerido por IFRS y Local GAAP </a:t>
            </a:r>
            <a:r>
              <a:rPr lang="es-CO" sz="1600" dirty="0" smtClean="0">
                <a:latin typeface="Georgia" pitchFamily="18" charset="0"/>
              </a:rPr>
              <a:t>.</a:t>
            </a:r>
            <a:endParaRPr lang="es-CO" sz="1600" dirty="0">
              <a:latin typeface="Georgia" pitchFamily="18" charset="0"/>
            </a:endParaRPr>
          </a:p>
        </p:txBody>
      </p:sp>
      <p:sp>
        <p:nvSpPr>
          <p:cNvPr id="9" name="Rectangle 8"/>
          <p:cNvSpPr/>
          <p:nvPr/>
        </p:nvSpPr>
        <p:spPr>
          <a:xfrm>
            <a:off x="251520" y="188640"/>
            <a:ext cx="8715406" cy="584775"/>
          </a:xfrm>
          <a:prstGeom prst="rect">
            <a:avLst/>
          </a:prstGeom>
        </p:spPr>
        <p:txBody>
          <a:bodyPr wrap="square">
            <a:spAutoFit/>
          </a:bodyPr>
          <a:lstStyle/>
          <a:p>
            <a:pPr algn="ctr"/>
            <a:r>
              <a:rPr lang="en-GB" sz="3200" b="1" dirty="0" err="1" smtClean="0">
                <a:latin typeface="+mj-lt"/>
                <a:ea typeface="+mj-ea"/>
                <a:cs typeface="+mj-cs"/>
              </a:rPr>
              <a:t>Posibles</a:t>
            </a:r>
            <a:r>
              <a:rPr lang="en-GB" sz="3200" b="1" dirty="0" smtClean="0">
                <a:latin typeface="+mj-lt"/>
                <a:ea typeface="+mj-ea"/>
                <a:cs typeface="+mj-cs"/>
              </a:rPr>
              <a:t> </a:t>
            </a:r>
            <a:r>
              <a:rPr lang="en-GB" sz="3200" b="1" dirty="0" err="1" smtClean="0">
                <a:latin typeface="+mj-lt"/>
                <a:ea typeface="+mj-ea"/>
                <a:cs typeface="+mj-cs"/>
              </a:rPr>
              <a:t>impactos</a:t>
            </a:r>
            <a:r>
              <a:rPr lang="en-GB" sz="3200" b="1" dirty="0" smtClean="0">
                <a:latin typeface="+mj-lt"/>
                <a:ea typeface="+mj-ea"/>
                <a:cs typeface="+mj-cs"/>
              </a:rPr>
              <a:t> en los </a:t>
            </a:r>
            <a:r>
              <a:rPr lang="en-GB" sz="3200" b="1" dirty="0" err="1" smtClean="0">
                <a:latin typeface="+mj-lt"/>
                <a:ea typeface="+mj-ea"/>
                <a:cs typeface="+mj-cs"/>
              </a:rPr>
              <a:t>sistemas</a:t>
            </a:r>
            <a:r>
              <a:rPr lang="en-GB" sz="3200" b="1" dirty="0" smtClean="0">
                <a:latin typeface="+mj-lt"/>
                <a:ea typeface="+mj-ea"/>
                <a:cs typeface="+mj-cs"/>
              </a:rPr>
              <a:t> de </a:t>
            </a:r>
            <a:r>
              <a:rPr lang="en-GB" sz="3200" b="1" dirty="0" err="1" smtClean="0">
                <a:latin typeface="+mj-lt"/>
                <a:ea typeface="+mj-ea"/>
                <a:cs typeface="+mj-cs"/>
              </a:rPr>
              <a:t>información</a:t>
            </a:r>
            <a:endParaRPr lang="en-US" sz="3200" b="1"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subTitle" idx="4294967295"/>
          </p:nvPr>
        </p:nvSpPr>
        <p:spPr>
          <a:xfrm>
            <a:off x="0" y="1905000"/>
            <a:ext cx="8077200" cy="1371600"/>
          </a:xfrm>
        </p:spPr>
        <p:txBody>
          <a:bodyPr/>
          <a:lstStyle/>
          <a:p>
            <a:pPr marL="285750" lvl="1" indent="-284163" defTabSz="912813">
              <a:lnSpc>
                <a:spcPct val="9000"/>
              </a:lnSpc>
              <a:spcBef>
                <a:spcPct val="0"/>
              </a:spcBef>
              <a:buFontTx/>
              <a:buNone/>
              <a:tabLst>
                <a:tab pos="850900" algn="l"/>
              </a:tabLst>
            </a:pPr>
            <a:endParaRPr lang="es-CO" sz="1600" b="1" dirty="0" smtClean="0"/>
          </a:p>
          <a:p>
            <a:pPr marL="285750" lvl="1" indent="-284163" defTabSz="912813">
              <a:lnSpc>
                <a:spcPct val="89000"/>
              </a:lnSpc>
              <a:spcBef>
                <a:spcPct val="0"/>
              </a:spcBef>
              <a:tabLst>
                <a:tab pos="850900" algn="l"/>
              </a:tabLst>
            </a:pPr>
            <a:endParaRPr lang="es-ES_tradnl" sz="1400" b="1" i="1" dirty="0" smtClean="0"/>
          </a:p>
        </p:txBody>
      </p:sp>
      <p:sp>
        <p:nvSpPr>
          <p:cNvPr id="622596" name="Text Box 4"/>
          <p:cNvSpPr txBox="1">
            <a:spLocks noChangeArrowheads="1"/>
          </p:cNvSpPr>
          <p:nvPr/>
        </p:nvSpPr>
        <p:spPr bwMode="auto">
          <a:xfrm>
            <a:off x="2209800" y="1447800"/>
            <a:ext cx="6934200" cy="1462088"/>
          </a:xfrm>
          <a:prstGeom prst="rect">
            <a:avLst/>
          </a:prstGeom>
          <a:noFill/>
          <a:ln w="9525">
            <a:noFill/>
            <a:miter lim="800000"/>
            <a:headEnd/>
            <a:tailEnd/>
          </a:ln>
          <a:effectLst/>
        </p:spPr>
        <p:txBody>
          <a:bodyPr>
            <a:spAutoFit/>
          </a:bodyPr>
          <a:lstStyle/>
          <a:p>
            <a:pPr>
              <a:buFontTx/>
              <a:buChar char="•"/>
              <a:defRPr/>
            </a:pPr>
            <a:endParaRPr lang="es-CO" sz="2400">
              <a:effectLst>
                <a:outerShdw blurRad="38100" dist="38100" dir="2700000" algn="tl">
                  <a:srgbClr val="000000"/>
                </a:outerShdw>
              </a:effectLst>
              <a:latin typeface="Arial" charset="0"/>
            </a:endParaRPr>
          </a:p>
          <a:p>
            <a:pPr>
              <a:buFontTx/>
              <a:buChar char="•"/>
              <a:defRPr/>
            </a:pPr>
            <a:endParaRPr lang="es-CO" sz="2400">
              <a:effectLst>
                <a:outerShdw blurRad="38100" dist="38100" dir="2700000" algn="tl">
                  <a:srgbClr val="000000"/>
                </a:outerShdw>
              </a:effectLst>
              <a:latin typeface="Arial" charset="0"/>
            </a:endParaRPr>
          </a:p>
          <a:p>
            <a:pPr>
              <a:buFontTx/>
              <a:buChar char="•"/>
              <a:defRPr/>
            </a:pPr>
            <a:endParaRPr lang="es-CO" sz="2400">
              <a:effectLst>
                <a:outerShdw blurRad="38100" dist="38100" dir="2700000" algn="tl">
                  <a:srgbClr val="000000"/>
                </a:outerShdw>
              </a:effectLst>
              <a:latin typeface="Arial" charset="0"/>
            </a:endParaRPr>
          </a:p>
          <a:p>
            <a:pPr>
              <a:buFontTx/>
              <a:buChar char="•"/>
              <a:defRPr/>
            </a:pPr>
            <a:endParaRPr lang="es-AR">
              <a:latin typeface="Arial" charset="0"/>
            </a:endParaRPr>
          </a:p>
        </p:txBody>
      </p:sp>
      <p:sp>
        <p:nvSpPr>
          <p:cNvPr id="622597" name="Text Box 5"/>
          <p:cNvSpPr txBox="1">
            <a:spLocks noChangeArrowheads="1"/>
          </p:cNvSpPr>
          <p:nvPr/>
        </p:nvSpPr>
        <p:spPr bwMode="auto">
          <a:xfrm>
            <a:off x="500063" y="1071563"/>
            <a:ext cx="8415337" cy="3785652"/>
          </a:xfrm>
          <a:prstGeom prst="rect">
            <a:avLst/>
          </a:prstGeom>
          <a:noFill/>
          <a:ln w="9525">
            <a:noFill/>
            <a:miter lim="800000"/>
            <a:headEnd/>
            <a:tailEnd/>
          </a:ln>
          <a:effectLst/>
        </p:spPr>
        <p:txBody>
          <a:bodyPr wrap="square">
            <a:spAutoFit/>
          </a:bodyPr>
          <a:lstStyle/>
          <a:p>
            <a:pPr marL="355600" indent="-301625">
              <a:tabLst>
                <a:tab pos="355600" algn="l"/>
              </a:tabLst>
              <a:defRPr/>
            </a:pPr>
            <a:endParaRPr lang="es-CO" sz="1600" b="1" dirty="0" smtClean="0">
              <a:latin typeface="+mj-lt"/>
            </a:endParaRPr>
          </a:p>
          <a:p>
            <a:pPr marL="355600" indent="-301625">
              <a:tabLst>
                <a:tab pos="355600" algn="l"/>
              </a:tabLst>
              <a:defRPr/>
            </a:pPr>
            <a:r>
              <a:rPr lang="es-CO" sz="1600" b="1" dirty="0" smtClean="0">
                <a:latin typeface="+mj-lt"/>
              </a:rPr>
              <a:t>2</a:t>
            </a:r>
            <a:r>
              <a:rPr lang="es-CO" sz="1600" b="1" dirty="0">
                <a:latin typeface="+mj-lt"/>
              </a:rPr>
              <a:t>.	</a:t>
            </a:r>
            <a:r>
              <a:rPr lang="es-CO" sz="1600" b="1" dirty="0" smtClean="0">
                <a:latin typeface="+mj-lt"/>
              </a:rPr>
              <a:t>Mayor </a:t>
            </a:r>
            <a:r>
              <a:rPr lang="es-CO" sz="1600" b="1" dirty="0">
                <a:latin typeface="+mj-lt"/>
              </a:rPr>
              <a:t>general</a:t>
            </a:r>
          </a:p>
          <a:p>
            <a:pPr marL="287338" indent="-233363">
              <a:buFontTx/>
              <a:buBlip>
                <a:blip r:embed="rId3"/>
              </a:buBlip>
              <a:tabLst>
                <a:tab pos="287338" algn="l"/>
              </a:tabLst>
              <a:defRPr/>
            </a:pPr>
            <a:endParaRPr lang="es-CO" sz="1600" dirty="0">
              <a:latin typeface="+mj-lt"/>
            </a:endParaRPr>
          </a:p>
          <a:p>
            <a:pPr marL="698500" lvl="1" indent="-304800">
              <a:buFontTx/>
              <a:buAutoNum type="alphaLcParenR"/>
              <a:defRPr/>
            </a:pPr>
            <a:r>
              <a:rPr lang="es-CO" sz="1600" dirty="0">
                <a:latin typeface="+mj-lt"/>
              </a:rPr>
              <a:t>Más de un mayor general puede ser considerado por el período de transición</a:t>
            </a:r>
          </a:p>
          <a:p>
            <a:pPr marL="698500" lvl="1" indent="-304800">
              <a:buFontTx/>
              <a:buAutoNum type="alphaLcParenR"/>
              <a:defRPr/>
            </a:pPr>
            <a:endParaRPr lang="es-CO" sz="1600" dirty="0">
              <a:latin typeface="+mj-lt"/>
            </a:endParaRPr>
          </a:p>
          <a:p>
            <a:pPr marL="698500" lvl="1" indent="-304800">
              <a:buFontTx/>
              <a:buAutoNum type="alphaLcParenR"/>
              <a:defRPr/>
            </a:pPr>
            <a:r>
              <a:rPr lang="es-CO" sz="1600" dirty="0">
                <a:latin typeface="+mj-lt"/>
              </a:rPr>
              <a:t>Nuevo plan único de cuentas para satisfacer requerimientos contables específicos</a:t>
            </a:r>
          </a:p>
          <a:p>
            <a:pPr marL="698500" lvl="1" indent="-304800">
              <a:buFontTx/>
              <a:buAutoNum type="alphaLcParenR"/>
              <a:defRPr/>
            </a:pPr>
            <a:endParaRPr lang="es-CO" sz="1600" dirty="0">
              <a:latin typeface="+mj-lt"/>
            </a:endParaRPr>
          </a:p>
          <a:p>
            <a:pPr marL="698500" lvl="1" indent="-304800">
              <a:buFontTx/>
              <a:buAutoNum type="alphaLcParenR"/>
              <a:defRPr/>
            </a:pPr>
            <a:r>
              <a:rPr lang="es-CO" sz="1600" dirty="0">
                <a:latin typeface="+mj-lt"/>
              </a:rPr>
              <a:t>Conformación de ajustes manuales</a:t>
            </a:r>
          </a:p>
          <a:p>
            <a:pPr marL="698500" lvl="1" indent="-304800">
              <a:buFontTx/>
              <a:buAutoNum type="alphaLcParenR"/>
              <a:defRPr/>
            </a:pPr>
            <a:endParaRPr lang="es-CO" sz="1600" dirty="0">
              <a:latin typeface="+mj-lt"/>
            </a:endParaRPr>
          </a:p>
          <a:p>
            <a:pPr marL="698500" lvl="1" indent="-304800">
              <a:buFontTx/>
              <a:buAutoNum type="alphaLcParenR"/>
              <a:defRPr/>
            </a:pPr>
            <a:r>
              <a:rPr lang="es-CO" sz="1600" dirty="0">
                <a:latin typeface="+mj-lt"/>
              </a:rPr>
              <a:t>Escenarios de conversión</a:t>
            </a:r>
          </a:p>
          <a:p>
            <a:pPr marL="511175" indent="-457200">
              <a:buFont typeface="Arial" pitchFamily="34" charset="0"/>
              <a:buChar char="•"/>
              <a:tabLst>
                <a:tab pos="287338" algn="l"/>
              </a:tabLst>
              <a:defRPr/>
            </a:pPr>
            <a:endParaRPr lang="es-CO" sz="1600" dirty="0">
              <a:latin typeface="+mj-lt"/>
            </a:endParaRPr>
          </a:p>
          <a:p>
            <a:pPr marL="990600" lvl="2" indent="-279400">
              <a:buFont typeface="Arial" pitchFamily="34" charset="0"/>
              <a:buChar char="•"/>
              <a:tabLst>
                <a:tab pos="287338" algn="l"/>
              </a:tabLst>
              <a:defRPr/>
            </a:pPr>
            <a:r>
              <a:rPr lang="es-CO" sz="1600" dirty="0">
                <a:latin typeface="+mj-lt"/>
              </a:rPr>
              <a:t>Conversión del </a:t>
            </a:r>
            <a:r>
              <a:rPr lang="es-CO" sz="1600" dirty="0" smtClean="0">
                <a:latin typeface="+mj-lt"/>
              </a:rPr>
              <a:t>Mayor General vía conciliación.</a:t>
            </a:r>
            <a:endParaRPr lang="es-CO" sz="1600" dirty="0">
              <a:latin typeface="+mj-lt"/>
            </a:endParaRPr>
          </a:p>
          <a:p>
            <a:pPr marL="990600" lvl="2" indent="-279400">
              <a:buFont typeface="Arial" pitchFamily="34" charset="0"/>
              <a:buChar char="•"/>
              <a:tabLst>
                <a:tab pos="287338" algn="l"/>
              </a:tabLst>
              <a:defRPr/>
            </a:pPr>
            <a:endParaRPr lang="es-CO" sz="1600" dirty="0">
              <a:latin typeface="+mj-lt"/>
            </a:endParaRPr>
          </a:p>
          <a:p>
            <a:pPr marL="990600" lvl="2" indent="-279400">
              <a:buFont typeface="Arial" pitchFamily="34" charset="0"/>
              <a:buChar char="•"/>
              <a:tabLst>
                <a:tab pos="287338" algn="l"/>
              </a:tabLst>
              <a:defRPr/>
            </a:pPr>
            <a:r>
              <a:rPr lang="es-CO" sz="1600" dirty="0">
                <a:latin typeface="+mj-lt"/>
              </a:rPr>
              <a:t>Conversión del </a:t>
            </a:r>
            <a:r>
              <a:rPr lang="es-CO" sz="1600" dirty="0" smtClean="0">
                <a:latin typeface="+mj-lt"/>
              </a:rPr>
              <a:t>Mayor General a nivel transaccional (paralelo full). Varios libros con principios contables diferentes (IFRS y 2649 por ejemplo) </a:t>
            </a:r>
            <a:endParaRPr lang="es-CO" sz="1600" dirty="0">
              <a:latin typeface="+mj-lt"/>
            </a:endParaRPr>
          </a:p>
        </p:txBody>
      </p:sp>
      <p:sp>
        <p:nvSpPr>
          <p:cNvPr id="9" name="Rectangle 8"/>
          <p:cNvSpPr/>
          <p:nvPr/>
        </p:nvSpPr>
        <p:spPr>
          <a:xfrm>
            <a:off x="251520" y="188640"/>
            <a:ext cx="8463886" cy="584775"/>
          </a:xfrm>
          <a:prstGeom prst="rect">
            <a:avLst/>
          </a:prstGeom>
        </p:spPr>
        <p:txBody>
          <a:bodyPr wrap="square">
            <a:spAutoFit/>
          </a:bodyPr>
          <a:lstStyle/>
          <a:p>
            <a:r>
              <a:rPr lang="en-GB" sz="3200" b="1" dirty="0" err="1" smtClean="0">
                <a:latin typeface="+mj-lt"/>
                <a:ea typeface="+mj-ea"/>
                <a:cs typeface="+mj-cs"/>
              </a:rPr>
              <a:t>Posibles</a:t>
            </a:r>
            <a:r>
              <a:rPr lang="en-GB" sz="3200" b="1" dirty="0" smtClean="0">
                <a:latin typeface="+mj-lt"/>
                <a:ea typeface="+mj-ea"/>
                <a:cs typeface="+mj-cs"/>
              </a:rPr>
              <a:t> </a:t>
            </a:r>
            <a:r>
              <a:rPr lang="en-GB" sz="3200" b="1" dirty="0" err="1" smtClean="0">
                <a:latin typeface="+mj-lt"/>
                <a:ea typeface="+mj-ea"/>
                <a:cs typeface="+mj-cs"/>
              </a:rPr>
              <a:t>impactos</a:t>
            </a:r>
            <a:r>
              <a:rPr lang="en-GB" sz="3200" b="1" dirty="0" smtClean="0">
                <a:latin typeface="+mj-lt"/>
                <a:ea typeface="+mj-ea"/>
                <a:cs typeface="+mj-cs"/>
              </a:rPr>
              <a:t> en los </a:t>
            </a:r>
            <a:r>
              <a:rPr lang="en-GB" sz="3200" b="1" dirty="0" err="1" smtClean="0">
                <a:latin typeface="+mj-lt"/>
                <a:ea typeface="+mj-ea"/>
                <a:cs typeface="+mj-cs"/>
              </a:rPr>
              <a:t>sistemas</a:t>
            </a:r>
            <a:r>
              <a:rPr lang="en-GB" sz="3200" b="1" dirty="0" smtClean="0">
                <a:latin typeface="+mj-lt"/>
                <a:ea typeface="+mj-ea"/>
                <a:cs typeface="+mj-cs"/>
              </a:rPr>
              <a:t> de </a:t>
            </a:r>
            <a:r>
              <a:rPr lang="en-GB" sz="3200" b="1" dirty="0" err="1" smtClean="0">
                <a:latin typeface="+mj-lt"/>
                <a:ea typeface="+mj-ea"/>
                <a:cs typeface="+mj-cs"/>
              </a:rPr>
              <a:t>información</a:t>
            </a:r>
            <a:endParaRPr lang="en-US" sz="3200" b="1"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478338" y="2439988"/>
            <a:ext cx="184150" cy="1281112"/>
          </a:xfrm>
          <a:prstGeom prst="rect">
            <a:avLst/>
          </a:prstGeom>
          <a:noFill/>
          <a:ln w="9525">
            <a:noFill/>
            <a:miter lim="800000"/>
            <a:headEnd/>
            <a:tailEnd/>
          </a:ln>
        </p:spPr>
        <p:txBody>
          <a:bodyPr wrap="none">
            <a:spAutoFit/>
          </a:bodyPr>
          <a:lstStyle/>
          <a:p>
            <a:pPr algn="ctr" eaLnBrk="0" hangingPunct="0"/>
            <a:endParaRPr lang="en-GB" altLang="en-GB" sz="7800">
              <a:latin typeface="Times New Roman" pitchFamily="18" charset="0"/>
            </a:endParaRPr>
          </a:p>
        </p:txBody>
      </p:sp>
      <p:sp>
        <p:nvSpPr>
          <p:cNvPr id="8" name="Title 7"/>
          <p:cNvSpPr>
            <a:spLocks noGrp="1"/>
          </p:cNvSpPr>
          <p:nvPr>
            <p:ph type="title"/>
          </p:nvPr>
        </p:nvSpPr>
        <p:spPr>
          <a:xfrm>
            <a:off x="467544" y="260648"/>
            <a:ext cx="8077200" cy="914400"/>
          </a:xfrm>
        </p:spPr>
        <p:txBody>
          <a:bodyPr/>
          <a:lstStyle/>
          <a:p>
            <a:r>
              <a:rPr lang="es-CO" sz="3200" b="1" dirty="0" smtClean="0"/>
              <a:t>Guía de consulta recomendada</a:t>
            </a:r>
          </a:p>
        </p:txBody>
      </p:sp>
      <p:sp>
        <p:nvSpPr>
          <p:cNvPr id="1138691" name="Rectangle 3"/>
          <p:cNvSpPr>
            <a:spLocks noGrp="1" noChangeArrowheads="1"/>
          </p:cNvSpPr>
          <p:nvPr>
            <p:ph type="subTitle" idx="4294967295"/>
          </p:nvPr>
        </p:nvSpPr>
        <p:spPr>
          <a:xfrm>
            <a:off x="502617" y="1204954"/>
            <a:ext cx="7597775" cy="5024437"/>
          </a:xfrm>
        </p:spPr>
        <p:txBody>
          <a:bodyPr/>
          <a:lstStyle/>
          <a:p>
            <a:pPr marL="177800" indent="-177800" defTabSz="912813">
              <a:buFont typeface="Arial" pitchFamily="34" charset="0"/>
              <a:buChar char="•"/>
              <a:defRPr/>
            </a:pPr>
            <a:endParaRPr lang="es-CO" sz="2000" dirty="0" smtClean="0">
              <a:effectLst>
                <a:outerShdw blurRad="38100" dist="38100" dir="2700000" algn="tl">
                  <a:srgbClr val="C0C0C0"/>
                </a:outerShdw>
              </a:effectLst>
              <a:latin typeface="Georgia" pitchFamily="18" charset="0"/>
            </a:endParaRPr>
          </a:p>
          <a:p>
            <a:pPr marL="177800" indent="-177800" defTabSz="912813">
              <a:buFont typeface="Arial" pitchFamily="34" charset="0"/>
              <a:buChar char="•"/>
              <a:defRPr/>
            </a:pPr>
            <a:endParaRPr lang="es-CO" sz="2000" b="1" dirty="0" smtClean="0">
              <a:effectLst>
                <a:outerShdw blurRad="38100" dist="38100" dir="2700000" algn="tl">
                  <a:srgbClr val="C0C0C0"/>
                </a:outerShdw>
              </a:effectLst>
              <a:latin typeface="Georgia" pitchFamily="18" charset="0"/>
            </a:endParaRPr>
          </a:p>
          <a:p>
            <a:pPr marL="177800" indent="-177800" defTabSz="912813">
              <a:buFont typeface="Arial" pitchFamily="34" charset="0"/>
              <a:buChar char="•"/>
              <a:defRPr/>
            </a:pPr>
            <a:r>
              <a:rPr lang="es-CO" sz="2000" b="1" dirty="0" smtClean="0">
                <a:effectLst>
                  <a:outerShdw blurRad="38100" dist="38100" dir="2700000" algn="tl">
                    <a:srgbClr val="C0C0C0"/>
                  </a:outerShdw>
                </a:effectLst>
                <a:latin typeface="Georgia" pitchFamily="18" charset="0"/>
              </a:rPr>
              <a:t>www.iasb.gov</a:t>
            </a:r>
          </a:p>
          <a:p>
            <a:pPr marL="177800" indent="-177800" defTabSz="912813">
              <a:buFont typeface="Arial" pitchFamily="34" charset="0"/>
              <a:buChar char="•"/>
              <a:defRPr/>
            </a:pPr>
            <a:endParaRPr lang="es-CO" sz="2000" b="1" dirty="0" smtClean="0">
              <a:effectLst>
                <a:outerShdw blurRad="38100" dist="38100" dir="2700000" algn="tl">
                  <a:srgbClr val="C0C0C0"/>
                </a:outerShdw>
              </a:effectLst>
              <a:latin typeface="Georgia" pitchFamily="18" charset="0"/>
            </a:endParaRPr>
          </a:p>
          <a:p>
            <a:pPr marL="177800" indent="-177800" defTabSz="912813">
              <a:buFont typeface="Arial" pitchFamily="34" charset="0"/>
              <a:buChar char="•"/>
              <a:defRPr/>
            </a:pPr>
            <a:r>
              <a:rPr lang="es-CO" sz="2000" b="1" dirty="0" smtClean="0">
                <a:effectLst>
                  <a:outerShdw blurRad="38100" dist="38100" dir="2700000" algn="tl">
                    <a:srgbClr val="C0C0C0"/>
                  </a:outerShdw>
                </a:effectLst>
                <a:latin typeface="Georgia" pitchFamily="18" charset="0"/>
              </a:rPr>
              <a:t>Libro IFRS 2011 del IASB</a:t>
            </a:r>
          </a:p>
          <a:p>
            <a:pPr marL="177800" indent="-177800" defTabSz="912813">
              <a:buFont typeface="Arial" pitchFamily="34" charset="0"/>
              <a:buChar char="•"/>
              <a:defRPr/>
            </a:pPr>
            <a:endParaRPr lang="es-CO" b="1" dirty="0" smtClean="0">
              <a:effectLst>
                <a:outerShdw blurRad="38100" dist="38100" dir="2700000" algn="tl">
                  <a:srgbClr val="C0C0C0"/>
                </a:outerShdw>
              </a:effectLst>
            </a:endParaRPr>
          </a:p>
          <a:p>
            <a:pPr marL="177800" indent="-177800" defTabSz="912813">
              <a:buFont typeface="Arial" pitchFamily="34" charset="0"/>
              <a:buChar char="•"/>
              <a:defRPr/>
            </a:pPr>
            <a:r>
              <a:rPr lang="es-CO" b="1" dirty="0" smtClean="0">
                <a:effectLst>
                  <a:outerShdw blurRad="38100" dist="38100" dir="2700000" algn="tl">
                    <a:srgbClr val="C0C0C0"/>
                  </a:outerShdw>
                </a:effectLst>
              </a:rPr>
              <a:t>www.pwc-ngs.com</a:t>
            </a:r>
            <a:r>
              <a:rPr lang="es-CO" sz="2000" b="1" dirty="0" smtClean="0">
                <a:effectLst>
                  <a:outerShdw blurRad="38100" dist="38100" dir="2700000" algn="tl">
                    <a:srgbClr val="C0C0C0"/>
                  </a:outerShdw>
                </a:effectLst>
                <a:latin typeface="Georgia" pitchFamily="18" charset="0"/>
              </a:rPr>
              <a:t> </a:t>
            </a:r>
          </a:p>
          <a:p>
            <a:pPr marL="177800" indent="-177800" defTabSz="912813">
              <a:buFont typeface="Arial" pitchFamily="34" charset="0"/>
              <a:buChar char="•"/>
              <a:defRPr/>
            </a:pPr>
            <a:endParaRPr lang="es-CO" dirty="0" smtClean="0">
              <a:effectLst>
                <a:outerShdw blurRad="38100" dist="38100" dir="2700000" algn="tl">
                  <a:srgbClr val="C0C0C0"/>
                </a:outerShdw>
              </a:effectLst>
            </a:endParaRPr>
          </a:p>
          <a:p>
            <a:pPr marL="177800" indent="-177800" defTabSz="912813">
              <a:buFont typeface="Arial" pitchFamily="34" charset="0"/>
              <a:buChar char="•"/>
              <a:defRPr/>
            </a:pPr>
            <a:endParaRPr lang="en-GB" altLang="en-GB" sz="2000" b="1" dirty="0">
              <a:latin typeface="Georgia" pitchFamily="18" charset="0"/>
            </a:endParaRPr>
          </a:p>
        </p:txBody>
      </p:sp>
      <p:sp>
        <p:nvSpPr>
          <p:cNvPr id="83972" name="Text Box 4"/>
          <p:cNvSpPr txBox="1">
            <a:spLocks noChangeArrowheads="1"/>
          </p:cNvSpPr>
          <p:nvPr/>
        </p:nvSpPr>
        <p:spPr bwMode="auto">
          <a:xfrm>
            <a:off x="1371600" y="457200"/>
            <a:ext cx="4953000" cy="366713"/>
          </a:xfrm>
          <a:prstGeom prst="rect">
            <a:avLst/>
          </a:prstGeom>
          <a:noFill/>
          <a:ln w="9525">
            <a:noFill/>
            <a:miter lim="800000"/>
            <a:headEnd/>
            <a:tailEnd/>
          </a:ln>
        </p:spPr>
        <p:txBody>
          <a:bodyPr>
            <a:spAutoFit/>
          </a:bodyPr>
          <a:lstStyle/>
          <a:p>
            <a:endParaRPr lang="es-AR"/>
          </a:p>
        </p:txBody>
      </p:sp>
      <p:sp>
        <p:nvSpPr>
          <p:cNvPr id="83973" name="Text Box 5"/>
          <p:cNvSpPr txBox="1">
            <a:spLocks noChangeArrowheads="1"/>
          </p:cNvSpPr>
          <p:nvPr/>
        </p:nvSpPr>
        <p:spPr bwMode="auto">
          <a:xfrm>
            <a:off x="3336925" y="1631950"/>
            <a:ext cx="184150" cy="366713"/>
          </a:xfrm>
          <a:prstGeom prst="rect">
            <a:avLst/>
          </a:prstGeom>
          <a:noFill/>
          <a:ln w="9525">
            <a:noFill/>
            <a:miter lim="800000"/>
            <a:headEnd/>
            <a:tailEnd/>
          </a:ln>
        </p:spPr>
        <p:txBody>
          <a:bodyPr wrap="none">
            <a:spAutoFit/>
          </a:bodyPr>
          <a:lstStyle/>
          <a:p>
            <a:endParaRPr lang="es-AR">
              <a:latin typeface="Verdan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4788024" y="404664"/>
            <a:ext cx="3714776" cy="4814902"/>
          </a:xfrm>
        </p:spPr>
        <p:txBody>
          <a:bodyPr lIns="0" tIns="0" rIns="0" bIns="0"/>
          <a:lstStyle/>
          <a:p>
            <a:pPr marL="0" lvl="1" indent="0" defTabSz="695325">
              <a:spcBef>
                <a:spcPct val="0"/>
              </a:spcBef>
              <a:spcAft>
                <a:spcPts val="300"/>
              </a:spcAft>
              <a:buNone/>
            </a:pPr>
            <a:endParaRPr lang="es-ES_tradnl" sz="1300" b="1" dirty="0" smtClean="0"/>
          </a:p>
          <a:p>
            <a:pPr marL="0" lvl="1" indent="0" defTabSz="695325">
              <a:spcBef>
                <a:spcPct val="0"/>
              </a:spcBef>
              <a:spcAft>
                <a:spcPts val="300"/>
              </a:spcAft>
              <a:buNone/>
            </a:pPr>
            <a:r>
              <a:rPr lang="es-ES_tradnl" sz="1300" b="1" dirty="0" smtClean="0"/>
              <a:t>IAS C </a:t>
            </a:r>
            <a:r>
              <a:rPr lang="es-ES_tradnl" sz="1300" b="1" dirty="0" err="1" smtClean="0"/>
              <a:t>Foundation</a:t>
            </a:r>
            <a:endParaRPr lang="es-ES_tradnl" sz="1300" b="1" dirty="0" smtClean="0"/>
          </a:p>
          <a:p>
            <a:pPr marL="0" lvl="1" indent="0" defTabSz="695325">
              <a:spcBef>
                <a:spcPct val="0"/>
              </a:spcBef>
              <a:spcAft>
                <a:spcPts val="300"/>
              </a:spcAft>
              <a:buNone/>
            </a:pPr>
            <a:r>
              <a:rPr lang="es-ES_tradnl" sz="1300" dirty="0" smtClean="0"/>
              <a:t>International </a:t>
            </a:r>
            <a:r>
              <a:rPr lang="es-ES_tradnl" sz="1300" dirty="0" err="1" smtClean="0"/>
              <a:t>Accounting</a:t>
            </a:r>
            <a:r>
              <a:rPr lang="es-ES_tradnl" sz="1300" dirty="0" smtClean="0"/>
              <a:t> Standard </a:t>
            </a:r>
            <a:r>
              <a:rPr lang="es-ES_tradnl" sz="1300" dirty="0" err="1" smtClean="0"/>
              <a:t>Comittee</a:t>
            </a:r>
            <a:r>
              <a:rPr lang="es-ES_tradnl" sz="1300" dirty="0" smtClean="0"/>
              <a:t> (febrero 2001)</a:t>
            </a:r>
          </a:p>
          <a:p>
            <a:pPr marL="0" lvl="1" indent="0" defTabSz="695325">
              <a:spcBef>
                <a:spcPct val="0"/>
              </a:spcBef>
              <a:spcAft>
                <a:spcPts val="300"/>
              </a:spcAft>
              <a:buNone/>
            </a:pPr>
            <a:endParaRPr lang="es-CO" sz="1300" dirty="0" smtClean="0"/>
          </a:p>
          <a:p>
            <a:pPr marL="0" lvl="1" indent="0" defTabSz="695325">
              <a:spcBef>
                <a:spcPct val="0"/>
              </a:spcBef>
              <a:spcAft>
                <a:spcPts val="300"/>
              </a:spcAft>
              <a:buNone/>
            </a:pPr>
            <a:r>
              <a:rPr lang="es-ES_tradnl" sz="1300" b="1" dirty="0" smtClean="0"/>
              <a:t>USGAAP = PCGA Estados Unidos</a:t>
            </a:r>
          </a:p>
          <a:p>
            <a:pPr marL="0" lvl="1" indent="0" defTabSz="695325">
              <a:spcBef>
                <a:spcPct val="0"/>
              </a:spcBef>
              <a:spcAft>
                <a:spcPts val="300"/>
              </a:spcAft>
              <a:buFontTx/>
              <a:buNone/>
            </a:pPr>
            <a:r>
              <a:rPr lang="es-ES_tradnl" sz="1300" dirty="0" smtClean="0"/>
              <a:t>US General </a:t>
            </a:r>
            <a:r>
              <a:rPr lang="es-ES_tradnl" sz="1300" dirty="0" err="1" smtClean="0"/>
              <a:t>Accounting</a:t>
            </a:r>
            <a:r>
              <a:rPr lang="es-ES_tradnl" sz="1300" dirty="0" smtClean="0"/>
              <a:t> </a:t>
            </a:r>
            <a:r>
              <a:rPr lang="es-ES_tradnl" sz="1300" dirty="0" err="1" smtClean="0"/>
              <a:t>Accepted</a:t>
            </a:r>
            <a:r>
              <a:rPr lang="es-ES_tradnl" sz="1300" dirty="0" smtClean="0"/>
              <a:t> </a:t>
            </a:r>
            <a:r>
              <a:rPr lang="es-ES_tradnl" sz="1300" dirty="0" err="1" smtClean="0"/>
              <a:t>Principles</a:t>
            </a:r>
            <a:endParaRPr lang="es-ES_tradnl" sz="1300" dirty="0" smtClean="0"/>
          </a:p>
          <a:p>
            <a:pPr marL="0" lvl="1" indent="0" defTabSz="695325">
              <a:spcBef>
                <a:spcPct val="0"/>
              </a:spcBef>
              <a:spcAft>
                <a:spcPts val="300"/>
              </a:spcAft>
              <a:buNone/>
            </a:pPr>
            <a:endParaRPr lang="en-US" sz="1300" dirty="0" smtClean="0"/>
          </a:p>
          <a:p>
            <a:pPr marL="0" lvl="1" indent="0" defTabSz="695325">
              <a:spcBef>
                <a:spcPct val="0"/>
              </a:spcBef>
              <a:spcAft>
                <a:spcPts val="300"/>
              </a:spcAft>
              <a:buNone/>
            </a:pPr>
            <a:r>
              <a:rPr lang="en-US" sz="1300" b="1" dirty="0" smtClean="0"/>
              <a:t>FASB</a:t>
            </a:r>
          </a:p>
          <a:p>
            <a:pPr marL="0" lvl="1" indent="0" defTabSz="695325">
              <a:spcBef>
                <a:spcPct val="0"/>
              </a:spcBef>
              <a:spcAft>
                <a:spcPts val="300"/>
              </a:spcAft>
              <a:buNone/>
            </a:pPr>
            <a:r>
              <a:rPr lang="en-US" sz="1300" dirty="0" smtClean="0"/>
              <a:t>Financial Accounting Standards Board </a:t>
            </a:r>
          </a:p>
          <a:p>
            <a:pPr marL="0" lvl="1" indent="0" defTabSz="695325">
              <a:spcBef>
                <a:spcPct val="0"/>
              </a:spcBef>
              <a:spcAft>
                <a:spcPts val="300"/>
              </a:spcAft>
              <a:buNone/>
            </a:pPr>
            <a:endParaRPr lang="es-ES_tradnl" sz="1300" dirty="0" smtClean="0"/>
          </a:p>
          <a:p>
            <a:pPr marL="0" lvl="1" indent="0" defTabSz="695325">
              <a:spcBef>
                <a:spcPct val="0"/>
              </a:spcBef>
              <a:spcAft>
                <a:spcPts val="300"/>
              </a:spcAft>
              <a:buFontTx/>
              <a:buNone/>
            </a:pPr>
            <a:r>
              <a:rPr lang="es-ES_tradnl" sz="1300" b="1" dirty="0" smtClean="0"/>
              <a:t>ED </a:t>
            </a:r>
          </a:p>
          <a:p>
            <a:pPr marL="0" lvl="1" indent="0" defTabSz="695325">
              <a:spcBef>
                <a:spcPct val="0"/>
              </a:spcBef>
              <a:spcAft>
                <a:spcPts val="300"/>
              </a:spcAft>
              <a:buFontTx/>
              <a:buNone/>
            </a:pPr>
            <a:r>
              <a:rPr lang="es-ES_tradnl" sz="1300" dirty="0" err="1" smtClean="0"/>
              <a:t>Exposure</a:t>
            </a:r>
            <a:r>
              <a:rPr lang="es-ES_tradnl" sz="1300" dirty="0" smtClean="0"/>
              <a:t> </a:t>
            </a:r>
            <a:r>
              <a:rPr lang="es-ES_tradnl" sz="1300" dirty="0" err="1" smtClean="0"/>
              <a:t>Draft</a:t>
            </a:r>
            <a:endParaRPr lang="es-ES_tradnl" sz="1300" dirty="0" smtClean="0"/>
          </a:p>
          <a:p>
            <a:pPr marL="0" lvl="1" indent="0" defTabSz="695325">
              <a:spcBef>
                <a:spcPct val="0"/>
              </a:spcBef>
              <a:spcAft>
                <a:spcPts val="300"/>
              </a:spcAft>
              <a:buFontTx/>
              <a:buNone/>
            </a:pPr>
            <a:endParaRPr lang="es-ES_tradnl" sz="1300" b="1" dirty="0" smtClean="0"/>
          </a:p>
          <a:p>
            <a:pPr marL="0" lvl="1" indent="0" defTabSz="695325">
              <a:spcBef>
                <a:spcPct val="0"/>
              </a:spcBef>
              <a:spcAft>
                <a:spcPts val="300"/>
              </a:spcAft>
              <a:buNone/>
            </a:pPr>
            <a:r>
              <a:rPr lang="es-ES_tradnl" sz="1300" b="1" dirty="0" smtClean="0"/>
              <a:t>ISA = NIA</a:t>
            </a:r>
          </a:p>
          <a:p>
            <a:pPr marL="0" lvl="1" indent="0" defTabSz="695325">
              <a:spcBef>
                <a:spcPct val="0"/>
              </a:spcBef>
              <a:spcAft>
                <a:spcPts val="300"/>
              </a:spcAft>
              <a:buFontTx/>
              <a:buNone/>
            </a:pPr>
            <a:r>
              <a:rPr lang="es-ES_tradnl" sz="1300" dirty="0" smtClean="0"/>
              <a:t>International </a:t>
            </a:r>
            <a:r>
              <a:rPr lang="es-ES_tradnl" sz="1300" dirty="0" err="1" smtClean="0"/>
              <a:t>Standards</a:t>
            </a:r>
            <a:r>
              <a:rPr lang="es-ES_tradnl" sz="1300" dirty="0" smtClean="0"/>
              <a:t> of </a:t>
            </a:r>
            <a:r>
              <a:rPr lang="es-ES_tradnl" sz="1300" dirty="0" err="1" smtClean="0"/>
              <a:t>Auditing</a:t>
            </a:r>
            <a:endParaRPr lang="es-ES_tradnl" sz="1300" dirty="0" smtClean="0"/>
          </a:p>
          <a:p>
            <a:pPr marL="0" lvl="1" indent="0" defTabSz="695325">
              <a:spcBef>
                <a:spcPct val="0"/>
              </a:spcBef>
              <a:spcAft>
                <a:spcPts val="300"/>
              </a:spcAft>
              <a:buFontTx/>
              <a:buNone/>
            </a:pPr>
            <a:r>
              <a:rPr lang="es-ES_tradnl" sz="1300" dirty="0" smtClean="0"/>
              <a:t>Normas Internacionales de Auditoría</a:t>
            </a:r>
          </a:p>
          <a:p>
            <a:pPr marL="0" lvl="1" indent="0" defTabSz="695325">
              <a:spcBef>
                <a:spcPct val="0"/>
              </a:spcBef>
              <a:spcAft>
                <a:spcPts val="300"/>
              </a:spcAft>
              <a:buFontTx/>
              <a:buNone/>
            </a:pPr>
            <a:endParaRPr lang="es-ES_tradnl" sz="1300" dirty="0" smtClean="0"/>
          </a:p>
          <a:p>
            <a:pPr marL="0" lvl="1" indent="0" defTabSz="695325">
              <a:spcBef>
                <a:spcPct val="0"/>
              </a:spcBef>
              <a:spcAft>
                <a:spcPts val="300"/>
              </a:spcAft>
              <a:buFontTx/>
              <a:buNone/>
            </a:pPr>
            <a:r>
              <a:rPr lang="es-ES_tradnl" sz="1300" b="1" dirty="0" smtClean="0"/>
              <a:t>XBRL</a:t>
            </a:r>
          </a:p>
          <a:p>
            <a:pPr marL="0" lvl="1" indent="0" defTabSz="695325">
              <a:spcBef>
                <a:spcPct val="0"/>
              </a:spcBef>
              <a:spcAft>
                <a:spcPts val="300"/>
              </a:spcAft>
              <a:buFontTx/>
              <a:buNone/>
            </a:pPr>
            <a:r>
              <a:rPr lang="es-ES_tradnl" sz="1300" dirty="0" err="1" smtClean="0"/>
              <a:t>Xtensible</a:t>
            </a:r>
            <a:r>
              <a:rPr lang="es-ES_tradnl" sz="1300" dirty="0" smtClean="0"/>
              <a:t> Business </a:t>
            </a:r>
            <a:r>
              <a:rPr lang="es-ES_tradnl" sz="1300" dirty="0" err="1" smtClean="0"/>
              <a:t>Reporting</a:t>
            </a:r>
            <a:r>
              <a:rPr lang="es-ES_tradnl" sz="1300" dirty="0" smtClean="0"/>
              <a:t> </a:t>
            </a:r>
            <a:r>
              <a:rPr lang="es-ES_tradnl" sz="1300" dirty="0" err="1" smtClean="0"/>
              <a:t>Lenguage</a:t>
            </a:r>
            <a:r>
              <a:rPr lang="es-ES_tradnl" sz="1300" dirty="0" smtClean="0"/>
              <a:t> </a:t>
            </a:r>
          </a:p>
        </p:txBody>
      </p:sp>
      <p:pic>
        <p:nvPicPr>
          <p:cNvPr id="5" name="Picture 4" descr="42-15332001.jpg"/>
          <p:cNvPicPr>
            <a:picLocks noChangeAspect="1"/>
          </p:cNvPicPr>
          <p:nvPr/>
        </p:nvPicPr>
        <p:blipFill>
          <a:blip r:embed="rId3" cstate="print"/>
          <a:stretch>
            <a:fillRect/>
          </a:stretch>
        </p:blipFill>
        <p:spPr>
          <a:xfrm>
            <a:off x="395536" y="1484784"/>
            <a:ext cx="3424266" cy="3195286"/>
          </a:xfrm>
          <a:prstGeom prst="rect">
            <a:avLst/>
          </a:prstGeom>
        </p:spPr>
      </p:pic>
      <p:sp>
        <p:nvSpPr>
          <p:cNvPr id="9" name="Rectangle 2"/>
          <p:cNvSpPr>
            <a:spLocks noGrp="1" noChangeArrowheads="1"/>
          </p:cNvSpPr>
          <p:nvPr>
            <p:ph type="title"/>
          </p:nvPr>
        </p:nvSpPr>
        <p:spPr>
          <a:xfrm>
            <a:off x="395536" y="332656"/>
            <a:ext cx="4608512" cy="585418"/>
          </a:xfrm>
        </p:spPr>
        <p:txBody>
          <a:bodyPr wrap="square" lIns="92075" tIns="46038" rIns="92075" bIns="46038">
            <a:spAutoFit/>
          </a:bodyPr>
          <a:lstStyle/>
          <a:p>
            <a:pPr marL="463550" indent="-463550"/>
            <a:r>
              <a:rPr lang="es-CO" sz="3200" b="1" dirty="0" smtClean="0"/>
              <a:t>Terminología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4 Grupo"/>
          <p:cNvGrpSpPr/>
          <p:nvPr/>
        </p:nvGrpSpPr>
        <p:grpSpPr>
          <a:xfrm>
            <a:off x="323528" y="836712"/>
            <a:ext cx="8172400" cy="3735035"/>
            <a:chOff x="435545" y="881336"/>
            <a:chExt cx="8780463" cy="4383107"/>
          </a:xfrm>
        </p:grpSpPr>
        <p:sp>
          <p:nvSpPr>
            <p:cNvPr id="35844" name="Line 2"/>
            <p:cNvSpPr>
              <a:spLocks noChangeShapeType="1"/>
            </p:cNvSpPr>
            <p:nvPr/>
          </p:nvSpPr>
          <p:spPr bwMode="blackWhite">
            <a:xfrm>
              <a:off x="727106" y="3208240"/>
              <a:ext cx="7827962" cy="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2" name="Rectangle 31"/>
            <p:cNvSpPr/>
            <p:nvPr/>
          </p:nvSpPr>
          <p:spPr bwMode="auto">
            <a:xfrm>
              <a:off x="435545" y="881336"/>
              <a:ext cx="8780463" cy="4383107"/>
            </a:xfrm>
            <a:prstGeom prst="rect">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63500" tIns="0" rIns="64800" bIns="0"/>
            <a:lstStyle/>
            <a:p>
              <a:pPr>
                <a:buSzPct val="90000"/>
                <a:defRPr/>
              </a:pPr>
              <a:endParaRPr lang="es-ES_tradnl">
                <a:latin typeface="Georgia" pitchFamily="18" charset="0"/>
              </a:endParaRPr>
            </a:p>
          </p:txBody>
        </p:sp>
        <p:sp>
          <p:nvSpPr>
            <p:cNvPr id="35846" name="Line 4"/>
            <p:cNvSpPr>
              <a:spLocks noChangeShapeType="1"/>
            </p:cNvSpPr>
            <p:nvPr/>
          </p:nvSpPr>
          <p:spPr bwMode="blackWhite">
            <a:xfrm>
              <a:off x="727106" y="2998690"/>
              <a:ext cx="0" cy="20955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5847" name="Line 5"/>
            <p:cNvSpPr>
              <a:spLocks noChangeShapeType="1"/>
            </p:cNvSpPr>
            <p:nvPr/>
          </p:nvSpPr>
          <p:spPr bwMode="blackWhite">
            <a:xfrm>
              <a:off x="3952901" y="2982815"/>
              <a:ext cx="0" cy="20955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5848" name="Line 6"/>
            <p:cNvSpPr>
              <a:spLocks noChangeShapeType="1"/>
            </p:cNvSpPr>
            <p:nvPr/>
          </p:nvSpPr>
          <p:spPr bwMode="blackWhite">
            <a:xfrm>
              <a:off x="6951689" y="2998690"/>
              <a:ext cx="0" cy="20955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5849" name="Line 7"/>
            <p:cNvSpPr>
              <a:spLocks noChangeShapeType="1"/>
            </p:cNvSpPr>
            <p:nvPr/>
          </p:nvSpPr>
          <p:spPr bwMode="blackWhite">
            <a:xfrm>
              <a:off x="8024839" y="3000277"/>
              <a:ext cx="0" cy="20955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5850" name="AutoShape 8"/>
            <p:cNvSpPr>
              <a:spLocks noChangeArrowheads="1"/>
            </p:cNvSpPr>
            <p:nvPr/>
          </p:nvSpPr>
          <p:spPr bwMode="blackWhite">
            <a:xfrm>
              <a:off x="457231" y="3481290"/>
              <a:ext cx="485775" cy="976312"/>
            </a:xfrm>
            <a:prstGeom prst="upArrow">
              <a:avLst>
                <a:gd name="adj1" fmla="val 50000"/>
                <a:gd name="adj2" fmla="val 50245"/>
              </a:avLst>
            </a:prstGeom>
            <a:solidFill>
              <a:schemeClr val="bg1"/>
            </a:solidFill>
            <a:ln w="9525">
              <a:solidFill>
                <a:schemeClr val="bg1">
                  <a:lumMod val="50000"/>
                </a:schemeClr>
              </a:solidFill>
              <a:miter lim="800000"/>
              <a:headEnd/>
              <a:tailEnd/>
            </a:ln>
          </p:spPr>
          <p:txBody>
            <a:bodyPr vert="eaVert" wrap="none" lIns="63500" tIns="0" rIns="64800" bIns="0" anchor="ctr"/>
            <a:lstStyle/>
            <a:p>
              <a:pPr>
                <a:buSzPct val="90000"/>
              </a:pPr>
              <a:endParaRPr lang="es-ES_tradnl">
                <a:latin typeface="Georgia" pitchFamily="18" charset="0"/>
              </a:endParaRPr>
            </a:p>
          </p:txBody>
        </p:sp>
        <p:sp>
          <p:nvSpPr>
            <p:cNvPr id="35851" name="AutoShape 9"/>
            <p:cNvSpPr>
              <a:spLocks noChangeArrowheads="1"/>
            </p:cNvSpPr>
            <p:nvPr/>
          </p:nvSpPr>
          <p:spPr bwMode="blackWhite">
            <a:xfrm>
              <a:off x="3781451" y="3497165"/>
              <a:ext cx="485775" cy="976312"/>
            </a:xfrm>
            <a:prstGeom prst="upArrow">
              <a:avLst>
                <a:gd name="adj1" fmla="val 50000"/>
                <a:gd name="adj2" fmla="val 50245"/>
              </a:avLst>
            </a:prstGeom>
            <a:solidFill>
              <a:schemeClr val="bg1"/>
            </a:solidFill>
            <a:ln w="9525">
              <a:solidFill>
                <a:schemeClr val="bg1">
                  <a:lumMod val="50000"/>
                </a:schemeClr>
              </a:solidFill>
              <a:miter lim="800000"/>
              <a:headEnd/>
              <a:tailEnd/>
            </a:ln>
          </p:spPr>
          <p:txBody>
            <a:bodyPr vert="eaVert" wrap="none" lIns="63500" tIns="0" rIns="64800" bIns="0" anchor="ctr"/>
            <a:lstStyle/>
            <a:p>
              <a:pPr>
                <a:buSzPct val="90000"/>
              </a:pPr>
              <a:endParaRPr lang="es-ES_tradnl">
                <a:latin typeface="Georgia" pitchFamily="18" charset="0"/>
              </a:endParaRPr>
            </a:p>
          </p:txBody>
        </p:sp>
        <p:sp>
          <p:nvSpPr>
            <p:cNvPr id="35852" name="AutoShape 10"/>
            <p:cNvSpPr>
              <a:spLocks noChangeArrowheads="1"/>
            </p:cNvSpPr>
            <p:nvPr/>
          </p:nvSpPr>
          <p:spPr bwMode="blackWhite">
            <a:xfrm>
              <a:off x="5635651" y="3519390"/>
              <a:ext cx="485775" cy="976312"/>
            </a:xfrm>
            <a:prstGeom prst="upArrow">
              <a:avLst>
                <a:gd name="adj1" fmla="val 50000"/>
                <a:gd name="adj2" fmla="val 50245"/>
              </a:avLst>
            </a:prstGeom>
            <a:solidFill>
              <a:schemeClr val="tx2">
                <a:alpha val="25098"/>
              </a:schemeClr>
            </a:solidFill>
            <a:ln w="9525">
              <a:solidFill>
                <a:schemeClr val="bg1">
                  <a:lumMod val="50000"/>
                </a:schemeClr>
              </a:solidFill>
              <a:miter lim="800000"/>
              <a:headEnd/>
              <a:tailEnd/>
            </a:ln>
          </p:spPr>
          <p:txBody>
            <a:bodyPr vert="eaVert" wrap="none" lIns="63500" tIns="0" rIns="64800" bIns="0" anchor="ctr"/>
            <a:lstStyle/>
            <a:p>
              <a:pPr algn="ctr">
                <a:buSzPct val="90000"/>
              </a:pPr>
              <a:endParaRPr lang="nl-NL">
                <a:solidFill>
                  <a:schemeClr val="tx2"/>
                </a:solidFill>
                <a:latin typeface="Georgia" pitchFamily="18" charset="0"/>
              </a:endParaRPr>
            </a:p>
          </p:txBody>
        </p:sp>
        <p:sp>
          <p:nvSpPr>
            <p:cNvPr id="35853" name="Line 11"/>
            <p:cNvSpPr>
              <a:spLocks noChangeShapeType="1"/>
            </p:cNvSpPr>
            <p:nvPr/>
          </p:nvSpPr>
          <p:spPr bwMode="blackWhite">
            <a:xfrm>
              <a:off x="5853139" y="2992340"/>
              <a:ext cx="0" cy="20955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5854" name="AutoShape 12"/>
            <p:cNvSpPr>
              <a:spLocks noChangeArrowheads="1"/>
            </p:cNvSpPr>
            <p:nvPr/>
          </p:nvSpPr>
          <p:spPr bwMode="blackWhite">
            <a:xfrm>
              <a:off x="6708801" y="3481290"/>
              <a:ext cx="485775" cy="976312"/>
            </a:xfrm>
            <a:prstGeom prst="upArrow">
              <a:avLst>
                <a:gd name="adj1" fmla="val 50000"/>
                <a:gd name="adj2" fmla="val 50245"/>
              </a:avLst>
            </a:prstGeom>
            <a:solidFill>
              <a:schemeClr val="bg1"/>
            </a:solidFill>
            <a:ln w="9525">
              <a:solidFill>
                <a:schemeClr val="bg1">
                  <a:lumMod val="50000"/>
                </a:schemeClr>
              </a:solidFill>
              <a:miter lim="800000"/>
              <a:headEnd/>
              <a:tailEnd/>
            </a:ln>
          </p:spPr>
          <p:txBody>
            <a:bodyPr vert="eaVert" wrap="none" lIns="63500" tIns="0" rIns="64800" bIns="0" anchor="ctr"/>
            <a:lstStyle/>
            <a:p>
              <a:pPr>
                <a:buSzPct val="90000"/>
              </a:pPr>
              <a:endParaRPr lang="es-ES_tradnl">
                <a:latin typeface="Georgia" pitchFamily="18" charset="0"/>
              </a:endParaRPr>
            </a:p>
          </p:txBody>
        </p:sp>
        <p:sp>
          <p:nvSpPr>
            <p:cNvPr id="35855" name="AutoShape 13"/>
            <p:cNvSpPr>
              <a:spLocks noChangeArrowheads="1"/>
            </p:cNvSpPr>
            <p:nvPr/>
          </p:nvSpPr>
          <p:spPr bwMode="blackWhite">
            <a:xfrm>
              <a:off x="7801001" y="3481290"/>
              <a:ext cx="485775" cy="976312"/>
            </a:xfrm>
            <a:prstGeom prst="upArrow">
              <a:avLst>
                <a:gd name="adj1" fmla="val 50000"/>
                <a:gd name="adj2" fmla="val 50245"/>
              </a:avLst>
            </a:prstGeom>
            <a:solidFill>
              <a:schemeClr val="bg1"/>
            </a:solidFill>
            <a:ln w="9525">
              <a:solidFill>
                <a:schemeClr val="bg1">
                  <a:lumMod val="50000"/>
                </a:schemeClr>
              </a:solidFill>
              <a:miter lim="800000"/>
              <a:headEnd/>
              <a:tailEnd/>
            </a:ln>
          </p:spPr>
          <p:txBody>
            <a:bodyPr vert="eaVert" wrap="none" lIns="63500" tIns="0" rIns="64800" bIns="0" anchor="ctr"/>
            <a:lstStyle/>
            <a:p>
              <a:pPr>
                <a:buSzPct val="90000"/>
              </a:pPr>
              <a:endParaRPr lang="es-ES_tradnl">
                <a:latin typeface="Georgia" pitchFamily="18" charset="0"/>
              </a:endParaRPr>
            </a:p>
          </p:txBody>
        </p:sp>
        <p:sp>
          <p:nvSpPr>
            <p:cNvPr id="35858" name="AutoShape 16"/>
            <p:cNvSpPr>
              <a:spLocks/>
            </p:cNvSpPr>
            <p:nvPr/>
          </p:nvSpPr>
          <p:spPr bwMode="blackWhite">
            <a:xfrm rot="5400000">
              <a:off x="5902351" y="1592165"/>
              <a:ext cx="288925" cy="1971675"/>
            </a:xfrm>
            <a:prstGeom prst="leftBrace">
              <a:avLst>
                <a:gd name="adj1" fmla="val 56773"/>
                <a:gd name="adj2" fmla="val 49940"/>
              </a:avLst>
            </a:prstGeom>
            <a:noFill/>
            <a:ln w="25400">
              <a:solidFill>
                <a:srgbClr val="FF0000"/>
              </a:solidFill>
              <a:round/>
              <a:headEnd/>
              <a:tailEnd/>
            </a:ln>
          </p:spPr>
          <p:txBody>
            <a:bodyPr wrap="none" lIns="63500" tIns="0" rIns="64800" bIns="0" anchor="ctr"/>
            <a:lstStyle/>
            <a:p>
              <a:pPr>
                <a:buSzPct val="90000"/>
              </a:pPr>
              <a:endParaRPr lang="es-ES_tradnl">
                <a:latin typeface="Georgia" pitchFamily="18" charset="0"/>
              </a:endParaRPr>
            </a:p>
          </p:txBody>
        </p:sp>
        <p:sp>
          <p:nvSpPr>
            <p:cNvPr id="35859" name="Text Box 17"/>
            <p:cNvSpPr txBox="1">
              <a:spLocks noChangeArrowheads="1"/>
            </p:cNvSpPr>
            <p:nvPr/>
          </p:nvSpPr>
          <p:spPr bwMode="blackWhite">
            <a:xfrm>
              <a:off x="5154854" y="1726358"/>
              <a:ext cx="2081212" cy="650123"/>
            </a:xfrm>
            <a:prstGeom prst="rect">
              <a:avLst/>
            </a:prstGeom>
            <a:noFill/>
            <a:ln w="12700">
              <a:solidFill>
                <a:srgbClr val="FF0000"/>
              </a:solidFill>
              <a:miter lim="800000"/>
              <a:headEnd/>
              <a:tailEnd/>
            </a:ln>
          </p:spPr>
          <p:txBody>
            <a:bodyPr wrap="square" lIns="63500" tIns="0" rIns="64800" bIns="0">
              <a:spAutoFit/>
            </a:bodyPr>
            <a:lstStyle/>
            <a:p>
              <a:pPr algn="ctr">
                <a:buSzPct val="90000"/>
              </a:pPr>
              <a:r>
                <a:rPr lang="en-GB" dirty="0" err="1" smtClean="0">
                  <a:latin typeface="Georgia" pitchFamily="18" charset="0"/>
                </a:rPr>
                <a:t>Procesos</a:t>
              </a:r>
              <a:r>
                <a:rPr lang="en-GB" dirty="0" smtClean="0">
                  <a:latin typeface="Georgia" pitchFamily="18" charset="0"/>
                </a:rPr>
                <a:t> de </a:t>
              </a:r>
              <a:r>
                <a:rPr lang="en-GB" dirty="0" err="1" smtClean="0">
                  <a:latin typeface="Georgia" pitchFamily="18" charset="0"/>
                </a:rPr>
                <a:t>simplificación</a:t>
              </a:r>
              <a:endParaRPr lang="en-GB" dirty="0">
                <a:latin typeface="Georgia" pitchFamily="18" charset="0"/>
              </a:endParaRPr>
            </a:p>
          </p:txBody>
        </p:sp>
        <p:sp>
          <p:nvSpPr>
            <p:cNvPr id="35860" name="AutoShape 18"/>
            <p:cNvSpPr>
              <a:spLocks noChangeArrowheads="1"/>
            </p:cNvSpPr>
            <p:nvPr/>
          </p:nvSpPr>
          <p:spPr bwMode="blackWhite">
            <a:xfrm>
              <a:off x="4729189" y="3524152"/>
              <a:ext cx="485775" cy="976313"/>
            </a:xfrm>
            <a:prstGeom prst="upArrow">
              <a:avLst>
                <a:gd name="adj1" fmla="val 50000"/>
                <a:gd name="adj2" fmla="val 50245"/>
              </a:avLst>
            </a:prstGeom>
            <a:solidFill>
              <a:schemeClr val="tx2"/>
            </a:solidFill>
            <a:ln w="9525">
              <a:solidFill>
                <a:schemeClr val="bg1">
                  <a:lumMod val="50000"/>
                </a:schemeClr>
              </a:solidFill>
              <a:miter lim="800000"/>
              <a:headEnd/>
              <a:tailEnd/>
            </a:ln>
          </p:spPr>
          <p:txBody>
            <a:bodyPr vert="eaVert" wrap="none" lIns="63500" tIns="0" rIns="64800" bIns="0" anchor="ctr"/>
            <a:lstStyle/>
            <a:p>
              <a:pPr algn="ctr">
                <a:buSzPct val="90000"/>
              </a:pPr>
              <a:endParaRPr lang="nl-NL">
                <a:solidFill>
                  <a:schemeClr val="tx2"/>
                </a:solidFill>
                <a:latin typeface="Georgia" pitchFamily="18" charset="0"/>
              </a:endParaRPr>
            </a:p>
          </p:txBody>
        </p:sp>
        <p:sp>
          <p:nvSpPr>
            <p:cNvPr id="35861" name="Line 19"/>
            <p:cNvSpPr>
              <a:spLocks noChangeShapeType="1"/>
            </p:cNvSpPr>
            <p:nvPr/>
          </p:nvSpPr>
          <p:spPr bwMode="blackWhite">
            <a:xfrm flipH="1">
              <a:off x="5189564" y="3898802"/>
              <a:ext cx="384175" cy="0"/>
            </a:xfrm>
            <a:prstGeom prst="line">
              <a:avLst/>
            </a:prstGeom>
            <a:noFill/>
            <a:ln w="25400">
              <a:solidFill>
                <a:schemeClr val="bg1">
                  <a:lumMod val="50000"/>
                </a:schemeClr>
              </a:solidFill>
              <a:round/>
              <a:headEnd/>
              <a:tailEnd type="triangle" w="med" len="med"/>
            </a:ln>
          </p:spPr>
          <p:txBody>
            <a:bodyPr wrap="none" lIns="63500" tIns="0" rIns="64800" bIns="0"/>
            <a:lstStyle/>
            <a:p>
              <a:endParaRPr lang="es-CO">
                <a:latin typeface="Georgia" pitchFamily="18" charset="0"/>
              </a:endParaRPr>
            </a:p>
          </p:txBody>
        </p:sp>
        <p:sp>
          <p:nvSpPr>
            <p:cNvPr id="35862" name="Line 20"/>
            <p:cNvSpPr>
              <a:spLocks noChangeShapeType="1"/>
            </p:cNvSpPr>
            <p:nvPr/>
          </p:nvSpPr>
          <p:spPr bwMode="blackWhite">
            <a:xfrm flipH="1">
              <a:off x="5173689" y="4268690"/>
              <a:ext cx="384175" cy="0"/>
            </a:xfrm>
            <a:prstGeom prst="line">
              <a:avLst/>
            </a:prstGeom>
            <a:noFill/>
            <a:ln w="25400">
              <a:solidFill>
                <a:schemeClr val="bg1">
                  <a:lumMod val="50000"/>
                </a:schemeClr>
              </a:solidFill>
              <a:round/>
              <a:headEnd/>
              <a:tailEnd type="triangle" w="med" len="med"/>
            </a:ln>
          </p:spPr>
          <p:txBody>
            <a:bodyPr wrap="none" lIns="63500" tIns="0" rIns="64800" bIns="0"/>
            <a:lstStyle/>
            <a:p>
              <a:endParaRPr lang="es-CO">
                <a:latin typeface="Georgia" pitchFamily="18" charset="0"/>
              </a:endParaRPr>
            </a:p>
          </p:txBody>
        </p:sp>
        <p:sp>
          <p:nvSpPr>
            <p:cNvPr id="35863" name="Line 21"/>
            <p:cNvSpPr>
              <a:spLocks noChangeShapeType="1"/>
            </p:cNvSpPr>
            <p:nvPr/>
          </p:nvSpPr>
          <p:spPr bwMode="blackWhite">
            <a:xfrm>
              <a:off x="4910164" y="3003452"/>
              <a:ext cx="0" cy="209550"/>
            </a:xfrm>
            <a:prstGeom prst="line">
              <a:avLst/>
            </a:prstGeom>
            <a:noFill/>
            <a:ln w="9525">
              <a:solidFill>
                <a:schemeClr val="bg1">
                  <a:lumMod val="50000"/>
                </a:schemeClr>
              </a:solidFill>
              <a:round/>
              <a:headEnd/>
              <a:tailEnd/>
            </a:ln>
          </p:spPr>
          <p:txBody>
            <a:bodyPr wrap="none" lIns="63500" tIns="0" rIns="64800" bIns="0"/>
            <a:lstStyle/>
            <a:p>
              <a:endParaRPr lang="es-CO">
                <a:latin typeface="Georgia" pitchFamily="18" charset="0"/>
              </a:endParaRPr>
            </a:p>
          </p:txBody>
        </p:sp>
        <p:sp>
          <p:nvSpPr>
            <p:cNvPr id="35864" name="Oval 22"/>
            <p:cNvSpPr>
              <a:spLocks noChangeArrowheads="1"/>
            </p:cNvSpPr>
            <p:nvPr/>
          </p:nvSpPr>
          <p:spPr bwMode="blackWhite">
            <a:xfrm>
              <a:off x="6188101" y="2803427"/>
              <a:ext cx="481013" cy="358775"/>
            </a:xfrm>
            <a:prstGeom prst="ellipse">
              <a:avLst/>
            </a:prstGeom>
            <a:solidFill>
              <a:schemeClr val="bg1"/>
            </a:solidFill>
            <a:ln w="9525">
              <a:solidFill>
                <a:schemeClr val="bg1">
                  <a:lumMod val="50000"/>
                </a:schemeClr>
              </a:solidFill>
              <a:round/>
              <a:headEnd/>
              <a:tailEnd/>
            </a:ln>
          </p:spPr>
          <p:txBody>
            <a:bodyPr wrap="none" lIns="63500" tIns="0" rIns="64800" bIns="0" anchor="ctr"/>
            <a:lstStyle/>
            <a:p>
              <a:pPr algn="ctr">
                <a:buSzPct val="90000"/>
              </a:pPr>
              <a:r>
                <a:rPr lang="nl-NL">
                  <a:latin typeface="Georgia" pitchFamily="18" charset="0"/>
                </a:rPr>
                <a:t>1</a:t>
              </a:r>
            </a:p>
          </p:txBody>
        </p:sp>
        <p:sp>
          <p:nvSpPr>
            <p:cNvPr id="35865" name="Oval 23"/>
            <p:cNvSpPr>
              <a:spLocks noChangeArrowheads="1"/>
            </p:cNvSpPr>
            <p:nvPr/>
          </p:nvSpPr>
          <p:spPr bwMode="blackWhite">
            <a:xfrm>
              <a:off x="5087964" y="2817715"/>
              <a:ext cx="481012" cy="358775"/>
            </a:xfrm>
            <a:prstGeom prst="ellipse">
              <a:avLst/>
            </a:prstGeom>
            <a:solidFill>
              <a:schemeClr val="bg1"/>
            </a:solidFill>
            <a:ln w="9525">
              <a:solidFill>
                <a:schemeClr val="bg1">
                  <a:lumMod val="50000"/>
                </a:schemeClr>
              </a:solidFill>
              <a:round/>
              <a:headEnd/>
              <a:tailEnd/>
            </a:ln>
          </p:spPr>
          <p:txBody>
            <a:bodyPr wrap="none" lIns="63500" tIns="0" rIns="64800" bIns="0" anchor="ctr"/>
            <a:lstStyle/>
            <a:p>
              <a:pPr algn="ctr">
                <a:buSzPct val="90000"/>
              </a:pPr>
              <a:r>
                <a:rPr lang="nl-NL" dirty="0">
                  <a:latin typeface="Georgia" pitchFamily="18" charset="0"/>
                </a:rPr>
                <a:t>2</a:t>
              </a:r>
            </a:p>
          </p:txBody>
        </p:sp>
      </p:grpSp>
      <p:sp>
        <p:nvSpPr>
          <p:cNvPr id="35843" name="Rectangle 24"/>
          <p:cNvSpPr>
            <a:spLocks noGrp="1" noChangeArrowheads="1"/>
          </p:cNvSpPr>
          <p:nvPr>
            <p:ph type="title"/>
          </p:nvPr>
        </p:nvSpPr>
        <p:spPr>
          <a:xfrm>
            <a:off x="539552" y="0"/>
            <a:ext cx="8077200" cy="914400"/>
          </a:xfrm>
        </p:spPr>
        <p:txBody>
          <a:bodyPr/>
          <a:lstStyle/>
          <a:p>
            <a:r>
              <a:rPr lang="es-CO" sz="3200" b="1" dirty="0" smtClean="0"/>
              <a:t>Grado de complejidad de las normas contables</a:t>
            </a:r>
          </a:p>
        </p:txBody>
      </p:sp>
      <p:sp>
        <p:nvSpPr>
          <p:cNvPr id="35845" name="Text Box 3"/>
          <p:cNvSpPr txBox="1">
            <a:spLocks noChangeArrowheads="1"/>
          </p:cNvSpPr>
          <p:nvPr/>
        </p:nvSpPr>
        <p:spPr bwMode="blackWhite">
          <a:xfrm>
            <a:off x="395536" y="4005064"/>
            <a:ext cx="8424936" cy="954107"/>
          </a:xfrm>
          <a:prstGeom prst="rect">
            <a:avLst/>
          </a:prstGeom>
          <a:noFill/>
          <a:ln w="9525">
            <a:noFill/>
            <a:miter lim="800000"/>
            <a:headEnd/>
            <a:tailEnd/>
          </a:ln>
        </p:spPr>
        <p:txBody>
          <a:bodyPr wrap="square" lIns="63500" tIns="0" rIns="64800" bIns="0">
            <a:spAutoFit/>
          </a:bodyPr>
          <a:lstStyle/>
          <a:p>
            <a:pPr>
              <a:buSzPct val="90000"/>
            </a:pPr>
            <a:r>
              <a:rPr lang="nl-NL" sz="1600" dirty="0"/>
              <a:t>    Base caja       		 </a:t>
            </a:r>
            <a:r>
              <a:rPr lang="nl-NL" sz="1600" dirty="0" smtClean="0"/>
              <a:t>PCGA (locales</a:t>
            </a:r>
            <a:r>
              <a:rPr lang="en-GB" sz="1600" dirty="0" smtClean="0"/>
              <a:t>) * </a:t>
            </a:r>
            <a:r>
              <a:rPr lang="nl-NL" sz="1600" dirty="0" smtClean="0"/>
              <a:t>   </a:t>
            </a:r>
            <a:r>
              <a:rPr lang="nl-NL" sz="1600" dirty="0"/>
              <a:t>Pymes       </a:t>
            </a:r>
            <a:r>
              <a:rPr lang="nl-NL" sz="1600" b="1" dirty="0"/>
              <a:t>ED</a:t>
            </a:r>
            <a:r>
              <a:rPr lang="nl-NL" sz="1600" dirty="0"/>
              <a:t> </a:t>
            </a:r>
            <a:r>
              <a:rPr lang="nl-NL" sz="1600" dirty="0" smtClean="0"/>
              <a:t>       </a:t>
            </a:r>
            <a:r>
              <a:rPr lang="nl-NL" sz="1600" dirty="0"/>
              <a:t>NIIFs      US </a:t>
            </a:r>
            <a:r>
              <a:rPr lang="nl-NL" sz="1600" dirty="0" smtClean="0"/>
              <a:t>GAAP</a:t>
            </a:r>
          </a:p>
          <a:p>
            <a:pPr>
              <a:buSzPct val="90000"/>
            </a:pPr>
            <a:endParaRPr lang="nl-NL" sz="1600" dirty="0" smtClean="0"/>
          </a:p>
          <a:p>
            <a:pPr>
              <a:buSzPct val="90000"/>
            </a:pPr>
            <a:endParaRPr lang="nl-NL" sz="1400" dirty="0"/>
          </a:p>
          <a:p>
            <a:pPr>
              <a:buSzPct val="90000"/>
            </a:pPr>
            <a:r>
              <a:rPr lang="en-GB" sz="1400" dirty="0" smtClean="0"/>
              <a:t>     * </a:t>
            </a:r>
            <a:r>
              <a:rPr lang="en-GB" sz="1400" dirty="0" err="1" smtClean="0"/>
              <a:t>Más</a:t>
            </a:r>
            <a:r>
              <a:rPr lang="en-GB" sz="1400" dirty="0" smtClean="0"/>
              <a:t> simples </a:t>
            </a:r>
            <a:r>
              <a:rPr lang="en-GB" sz="1400" dirty="0" err="1" smtClean="0"/>
              <a:t>localmente</a:t>
            </a:r>
            <a:r>
              <a:rPr lang="en-GB" sz="1400" dirty="0" smtClean="0"/>
              <a:t> </a:t>
            </a:r>
            <a:r>
              <a:rPr lang="en-GB" sz="1400" dirty="0" err="1" smtClean="0"/>
              <a:t>pero</a:t>
            </a:r>
            <a:r>
              <a:rPr lang="en-GB" sz="1400" dirty="0" smtClean="0"/>
              <a:t> </a:t>
            </a:r>
            <a:r>
              <a:rPr lang="en-GB" sz="1400" dirty="0" err="1" smtClean="0"/>
              <a:t>complejas</a:t>
            </a:r>
            <a:r>
              <a:rPr lang="en-GB" sz="1400" dirty="0" smtClean="0"/>
              <a:t> en </a:t>
            </a:r>
            <a:r>
              <a:rPr lang="en-GB" sz="1400" dirty="0" err="1" smtClean="0"/>
              <a:t>cuanto</a:t>
            </a:r>
            <a:r>
              <a:rPr lang="en-GB" sz="1400" dirty="0" smtClean="0"/>
              <a:t> a </a:t>
            </a:r>
            <a:r>
              <a:rPr lang="en-GB" sz="1400" dirty="0" err="1" smtClean="0"/>
              <a:t>su</a:t>
            </a:r>
            <a:r>
              <a:rPr lang="en-GB" sz="1400" dirty="0" smtClean="0"/>
              <a:t> </a:t>
            </a:r>
            <a:r>
              <a:rPr lang="en-GB" sz="1400" dirty="0" err="1" smtClean="0"/>
              <a:t>entendimiento</a:t>
            </a:r>
            <a:r>
              <a:rPr lang="en-GB" sz="1400" dirty="0" smtClean="0"/>
              <a:t> </a:t>
            </a:r>
            <a:r>
              <a:rPr lang="en-GB" sz="1400" dirty="0" err="1" smtClean="0"/>
              <a:t>internacional</a:t>
            </a:r>
            <a:r>
              <a:rPr lang="en-GB" sz="1400" dirty="0" smtClean="0"/>
              <a:t>.</a:t>
            </a:r>
            <a:r>
              <a:rPr lang="en-GB" sz="1600" dirty="0"/>
              <a:t>		                </a:t>
            </a:r>
            <a:r>
              <a:rPr lang="en-GB" sz="1600" dirty="0" smtClean="0"/>
              <a:t>                                 </a:t>
            </a:r>
            <a:endParaRPr lang="en-GB" sz="1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39552" y="116632"/>
            <a:ext cx="8077200" cy="914400"/>
          </a:xfrm>
        </p:spPr>
        <p:txBody>
          <a:bodyPr/>
          <a:lstStyle/>
          <a:p>
            <a:r>
              <a:rPr lang="es-ES" sz="3200" b="1" dirty="0" smtClean="0"/>
              <a:t>Convergencia Mundial</a:t>
            </a:r>
            <a:endParaRPr lang="es-ES" sz="2500" b="1" dirty="0" smtClean="0"/>
          </a:p>
        </p:txBody>
      </p:sp>
      <p:pic>
        <p:nvPicPr>
          <p:cNvPr id="5" name="Picture 2"/>
          <p:cNvPicPr>
            <a:picLocks noChangeAspect="1" noChangeArrowheads="1"/>
          </p:cNvPicPr>
          <p:nvPr/>
        </p:nvPicPr>
        <p:blipFill>
          <a:blip r:embed="rId3" cstate="print"/>
          <a:srcRect/>
          <a:stretch>
            <a:fillRect/>
          </a:stretch>
        </p:blipFill>
        <p:spPr bwMode="blackWhite">
          <a:xfrm>
            <a:off x="2411760" y="1412776"/>
            <a:ext cx="4657900" cy="3596781"/>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23528" y="260648"/>
            <a:ext cx="8077200" cy="4968552"/>
          </a:xfrm>
          <a:prstGeom prst="rect">
            <a:avLst/>
          </a:prstGeom>
        </p:spPr>
        <p:txBody>
          <a:bodyPr>
            <a:noAutofit/>
          </a:bodyPr>
          <a:lstStyle/>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1" u="none" strike="noStrike" kern="1200" cap="none" spc="0" normalizeH="0" baseline="0" noProof="0" dirty="0" smtClean="0">
                <a:ln>
                  <a:noFill/>
                </a:ln>
                <a:solidFill>
                  <a:srgbClr val="0070C0"/>
                </a:solidFill>
                <a:effectLst/>
                <a:uLnTx/>
                <a:uFillTx/>
                <a:ea typeface="+mj-ea"/>
                <a:cs typeface="+mj-cs"/>
              </a:rPr>
              <a:t>País </a:t>
            </a:r>
            <a:r>
              <a:rPr kumimoji="0" lang="es-CO" sz="1100" b="1" i="1" u="none" strike="noStrike" kern="1200" cap="none" spc="0" normalizeH="0" baseline="0" noProof="0" dirty="0" smtClean="0">
                <a:ln>
                  <a:noFill/>
                </a:ln>
                <a:solidFill>
                  <a:srgbClr val="FF0000"/>
                </a:solidFill>
                <a:effectLst/>
                <a:uLnTx/>
                <a:uFillTx/>
                <a:ea typeface="+mj-ea"/>
                <a:cs typeface="+mj-cs"/>
              </a:rPr>
              <a:t>		</a:t>
            </a:r>
            <a:r>
              <a:rPr kumimoji="0" lang="es-CO" sz="1100" b="1" i="1" u="none" strike="noStrike" kern="1200" cap="none" spc="0" normalizeH="0" baseline="0" noProof="0" dirty="0" smtClean="0">
                <a:ln>
                  <a:noFill/>
                </a:ln>
                <a:solidFill>
                  <a:srgbClr val="0070C0"/>
                </a:solidFill>
                <a:effectLst/>
                <a:uLnTx/>
                <a:uFillTx/>
                <a:ea typeface="+mj-ea"/>
                <a:cs typeface="+mj-cs"/>
              </a:rPr>
              <a:t>Status actual</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endParaRPr kumimoji="0" lang="es-CO" sz="1100" b="1" i="0" u="none" strike="noStrike" kern="1200" cap="none" spc="0" normalizeH="0" baseline="0" noProof="0" dirty="0" smtClean="0">
              <a:ln>
                <a:noFill/>
              </a:ln>
              <a:solidFill>
                <a:schemeClr val="tx1"/>
              </a:solidFill>
              <a:effectLst/>
              <a:uLnTx/>
              <a:uFillTx/>
            </a:endParaRP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Argentina</a:t>
            </a:r>
            <a:r>
              <a:rPr kumimoji="0" lang="es-CO" sz="1100" b="0" i="0" u="none" strike="noStrike" kern="1200" cap="none" spc="0" normalizeH="0" baseline="0" noProof="0" dirty="0" smtClean="0">
                <a:ln>
                  <a:noFill/>
                </a:ln>
                <a:solidFill>
                  <a:schemeClr val="tx1"/>
                </a:solidFill>
                <a:effectLst/>
                <a:uLnTx/>
                <a:uFillTx/>
              </a:rPr>
              <a:t>:		Requerido para años que inicien el 1/1/2011.</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Australia:		2005</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Brasil</a:t>
            </a:r>
            <a:r>
              <a:rPr kumimoji="0" lang="es-CO" sz="1100" b="0" i="0" u="none" strike="noStrike" kern="1200" cap="none" spc="0" normalizeH="0" baseline="0" noProof="0" dirty="0" smtClean="0">
                <a:ln>
                  <a:noFill/>
                </a:ln>
                <a:solidFill>
                  <a:schemeClr val="tx1"/>
                </a:solidFill>
                <a:effectLst/>
                <a:uLnTx/>
                <a:uFillTx/>
              </a:rPr>
              <a:t>:		Compañías listada desde 31/12/2010 y </a:t>
            </a:r>
            <a:r>
              <a:rPr kumimoji="0" lang="es-CO" sz="1100" b="0" i="0" u="none" strike="noStrike" kern="1200" cap="none" spc="0" normalizeH="0" baseline="0" noProof="0" dirty="0" err="1" smtClean="0">
                <a:ln>
                  <a:noFill/>
                </a:ln>
                <a:solidFill>
                  <a:schemeClr val="tx1"/>
                </a:solidFill>
                <a:effectLst/>
                <a:uLnTx/>
                <a:uFillTx/>
              </a:rPr>
              <a:t>Efs</a:t>
            </a:r>
            <a:r>
              <a:rPr kumimoji="0" lang="es-CO" sz="1100" b="0" i="0" u="none" strike="noStrike" kern="1200" cap="none" spc="0" normalizeH="0" baseline="0" noProof="0" dirty="0" smtClean="0">
                <a:ln>
                  <a:noFill/>
                </a:ln>
                <a:solidFill>
                  <a:schemeClr val="tx1"/>
                </a:solidFill>
                <a:effectLst/>
                <a:uLnTx/>
                <a:uFillTx/>
              </a:rPr>
              <a:t> individuales desde enero 2008.</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Canadá</a:t>
            </a:r>
            <a:r>
              <a:rPr kumimoji="0" lang="es-CO" sz="1100" b="0" i="0" u="none" strike="noStrike" kern="1200" cap="none" spc="0" normalizeH="0" baseline="0" noProof="0" dirty="0" smtClean="0">
                <a:ln>
                  <a:noFill/>
                </a:ln>
                <a:solidFill>
                  <a:schemeClr val="tx1"/>
                </a:solidFill>
                <a:effectLst/>
                <a:uLnTx/>
                <a:uFillTx/>
              </a:rPr>
              <a:t>:		Requerido a partir de 1/1/2011 para listadas  y permitido para  otras, 			incluyendo sin ánimo de lucro.</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China</a:t>
            </a:r>
            <a:r>
              <a:rPr kumimoji="0" lang="es-CO" sz="1100" b="0" i="0" u="none" strike="noStrike" kern="1200" cap="none" spc="0" normalizeH="0" baseline="0" noProof="0" dirty="0" smtClean="0">
                <a:ln>
                  <a:noFill/>
                </a:ln>
                <a:solidFill>
                  <a:schemeClr val="tx1"/>
                </a:solidFill>
                <a:effectLst/>
                <a:uLnTx/>
                <a:uFillTx/>
              </a:rPr>
              <a:t>:		Substancialmente convergen con normas locales.</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Unión  Europea: 	Requerido desde 2005</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India:		En convergencia. Pendiente confirmar fecha</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Indonesia: 		En convergencia. Fecha esperada para 2012</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Japón</a:t>
            </a:r>
            <a:r>
              <a:rPr kumimoji="0" lang="es-CO" sz="1100" b="0" i="0" u="none" strike="noStrike" kern="1200" cap="none" spc="0" normalizeH="0" baseline="0" noProof="0" dirty="0" smtClean="0">
                <a:ln>
                  <a:noFill/>
                </a:ln>
                <a:solidFill>
                  <a:schemeClr val="tx1"/>
                </a:solidFill>
                <a:effectLst/>
                <a:uLnTx/>
                <a:uFillTx/>
              </a:rPr>
              <a:t>: 		Permitida desde 2010 para compañías internacionales. Se espera que en 2012 			se tome la decisión en cuando a la adopción obligatoria a partir de 2016</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México</a:t>
            </a:r>
            <a:r>
              <a:rPr kumimoji="0" lang="es-CO" sz="1100" b="0" i="0" u="none" strike="noStrike" kern="1200" cap="none" spc="0" normalizeH="0" baseline="0" noProof="0" dirty="0" smtClean="0">
                <a:ln>
                  <a:noFill/>
                </a:ln>
                <a:solidFill>
                  <a:schemeClr val="tx1"/>
                </a:solidFill>
                <a:effectLst/>
                <a:uLnTx/>
                <a:uFillTx/>
              </a:rPr>
              <a:t>:		Requerido desde 2012</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República de Corea:	Requerido desde 2011</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Rusia:		Requerido para listadas y optativo para otras</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Arabia Saudita:	No permitido </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Sudáfrica		Requerido desde 2005</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Turquía: 		Requerido para listadas a partir de 2008</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Reino unido:		Requerida la adopción desde 2005</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1" i="0" u="none" strike="noStrike" kern="1200" cap="none" spc="0" normalizeH="0" baseline="0" noProof="0" dirty="0" smtClean="0">
                <a:ln>
                  <a:noFill/>
                </a:ln>
                <a:solidFill>
                  <a:schemeClr val="tx1"/>
                </a:solidFill>
                <a:effectLst/>
                <a:uLnTx/>
                <a:uFillTx/>
              </a:rPr>
              <a:t>USA</a:t>
            </a:r>
            <a:r>
              <a:rPr kumimoji="0" lang="es-CO" sz="1100" b="0" i="0" u="none" strike="noStrike" kern="1200" cap="none" spc="0" normalizeH="0" baseline="0" noProof="0" dirty="0" smtClean="0">
                <a:ln>
                  <a:noFill/>
                </a:ln>
                <a:solidFill>
                  <a:schemeClr val="tx1"/>
                </a:solidFill>
                <a:effectLst/>
                <a:uLnTx/>
                <a:uFillTx/>
              </a:rPr>
              <a:t>:		Permitido para FPI desde 2007 y convergencia esperada para 2011.</a:t>
            </a: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endParaRPr kumimoji="0" lang="es-CO" sz="1100" b="0" i="0" u="none" strike="noStrike" kern="1200" cap="none" spc="0" normalizeH="0" baseline="0" noProof="0" dirty="0" smtClean="0">
              <a:ln>
                <a:noFill/>
              </a:ln>
              <a:solidFill>
                <a:schemeClr val="tx1"/>
              </a:solidFill>
              <a:effectLst/>
              <a:uLnTx/>
              <a:uFillTx/>
            </a:endParaRPr>
          </a:p>
          <a:p>
            <a:pPr marL="0" marR="0" lvl="0" indent="-274320" algn="l" defTabSz="914400" rtl="0" eaLnBrk="1" fontAlgn="auto" latinLnBrk="0" hangingPunct="1">
              <a:lnSpc>
                <a:spcPct val="100000"/>
              </a:lnSpc>
              <a:spcBef>
                <a:spcPts val="0"/>
              </a:spcBef>
              <a:spcAft>
                <a:spcPts val="600"/>
              </a:spcAft>
              <a:buClr>
                <a:schemeClr val="tx1"/>
              </a:buClr>
              <a:buSzTx/>
              <a:buFontTx/>
              <a:buNone/>
              <a:tabLst/>
              <a:defRPr/>
            </a:pPr>
            <a:r>
              <a:rPr kumimoji="0" lang="es-CO" sz="1100" b="0" i="0" u="none" strike="noStrike" kern="1200" cap="none" spc="0" normalizeH="0" baseline="0" noProof="0" dirty="0" smtClean="0">
                <a:ln>
                  <a:noFill/>
                </a:ln>
                <a:solidFill>
                  <a:schemeClr val="tx1"/>
                </a:solidFill>
                <a:effectLst/>
                <a:uLnTx/>
                <a:uFillTx/>
              </a:rPr>
              <a:t>  </a:t>
            </a:r>
          </a:p>
          <a:p>
            <a:pPr marL="0" marR="0" lvl="0" indent="-274320" algn="l" defTabSz="914400" rtl="0" eaLnBrk="1" fontAlgn="auto" latinLnBrk="0" hangingPunct="1">
              <a:lnSpc>
                <a:spcPct val="100000"/>
              </a:lnSpc>
              <a:spcBef>
                <a:spcPct val="95000"/>
              </a:spcBef>
              <a:spcAft>
                <a:spcPts val="900"/>
              </a:spcAft>
              <a:buClr>
                <a:schemeClr val="tx1"/>
              </a:buClr>
              <a:buSzTx/>
              <a:buFontTx/>
              <a:buNone/>
              <a:tabLst/>
              <a:defRPr/>
            </a:pPr>
            <a:endParaRPr kumimoji="0" lang="es-CO" sz="1100" b="0" i="0" u="none" strike="noStrike" kern="1200" cap="none" spc="0" normalizeH="0" baseline="0" noProof="0" dirty="0" smtClean="0">
              <a:ln>
                <a:noFill/>
              </a:ln>
              <a:solidFill>
                <a:schemeClr val="tx1"/>
              </a:solidFill>
              <a:effectLst/>
              <a:uLnTx/>
              <a:uFillTx/>
              <a:ea typeface="+mn-ea"/>
              <a:cs typeface="+mn-cs"/>
            </a:endParaRPr>
          </a:p>
          <a:p>
            <a:pPr marL="0" marR="0" lvl="0" indent="-274320" algn="l" defTabSz="914400" rtl="0" eaLnBrk="1" fontAlgn="auto" latinLnBrk="0" hangingPunct="1">
              <a:lnSpc>
                <a:spcPct val="100000"/>
              </a:lnSpc>
              <a:spcBef>
                <a:spcPct val="95000"/>
              </a:spcBef>
              <a:spcAft>
                <a:spcPts val="900"/>
              </a:spcAft>
              <a:buClr>
                <a:schemeClr val="tx1"/>
              </a:buClr>
              <a:buSzTx/>
              <a:buFontTx/>
              <a:buNone/>
              <a:tabLst/>
              <a:defRPr/>
            </a:pPr>
            <a:endParaRPr kumimoji="0" lang="es-CO" sz="1100" b="0" i="0" u="none" strike="noStrike" kern="1200" cap="none" spc="0" normalizeH="0" baseline="0" noProof="0" dirty="0" smtClean="0">
              <a:ln>
                <a:noFill/>
              </a:ln>
              <a:solidFill>
                <a:schemeClr val="tx1"/>
              </a:solidFill>
              <a:effectLst/>
              <a:uLnTx/>
              <a:uFillTx/>
              <a:ea typeface="+mn-ea"/>
              <a:cs typeface="+mn-cs"/>
            </a:endParaRPr>
          </a:p>
          <a:p>
            <a:pPr marL="0" marR="0" lvl="0" indent="-274320" algn="l" defTabSz="914400" rtl="0" eaLnBrk="1" fontAlgn="auto" latinLnBrk="0" hangingPunct="1">
              <a:lnSpc>
                <a:spcPct val="100000"/>
              </a:lnSpc>
              <a:spcBef>
                <a:spcPct val="95000"/>
              </a:spcBef>
              <a:spcAft>
                <a:spcPts val="900"/>
              </a:spcAft>
              <a:buClr>
                <a:schemeClr val="tx1"/>
              </a:buClr>
              <a:buSzTx/>
              <a:buFontTx/>
              <a:buNone/>
              <a:tabLst/>
              <a:defRPr/>
            </a:pPr>
            <a:endParaRPr kumimoji="0" lang="es-CO" sz="1100" b="0" i="0" u="none" strike="noStrike" kern="1200" cap="none" spc="0" normalizeH="0" baseline="0" noProof="0" dirty="0" smtClean="0">
              <a:ln>
                <a:noFill/>
              </a:ln>
              <a:solidFill>
                <a:schemeClr val="tx1"/>
              </a:solidFill>
              <a:effectLst/>
              <a:uLnTx/>
              <a:uFillTx/>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lantil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3617</Words>
  <Application>Microsoft Office PowerPoint</Application>
  <PresentationFormat>Presentación en pantalla (4:3)</PresentationFormat>
  <Paragraphs>775</Paragraphs>
  <Slides>58</Slides>
  <Notes>49</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plantilla</vt:lpstr>
      <vt:lpstr>Normas Internacionales de Información Financiera “NIIF”  Francisco vasco  </vt:lpstr>
      <vt:lpstr> Como impactan las NIIF a su empresa  </vt:lpstr>
      <vt:lpstr>Agenda</vt:lpstr>
      <vt:lpstr>Agenda</vt:lpstr>
      <vt:lpstr>Terminología </vt:lpstr>
      <vt:lpstr>Terminología </vt:lpstr>
      <vt:lpstr>Grado de complejidad de las normas contables</vt:lpstr>
      <vt:lpstr>Convergencia Mundial</vt:lpstr>
      <vt:lpstr>Presentación de PowerPoint</vt:lpstr>
      <vt:lpstr>¿Qué son las Normas Internacionales de Información Financiera (NIIF)?</vt:lpstr>
      <vt:lpstr>¿Quién aprueba y emite las NIIF?</vt:lpstr>
      <vt:lpstr>Que hace el IASB, fundamentalmente?</vt:lpstr>
      <vt:lpstr>Quién usa los estados financieros y cuáles son sus necesidades</vt:lpstr>
      <vt:lpstr>Características cualitativas de los EFs</vt:lpstr>
      <vt:lpstr>Compañías a las que aplica IFRS completas </vt:lpstr>
      <vt:lpstr>En adición a las compañías listadas, existen entidades de interés público </vt:lpstr>
      <vt:lpstr>Presentación de PowerPoint</vt:lpstr>
      <vt:lpstr> Propósito y alcance de las NIIF para Pymes</vt:lpstr>
      <vt:lpstr>Small and Medium Size Entities “SMEs”</vt:lpstr>
      <vt:lpstr>Características del Standard para Pymes</vt:lpstr>
      <vt:lpstr>Secciones en las IFRS para Pymes</vt:lpstr>
      <vt:lpstr>¿Porqué se requieren estas normas para pymes?</vt:lpstr>
      <vt:lpstr>Adopción de IFRS para Pymes  (actual y perspectiva) </vt:lpstr>
      <vt:lpstr>Comparación de alto nivel entre las IFRS completas y las IFRS para pymes</vt:lpstr>
      <vt:lpstr>Temas específicos omitidos del estándar de Pymes </vt:lpstr>
      <vt:lpstr>Agenda</vt:lpstr>
      <vt:lpstr>NIIF en Colombia </vt:lpstr>
      <vt:lpstr>NIIF en Colombia (Ley 1314)</vt:lpstr>
      <vt:lpstr>Presentación de PowerPoint</vt:lpstr>
      <vt:lpstr>NIIF en Colombia para ESPD  (Res 9995- 50115- 16175) </vt:lpstr>
      <vt:lpstr>Otras  disposiciones recientes</vt:lpstr>
      <vt:lpstr>Agenda</vt:lpstr>
      <vt:lpstr>TOP 10 – Temas de conversión a IFRS</vt:lpstr>
      <vt:lpstr>Diferencias importantes entre IFRS para pymes, IFRS plenas y COLGAAP.</vt:lpstr>
      <vt:lpstr> IFRS para Pymes e IFRS completas similares  VS normas a modificar de COLGAAP</vt:lpstr>
      <vt:lpstr>IFRS para Pymes e IFRS completas similares  VS normas a modificar de COLGAAP</vt:lpstr>
      <vt:lpstr> IFRS para Pymes e IFRS completas similares  VS normas a modificar de COLGAAP</vt:lpstr>
      <vt:lpstr>Diferencias importantes entre IFRS para pymes, IFRS plenas y COLGAAP.</vt:lpstr>
      <vt:lpstr>Diferencias entre IFRS para Pymes e IFRS completas en relación con normas a modificar de COLGAAP  </vt:lpstr>
      <vt:lpstr> Diferencias entre IFRS para Pymes e IFRS completas en relación con normas a modificar de COLGAAP</vt:lpstr>
      <vt:lpstr> Diferencias entre IFRS para Pymes e IFRS completas  en relación con normas a modificar de COLGAAP</vt:lpstr>
      <vt:lpstr> Diferencias entre IFRS para Pymes e IFRS completas en relación con normas a modificar de COLGAAP</vt:lpstr>
      <vt:lpstr> Diferencias entre IFRS para Pymes e IFRS completas en relación con normas a modificar de COLGAAP</vt:lpstr>
      <vt:lpstr>Agenda</vt:lpstr>
      <vt:lpstr>Efectos de la conversión de algunas compañías internacionales en julio 2005</vt:lpstr>
      <vt:lpstr>Efectos previsibles de la aplicación de IFRS plenas</vt:lpstr>
      <vt:lpstr>Efectos previsibles de la aplicación de IFRS para Pymes, en comparación con IFRS plenas</vt:lpstr>
      <vt:lpstr>Agenda</vt:lpstr>
      <vt:lpstr>Metodología de implantación de las IFRS</vt:lpstr>
      <vt:lpstr>Presentación de PowerPoint</vt:lpstr>
      <vt:lpstr>Metodología de implantación de las IFRS</vt:lpstr>
      <vt:lpstr>Metodología de implantación de “IFRS”</vt:lpstr>
      <vt:lpstr>Presentación de PowerPoint</vt:lpstr>
      <vt:lpstr>¿Qué implica un proceso de conversión, a nivel de los sistemas?</vt:lpstr>
      <vt:lpstr>Presentación de PowerPoint</vt:lpstr>
      <vt:lpstr>Presentación de PowerPoint</vt:lpstr>
      <vt:lpstr>Presentación de PowerPoint</vt:lpstr>
      <vt:lpstr>Guía de consulta recomendada</vt:lpstr>
    </vt:vector>
  </TitlesOfParts>
  <Company>Cámara de Comercio de Medellín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scardonaa</dc:creator>
  <cp:lastModifiedBy>Auditor3</cp:lastModifiedBy>
  <cp:revision>7</cp:revision>
  <dcterms:created xsi:type="dcterms:W3CDTF">2012-03-23T19:09:34Z</dcterms:created>
  <dcterms:modified xsi:type="dcterms:W3CDTF">2013-08-08T00:58:51Z</dcterms:modified>
</cp:coreProperties>
</file>